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3A60D-F850-41B4-A756-C6975DAA8EEF}"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3A60D-F850-41B4-A756-C6975DAA8EEF}"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3A60D-F850-41B4-A756-C6975DAA8EEF}"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3A60D-F850-41B4-A756-C6975DAA8EEF}"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3A60D-F850-41B4-A756-C6975DAA8EEF}" type="datetimeFigureOut">
              <a:rPr lang="en-US" smtClean="0"/>
              <a:pPr/>
              <a:t>1/1/2009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3A60D-F850-41B4-A756-C6975DAA8EEF}"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3A60D-F850-41B4-A756-C6975DAA8EEF}" type="datetimeFigureOut">
              <a:rPr lang="en-US" smtClean="0"/>
              <a:pPr/>
              <a:t>1/1/2009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3A60D-F850-41B4-A756-C6975DAA8EEF}" type="datetimeFigureOut">
              <a:rPr lang="en-US" smtClean="0"/>
              <a:pPr/>
              <a:t>1/1/2009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3A60D-F850-41B4-A756-C6975DAA8EEF}" type="datetimeFigureOut">
              <a:rPr lang="en-US" smtClean="0"/>
              <a:pPr/>
              <a:t>1/1/2009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3A60D-F850-41B4-A756-C6975DAA8EEF}"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3A60D-F850-41B4-A756-C6975DAA8EEF}" type="datetimeFigureOut">
              <a:rPr lang="en-US" smtClean="0"/>
              <a:pPr/>
              <a:t>1/1/2009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D2F56-8438-4EFC-9935-76E301F54A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AB63A60D-F850-41B4-A756-C6975DAA8EEF}" type="datetimeFigureOut">
              <a:rPr lang="en-US" smtClean="0"/>
              <a:pPr/>
              <a:t>1/1/2009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250D2F56-8438-4EFC-9935-76E301F54A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8229599"/>
          </a:xfrm>
        </p:spPr>
        <p:txBody>
          <a:bodyPr>
            <a:noAutofit/>
          </a:bodyPr>
          <a:lstStyle/>
          <a:p>
            <a:r>
              <a:rPr lang="en-US" sz="19000" dirty="0">
                <a:solidFill>
                  <a:srgbClr val="FFFF00"/>
                </a:solidFill>
                <a:latin typeface="Tahoma" pitchFamily="34" charset="0"/>
                <a:ea typeface="Tahoma" pitchFamily="34" charset="0"/>
                <a:cs typeface="Tahoma" pitchFamily="34" charset="0"/>
              </a:rPr>
              <a:t>The Persecuted are Blessed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Christians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defRPr/>
            </a:pPr>
            <a:r>
              <a:rPr lang="en-US" b="1" dirty="0">
                <a:solidFill>
                  <a:schemeClr val="bg1"/>
                </a:solidFill>
                <a:latin typeface="Tahoma" pitchFamily="34" charset="0"/>
                <a:ea typeface="Tahoma" pitchFamily="34" charset="0"/>
                <a:cs typeface="Tahoma" pitchFamily="34" charset="0"/>
              </a:rPr>
              <a:t>When you contend earnestly that the Bible teaches there is … </a:t>
            </a:r>
          </a:p>
          <a:p>
            <a:pPr marL="609600" indent="-609600" algn="ctr">
              <a:buNone/>
              <a:defRPr/>
            </a:pPr>
            <a:r>
              <a:rPr lang="en-US" i="1" dirty="0">
                <a:solidFill>
                  <a:schemeClr val="bg1"/>
                </a:solidFill>
                <a:latin typeface="Tahoma" pitchFamily="34" charset="0"/>
                <a:ea typeface="Tahoma" pitchFamily="34" charset="0"/>
                <a:cs typeface="Tahoma" pitchFamily="34" charset="0"/>
              </a:rPr>
              <a:t>“only one true church” </a:t>
            </a:r>
            <a:r>
              <a:rPr lang="en-US" dirty="0">
                <a:solidFill>
                  <a:schemeClr val="bg1"/>
                </a:solidFill>
                <a:latin typeface="Tahoma" pitchFamily="34" charset="0"/>
                <a:ea typeface="Tahoma" pitchFamily="34" charset="0"/>
                <a:cs typeface="Tahoma" pitchFamily="34" charset="0"/>
              </a:rPr>
              <a:t>and</a:t>
            </a:r>
          </a:p>
          <a:p>
            <a:pPr marL="609600" indent="-609600" algn="ctr">
              <a:buNone/>
              <a:defRPr/>
            </a:pPr>
            <a:r>
              <a:rPr lang="en-US" i="1" dirty="0">
                <a:solidFill>
                  <a:schemeClr val="bg1"/>
                </a:solidFill>
                <a:latin typeface="Tahoma" pitchFamily="34" charset="0"/>
                <a:ea typeface="Tahoma" pitchFamily="34" charset="0"/>
                <a:cs typeface="Tahoma" pitchFamily="34" charset="0"/>
              </a:rPr>
              <a:t>“water baptism is for the remission of sins”   </a:t>
            </a:r>
            <a:r>
              <a:rPr lang="en-US" i="1" dirty="0" smtClean="0">
                <a:solidFill>
                  <a:schemeClr val="bg1"/>
                </a:solidFill>
                <a:latin typeface="Tahoma" pitchFamily="34" charset="0"/>
                <a:ea typeface="Tahoma" pitchFamily="34" charset="0"/>
                <a:cs typeface="Tahoma" pitchFamily="34" charset="0"/>
              </a:rPr>
              <a:t>              </a:t>
            </a:r>
            <a:r>
              <a:rPr lang="en-US" dirty="0">
                <a:solidFill>
                  <a:schemeClr val="bg1"/>
                </a:solidFill>
                <a:latin typeface="Tahoma" pitchFamily="34" charset="0"/>
                <a:ea typeface="Tahoma" pitchFamily="34" charset="0"/>
                <a:cs typeface="Tahoma" pitchFamily="34" charset="0"/>
              </a:rPr>
              <a:t>(Acts 2:38; 8:38; 22:16; Eph. 1:22-23; 4:4-5)</a:t>
            </a:r>
            <a:endParaRPr lang="en-US" sz="2800"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sz="2800" dirty="0">
                <a:solidFill>
                  <a:schemeClr val="bg1"/>
                </a:solidFill>
                <a:latin typeface="Tahoma" pitchFamily="34" charset="0"/>
                <a:ea typeface="Tahoma" pitchFamily="34" charset="0"/>
                <a:cs typeface="Tahoma" pitchFamily="34" charset="0"/>
              </a:rPr>
              <a:t> </a:t>
            </a:r>
            <a:r>
              <a:rPr lang="en-US" b="1" dirty="0">
                <a:solidFill>
                  <a:schemeClr val="bg1"/>
                </a:solidFill>
                <a:latin typeface="Tahoma" pitchFamily="34" charset="0"/>
                <a:ea typeface="Tahoma" pitchFamily="34" charset="0"/>
                <a:cs typeface="Tahoma" pitchFamily="34" charset="0"/>
              </a:rPr>
              <a:t>you reprove those who teach </a:t>
            </a:r>
          </a:p>
          <a:p>
            <a:pPr marL="609600" indent="-609600" algn="ctr">
              <a:buNone/>
              <a:defRPr/>
            </a:pPr>
            <a:r>
              <a:rPr lang="en-US" i="1" dirty="0">
                <a:solidFill>
                  <a:schemeClr val="bg1"/>
                </a:solidFill>
                <a:latin typeface="Tahoma" pitchFamily="34" charset="0"/>
                <a:ea typeface="Tahoma" pitchFamily="34" charset="0"/>
                <a:cs typeface="Tahoma" pitchFamily="34" charset="0"/>
              </a:rPr>
              <a:t>“go to the church of your choice”</a:t>
            </a:r>
            <a:r>
              <a:rPr lang="en-US" dirty="0">
                <a:solidFill>
                  <a:schemeClr val="bg1"/>
                </a:solidFill>
                <a:latin typeface="Tahoma" pitchFamily="34" charset="0"/>
                <a:ea typeface="Tahoma" pitchFamily="34" charset="0"/>
                <a:cs typeface="Tahoma" pitchFamily="34" charset="0"/>
              </a:rPr>
              <a:t> </a:t>
            </a:r>
          </a:p>
          <a:p>
            <a:pPr marL="609600" indent="-609600" algn="ctr">
              <a:buNone/>
              <a:defRPr/>
            </a:pPr>
            <a:r>
              <a:rPr lang="en-US" dirty="0">
                <a:solidFill>
                  <a:schemeClr val="bg1"/>
                </a:solidFill>
                <a:latin typeface="Tahoma" pitchFamily="34" charset="0"/>
                <a:ea typeface="Tahoma" pitchFamily="34" charset="0"/>
                <a:cs typeface="Tahoma" pitchFamily="34" charset="0"/>
              </a:rPr>
              <a:t>and </a:t>
            </a:r>
            <a:r>
              <a:rPr lang="en-US" i="1" dirty="0">
                <a:solidFill>
                  <a:schemeClr val="bg1"/>
                </a:solidFill>
                <a:latin typeface="Tahoma" pitchFamily="34" charset="0"/>
                <a:ea typeface="Tahoma" pitchFamily="34" charset="0"/>
                <a:cs typeface="Tahoma" pitchFamily="34" charset="0"/>
              </a:rPr>
              <a:t>“baptism is just a church ordinance that we can differ 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Christians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When you faithfully attend all the Bible classes, worship services, and everyday of a gospel meeting, you are considered to be a religious fanatic. </a:t>
            </a:r>
          </a:p>
          <a:p>
            <a:pPr marL="609600" indent="-609600" algn="ctr">
              <a:defRPr/>
            </a:pPr>
            <a:endParaRPr lang="en-US" dirty="0">
              <a:solidFill>
                <a:schemeClr val="bg1"/>
              </a:solidFill>
              <a:latin typeface="Tahoma" pitchFamily="34" charset="0"/>
              <a:ea typeface="Tahoma" pitchFamily="34" charset="0"/>
              <a:cs typeface="Tahoma" pitchFamily="34" charset="0"/>
            </a:endParaRPr>
          </a:p>
          <a:p>
            <a:pPr marL="609600" indent="-609600" algn="ctr">
              <a:buNone/>
              <a:defRPr/>
            </a:pPr>
            <a:r>
              <a:rPr lang="en-US" i="1" dirty="0">
                <a:solidFill>
                  <a:schemeClr val="bg1"/>
                </a:solidFill>
                <a:latin typeface="Tahoma" pitchFamily="34" charset="0"/>
                <a:ea typeface="Tahoma" pitchFamily="34" charset="0"/>
                <a:cs typeface="Tahoma" pitchFamily="34" charset="0"/>
              </a:rPr>
              <a:t>“not forsaking our own assembling together, as is the habit of some, but encouraging one another; and all the more as you see the day drawing near”  </a:t>
            </a:r>
            <a:r>
              <a:rPr lang="en-US" dirty="0">
                <a:solidFill>
                  <a:schemeClr val="bg1"/>
                </a:solidFill>
                <a:latin typeface="Tahoma" pitchFamily="34" charset="0"/>
                <a:ea typeface="Tahoma" pitchFamily="34" charset="0"/>
                <a:cs typeface="Tahoma" pitchFamily="34" charset="0"/>
              </a:rPr>
              <a:t>(Hebrews 10:25</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Christians Should Rejoice when they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fontScale="92500"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The flesh tells us that we should be ashamed, be humiliated, and it would be easy to complain, whine, and moan.  (It’s not fair!)</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Why should you rejoice?  </a:t>
            </a:r>
            <a:r>
              <a:rPr lang="en-US" i="1" dirty="0">
                <a:solidFill>
                  <a:schemeClr val="bg1"/>
                </a:solidFill>
                <a:latin typeface="Tahoma" pitchFamily="34" charset="0"/>
                <a:ea typeface="Tahoma" pitchFamily="34" charset="0"/>
                <a:cs typeface="Tahoma" pitchFamily="34" charset="0"/>
              </a:rPr>
              <a:t>“Because great is your reward in heaven for so they persecuted the prophets who were before you.”</a:t>
            </a:r>
            <a:r>
              <a:rPr lang="en-US" dirty="0">
                <a:solidFill>
                  <a:schemeClr val="bg1"/>
                </a:solidFill>
                <a:latin typeface="Tahoma" pitchFamily="34" charset="0"/>
                <a:ea typeface="Tahoma" pitchFamily="34" charset="0"/>
                <a:cs typeface="Tahoma" pitchFamily="34" charset="0"/>
              </a:rPr>
              <a:t>  (Matthew 5:12)</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It puts you in good company with all the faithful prophets who spoke the truth.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Christians Should Rejoice when they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fontScale="92500" lnSpcReduction="20000"/>
          </a:bodyPr>
          <a:lstStyle/>
          <a:p>
            <a:pPr marL="609600" indent="-609600" algn="ctr">
              <a:buNone/>
              <a:defRPr/>
            </a:pPr>
            <a:r>
              <a:rPr lang="en-US" sz="4800" i="1" dirty="0">
                <a:solidFill>
                  <a:schemeClr val="bg1"/>
                </a:solidFill>
                <a:latin typeface="Tahoma" pitchFamily="34" charset="0"/>
                <a:ea typeface="Tahoma" pitchFamily="34" charset="0"/>
                <a:cs typeface="Tahoma" pitchFamily="34" charset="0"/>
              </a:rPr>
              <a:t>“Women received back their dead by resurrection; and others were tortured, not accepting their release, so that they might obtain a better resurrection; and others experienced </a:t>
            </a:r>
            <a:r>
              <a:rPr lang="en-US" sz="4800" i="1" dirty="0" err="1">
                <a:solidFill>
                  <a:schemeClr val="bg1"/>
                </a:solidFill>
                <a:latin typeface="Tahoma" pitchFamily="34" charset="0"/>
                <a:ea typeface="Tahoma" pitchFamily="34" charset="0"/>
                <a:cs typeface="Tahoma" pitchFamily="34" charset="0"/>
              </a:rPr>
              <a:t>mockings</a:t>
            </a:r>
            <a:r>
              <a:rPr lang="en-US" sz="4800" i="1" dirty="0">
                <a:solidFill>
                  <a:schemeClr val="bg1"/>
                </a:solidFill>
                <a:latin typeface="Tahoma" pitchFamily="34" charset="0"/>
                <a:ea typeface="Tahoma" pitchFamily="34" charset="0"/>
                <a:cs typeface="Tahoma" pitchFamily="34" charset="0"/>
              </a:rPr>
              <a:t> and </a:t>
            </a:r>
            <a:r>
              <a:rPr lang="en-US" sz="4800" i="1" dirty="0" err="1">
                <a:solidFill>
                  <a:schemeClr val="bg1"/>
                </a:solidFill>
                <a:latin typeface="Tahoma" pitchFamily="34" charset="0"/>
                <a:ea typeface="Tahoma" pitchFamily="34" charset="0"/>
                <a:cs typeface="Tahoma" pitchFamily="34" charset="0"/>
              </a:rPr>
              <a:t>scourgings</a:t>
            </a:r>
            <a:r>
              <a:rPr lang="en-US" sz="4800" i="1" dirty="0">
                <a:solidFill>
                  <a:schemeClr val="bg1"/>
                </a:solidFill>
                <a:latin typeface="Tahoma" pitchFamily="34" charset="0"/>
                <a:ea typeface="Tahoma" pitchFamily="34" charset="0"/>
                <a:cs typeface="Tahoma" pitchFamily="34" charset="0"/>
              </a:rPr>
              <a:t>, yes, also chains and imprisonment. They were stoned, they were sawn in two, they were tempted, they were put to death with the sword; they went about in sheepskins, in goatskins, being destitute, afflicted, ill-treated (men of whom the world was not worthy), wandering in deserts and mountains and caves and holes in the ground.”</a:t>
            </a:r>
            <a:r>
              <a:rPr lang="en-US" sz="4800" dirty="0">
                <a:solidFill>
                  <a:schemeClr val="bg1"/>
                </a:solidFill>
                <a:latin typeface="Tahoma" pitchFamily="34" charset="0"/>
                <a:ea typeface="Tahoma" pitchFamily="34" charset="0"/>
                <a:cs typeface="Tahoma" pitchFamily="34" charset="0"/>
              </a:rPr>
              <a:t> </a:t>
            </a:r>
            <a:r>
              <a:rPr lang="en-US" sz="4800" dirty="0" smtClean="0">
                <a:solidFill>
                  <a:schemeClr val="bg1"/>
                </a:solidFill>
                <a:latin typeface="Tahoma" pitchFamily="34" charset="0"/>
                <a:ea typeface="Tahoma" pitchFamily="34" charset="0"/>
                <a:cs typeface="Tahoma" pitchFamily="34" charset="0"/>
              </a:rPr>
              <a:t>     </a:t>
            </a:r>
            <a:r>
              <a:rPr lang="en-US" sz="4800" dirty="0">
                <a:solidFill>
                  <a:schemeClr val="bg1"/>
                </a:solidFill>
                <a:latin typeface="Tahoma" pitchFamily="34" charset="0"/>
                <a:ea typeface="Tahoma" pitchFamily="34" charset="0"/>
                <a:cs typeface="Tahoma" pitchFamily="34" charset="0"/>
              </a:rPr>
              <a:t>(Heb. 11:35ff</a:t>
            </a:r>
            <a:r>
              <a:rPr lang="en-US" sz="4800"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Christians Should Rejoice when they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fontScale="925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After the apostles were flogged, told not to preach in the name of Jesus, and were released</a:t>
            </a:r>
            <a:r>
              <a:rPr lang="en-US" i="1" dirty="0">
                <a:solidFill>
                  <a:schemeClr val="bg1"/>
                </a:solidFill>
                <a:latin typeface="Tahoma" pitchFamily="34" charset="0"/>
                <a:ea typeface="Tahoma" pitchFamily="34" charset="0"/>
                <a:cs typeface="Tahoma" pitchFamily="34" charset="0"/>
              </a:rPr>
              <a:t>, “they rejoiced that they were considered worthy to suffer shame for his name. And every day…they kept right on teaching and preaching Jesus as the </a:t>
            </a:r>
            <a:r>
              <a:rPr lang="en-US" i="1" dirty="0" smtClean="0">
                <a:solidFill>
                  <a:schemeClr val="bg1"/>
                </a:solidFill>
                <a:latin typeface="Tahoma" pitchFamily="34" charset="0"/>
                <a:ea typeface="Tahoma" pitchFamily="34" charset="0"/>
                <a:cs typeface="Tahoma" pitchFamily="34" charset="0"/>
              </a:rPr>
              <a:t>Christ” </a:t>
            </a:r>
            <a:r>
              <a:rPr lang="en-US" dirty="0">
                <a:solidFill>
                  <a:schemeClr val="bg1"/>
                </a:solidFill>
                <a:latin typeface="Tahoma" pitchFamily="34" charset="0"/>
                <a:ea typeface="Tahoma" pitchFamily="34" charset="0"/>
                <a:cs typeface="Tahoma" pitchFamily="34" charset="0"/>
              </a:rPr>
              <a:t>(Acts 5:41</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i="1" dirty="0">
                <a:solidFill>
                  <a:schemeClr val="bg1"/>
                </a:solidFill>
                <a:latin typeface="Tahoma" pitchFamily="34" charset="0"/>
                <a:ea typeface="Tahoma" pitchFamily="34" charset="0"/>
                <a:cs typeface="Tahoma" pitchFamily="34" charset="0"/>
              </a:rPr>
              <a:t>“If  anyone suffers as a Christian, he is not to be ashamed, but is to glorify God in this name” </a:t>
            </a:r>
            <a:r>
              <a:rPr lang="en-US" dirty="0">
                <a:solidFill>
                  <a:schemeClr val="bg1"/>
                </a:solidFill>
                <a:latin typeface="Tahoma" pitchFamily="34" charset="0"/>
                <a:ea typeface="Tahoma" pitchFamily="34" charset="0"/>
                <a:cs typeface="Tahoma" pitchFamily="34" charset="0"/>
              </a:rPr>
              <a:t>(1 Peter 4:16</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20000"/>
          </a:bodyPr>
          <a:lstStyle/>
          <a:p>
            <a:pPr marL="609600" indent="-609600" algn="ctr">
              <a:buNone/>
              <a:defRPr/>
            </a:pPr>
            <a:r>
              <a:rPr lang="en-US" i="1" dirty="0">
                <a:solidFill>
                  <a:schemeClr val="bg1"/>
                </a:solidFill>
                <a:latin typeface="Tahoma" pitchFamily="34" charset="0"/>
                <a:ea typeface="Tahoma" pitchFamily="34" charset="0"/>
                <a:cs typeface="Tahoma" pitchFamily="34" charset="0"/>
              </a:rPr>
              <a:t>“All who desire to live godly in Christ Jesus will suffer persecution” </a:t>
            </a:r>
            <a:r>
              <a:rPr lang="en-US" dirty="0">
                <a:solidFill>
                  <a:schemeClr val="bg1"/>
                </a:solidFill>
                <a:latin typeface="Tahoma" pitchFamily="34" charset="0"/>
                <a:ea typeface="Tahoma" pitchFamily="34" charset="0"/>
                <a:cs typeface="Tahoma" pitchFamily="34" charset="0"/>
              </a:rPr>
              <a:t>(2 Timothy 3:12) </a:t>
            </a:r>
          </a:p>
          <a:p>
            <a:pPr marL="609600" indent="-609600" algn="ctr">
              <a:buNone/>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Jesus Christ was the most godly person who ever lived and He was crucified.  </a:t>
            </a:r>
          </a:p>
          <a:p>
            <a:pPr marL="609600" indent="-609600" algn="ctr">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Are you suffering for Christ’s sake or for sins that you have committed? </a:t>
            </a:r>
          </a:p>
          <a:p>
            <a:pPr marL="609600" indent="-609600" algn="ctr">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If you have never suffered insults, name calling, or have not lost a friend or loved one because of standing for truth, you </a:t>
            </a:r>
            <a:r>
              <a:rPr lang="en-US" dirty="0" smtClean="0">
                <a:solidFill>
                  <a:schemeClr val="bg1"/>
                </a:solidFill>
                <a:latin typeface="Tahoma" pitchFamily="34" charset="0"/>
                <a:ea typeface="Tahoma" pitchFamily="34" charset="0"/>
                <a:cs typeface="Tahoma" pitchFamily="34" charset="0"/>
              </a:rPr>
              <a:t>may need </a:t>
            </a:r>
            <a:r>
              <a:rPr lang="en-US" dirty="0">
                <a:solidFill>
                  <a:schemeClr val="bg1"/>
                </a:solidFill>
                <a:latin typeface="Tahoma" pitchFamily="34" charset="0"/>
                <a:ea typeface="Tahoma" pitchFamily="34" charset="0"/>
                <a:cs typeface="Tahoma" pitchFamily="34" charset="0"/>
              </a:rPr>
              <a:t>to </a:t>
            </a:r>
            <a:r>
              <a:rPr lang="en-US" dirty="0" smtClean="0">
                <a:solidFill>
                  <a:schemeClr val="bg1"/>
                </a:solidFill>
                <a:latin typeface="Tahoma" pitchFamily="34" charset="0"/>
                <a:ea typeface="Tahoma" pitchFamily="34" charset="0"/>
                <a:cs typeface="Tahoma" pitchFamily="34" charset="0"/>
              </a:rPr>
              <a:t>consider whether you were truly converted to Christ or repent of your sins.</a:t>
            </a:r>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Are you ashamed of the gospel of Christ?  If you are ashamed of Jesus and His words, and are not willing to confess Him before men, He will be ashamed of us when He comes </a:t>
            </a:r>
            <a:r>
              <a:rPr lang="en-US" dirty="0" smtClean="0">
                <a:solidFill>
                  <a:schemeClr val="bg1"/>
                </a:solidFill>
                <a:latin typeface="Tahoma" pitchFamily="34" charset="0"/>
                <a:ea typeface="Tahoma" pitchFamily="34" charset="0"/>
                <a:cs typeface="Tahoma" pitchFamily="34" charset="0"/>
              </a:rPr>
              <a:t>again (</a:t>
            </a:r>
            <a:r>
              <a:rPr lang="en-US" dirty="0">
                <a:solidFill>
                  <a:schemeClr val="bg1"/>
                </a:solidFill>
                <a:latin typeface="Tahoma" pitchFamily="34" charset="0"/>
                <a:ea typeface="Tahoma" pitchFamily="34" charset="0"/>
                <a:cs typeface="Tahoma" pitchFamily="34" charset="0"/>
              </a:rPr>
              <a:t>Mark 8:38)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We must fear God more than </a:t>
            </a:r>
            <a:r>
              <a:rPr lang="en-US" dirty="0" smtClean="0">
                <a:solidFill>
                  <a:schemeClr val="bg1"/>
                </a:solidFill>
                <a:latin typeface="Tahoma" pitchFamily="34" charset="0"/>
                <a:ea typeface="Tahoma" pitchFamily="34" charset="0"/>
                <a:cs typeface="Tahoma" pitchFamily="34" charset="0"/>
              </a:rPr>
              <a:t>man </a:t>
            </a:r>
            <a:r>
              <a:rPr lang="en-US" dirty="0">
                <a:solidFill>
                  <a:schemeClr val="bg1"/>
                </a:solidFill>
                <a:latin typeface="Tahoma" pitchFamily="34" charset="0"/>
                <a:ea typeface="Tahoma" pitchFamily="34" charset="0"/>
                <a:cs typeface="Tahoma" pitchFamily="34" charset="0"/>
              </a:rPr>
              <a:t>(Matt. 10:28</a:t>
            </a: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How do you respond to persecution when it comes to you?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It is a test of your faith! </a:t>
            </a:r>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2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It was the joy set before Him that Jesus was able to endure and die on the cross for your sins and mine. (Hebrews 12:2-3)</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Instead of complaining and trying to avoid persecution, rejoice and be exceeding glad because great is your reward in heaven.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But those who are cowardly will suffer eternal torment in the lake of </a:t>
            </a:r>
            <a:r>
              <a:rPr lang="en-US" dirty="0" smtClean="0">
                <a:solidFill>
                  <a:schemeClr val="bg1"/>
                </a:solidFill>
                <a:latin typeface="Tahoma" pitchFamily="34" charset="0"/>
                <a:ea typeface="Tahoma" pitchFamily="34" charset="0"/>
                <a:cs typeface="Tahoma" pitchFamily="34" charset="0"/>
              </a:rPr>
              <a:t>fire </a:t>
            </a:r>
            <a:r>
              <a:rPr lang="en-US" dirty="0">
                <a:solidFill>
                  <a:schemeClr val="bg1"/>
                </a:solidFill>
                <a:latin typeface="Tahoma" pitchFamily="34" charset="0"/>
                <a:ea typeface="Tahoma" pitchFamily="34" charset="0"/>
                <a:cs typeface="Tahoma" pitchFamily="34" charset="0"/>
              </a:rPr>
              <a:t>(Rev. </a:t>
            </a:r>
            <a:r>
              <a:rPr lang="en-US">
                <a:solidFill>
                  <a:schemeClr val="bg1"/>
                </a:solidFill>
                <a:latin typeface="Tahoma" pitchFamily="34" charset="0"/>
                <a:ea typeface="Tahoma" pitchFamily="34" charset="0"/>
                <a:cs typeface="Tahoma" pitchFamily="34" charset="0"/>
              </a:rPr>
              <a:t>21:8</a:t>
            </a:r>
            <a:r>
              <a:rPr lang="en-US"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Are you resolved to be right with God today? </a:t>
            </a:r>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In the </a:t>
            </a:r>
            <a:r>
              <a:rPr lang="en-US" dirty="0" err="1">
                <a:solidFill>
                  <a:schemeClr val="bg1"/>
                </a:solidFill>
                <a:latin typeface="Tahoma" pitchFamily="34" charset="0"/>
                <a:ea typeface="Tahoma" pitchFamily="34" charset="0"/>
                <a:cs typeface="Tahoma" pitchFamily="34" charset="0"/>
              </a:rPr>
              <a:t>beattitudes</a:t>
            </a:r>
            <a:r>
              <a:rPr lang="en-US" dirty="0">
                <a:solidFill>
                  <a:schemeClr val="bg1"/>
                </a:solidFill>
                <a:latin typeface="Tahoma" pitchFamily="34" charset="0"/>
                <a:ea typeface="Tahoma" pitchFamily="34" charset="0"/>
                <a:cs typeface="Tahoma" pitchFamily="34" charset="0"/>
              </a:rPr>
              <a:t>, Jesus’ teaching was revolutionary to mankind in the 1</a:t>
            </a:r>
            <a:r>
              <a:rPr lang="en-US" baseline="30000" dirty="0">
                <a:solidFill>
                  <a:schemeClr val="bg1"/>
                </a:solidFill>
                <a:latin typeface="Tahoma" pitchFamily="34" charset="0"/>
                <a:ea typeface="Tahoma" pitchFamily="34" charset="0"/>
                <a:cs typeface="Tahoma" pitchFamily="34" charset="0"/>
              </a:rPr>
              <a:t>st</a:t>
            </a:r>
            <a:r>
              <a:rPr lang="en-US" dirty="0">
                <a:solidFill>
                  <a:schemeClr val="bg1"/>
                </a:solidFill>
                <a:latin typeface="Tahoma" pitchFamily="34" charset="0"/>
                <a:ea typeface="Tahoma" pitchFamily="34" charset="0"/>
                <a:cs typeface="Tahoma" pitchFamily="34" charset="0"/>
              </a:rPr>
              <a:t> century, and it still is today. </a:t>
            </a:r>
          </a:p>
          <a:p>
            <a:pPr marL="609600" indent="-609600" algn="ctr">
              <a:buNone/>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Jesus’ teaching was focused upon repentance which begins in the heart.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Only the </a:t>
            </a:r>
            <a:r>
              <a:rPr lang="en-US" i="1" dirty="0">
                <a:solidFill>
                  <a:schemeClr val="bg1"/>
                </a:solidFill>
                <a:latin typeface="Tahoma" pitchFamily="34" charset="0"/>
                <a:ea typeface="Tahoma" pitchFamily="34" charset="0"/>
                <a:cs typeface="Tahoma" pitchFamily="34" charset="0"/>
              </a:rPr>
              <a:t>“poor in spirit”, “mournful”, “meek”, “hungry for righteousness”, “merciful”, “pure”, </a:t>
            </a:r>
            <a:r>
              <a:rPr lang="en-US" dirty="0">
                <a:solidFill>
                  <a:schemeClr val="bg1"/>
                </a:solidFill>
                <a:latin typeface="Tahoma" pitchFamily="34" charset="0"/>
                <a:ea typeface="Tahoma" pitchFamily="34" charset="0"/>
                <a:cs typeface="Tahoma" pitchFamily="34" charset="0"/>
              </a:rPr>
              <a:t>and </a:t>
            </a:r>
            <a:r>
              <a:rPr lang="en-US" i="1" dirty="0">
                <a:solidFill>
                  <a:schemeClr val="bg1"/>
                </a:solidFill>
                <a:latin typeface="Tahoma" pitchFamily="34" charset="0"/>
                <a:ea typeface="Tahoma" pitchFamily="34" charset="0"/>
                <a:cs typeface="Tahoma" pitchFamily="34" charset="0"/>
              </a:rPr>
              <a:t>“peacemakers” </a:t>
            </a:r>
            <a:r>
              <a:rPr lang="en-US" i="1"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would </a:t>
            </a:r>
            <a:r>
              <a:rPr lang="en-US" dirty="0">
                <a:solidFill>
                  <a:schemeClr val="bg1"/>
                </a:solidFill>
                <a:latin typeface="Tahoma" pitchFamily="34" charset="0"/>
                <a:ea typeface="Tahoma" pitchFamily="34" charset="0"/>
                <a:cs typeface="Tahoma" pitchFamily="34" charset="0"/>
              </a:rPr>
              <a:t>be citizens of His kingdom and be rewarded with heaven.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But then Jesus says, </a:t>
            </a:r>
          </a:p>
          <a:p>
            <a:pPr marL="609600" indent="-609600" algn="ctr">
              <a:buNone/>
              <a:defRPr/>
            </a:pPr>
            <a:r>
              <a:rPr lang="en-US" i="1" dirty="0" smtClean="0">
                <a:solidFill>
                  <a:schemeClr val="bg1"/>
                </a:solidFill>
                <a:latin typeface="Tahoma" pitchFamily="34" charset="0"/>
                <a:ea typeface="Tahoma" pitchFamily="34" charset="0"/>
                <a:cs typeface="Tahoma" pitchFamily="34" charset="0"/>
              </a:rPr>
              <a:t>“Blessed </a:t>
            </a:r>
            <a:r>
              <a:rPr lang="en-US" i="1" dirty="0">
                <a:solidFill>
                  <a:schemeClr val="bg1"/>
                </a:solidFill>
                <a:latin typeface="Tahoma" pitchFamily="34" charset="0"/>
                <a:ea typeface="Tahoma" pitchFamily="34" charset="0"/>
                <a:cs typeface="Tahoma" pitchFamily="34" charset="0"/>
              </a:rPr>
              <a:t>are those who are persecuted for righteousness' sake, For theirs is the kingdom of heaven. "Blessed are you when they revile and persecute you, and say all kinds of evil against you falsely for My sake. "Rejoice and be exceedingly glad, for great is your reward in heaven, for so they persecuted the prophets who were before you.”</a:t>
            </a:r>
            <a:r>
              <a:rPr lang="en-US" dirty="0">
                <a:solidFill>
                  <a:schemeClr val="bg1"/>
                </a:solidFill>
                <a:latin typeface="Tahoma" pitchFamily="34" charset="0"/>
                <a:ea typeface="Tahoma" pitchFamily="34" charset="0"/>
                <a:cs typeface="Tahoma" pitchFamily="34" charset="0"/>
              </a:rPr>
              <a:t>        (Matthew 5:10-12</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The Jews were looking for a Messiah who would free them from persecution which was a sign of divine displeasure. </a:t>
            </a:r>
          </a:p>
          <a:p>
            <a:pPr marL="609600" indent="-609600" algn="ctr">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Today many look for preachers who will teach a positive message that makes them feel good, not bad and avoid persecution.                                          </a:t>
            </a:r>
          </a:p>
          <a:p>
            <a:pPr marL="609600" indent="-609600" algn="ctr">
              <a:buNone/>
              <a:defRPr/>
            </a:pPr>
            <a:endParaRPr lang="en-US" sz="14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In this lesson, we will study </a:t>
            </a:r>
            <a:r>
              <a:rPr lang="en-US" dirty="0" smtClean="0">
                <a:solidFill>
                  <a:schemeClr val="bg1"/>
                </a:solidFill>
                <a:latin typeface="Tahoma" pitchFamily="34" charset="0"/>
                <a:ea typeface="Tahoma" pitchFamily="34" charset="0"/>
                <a:cs typeface="Tahoma" pitchFamily="34" charset="0"/>
              </a:rPr>
              <a:t>why </a:t>
            </a:r>
            <a:r>
              <a:rPr lang="en-US" dirty="0">
                <a:solidFill>
                  <a:schemeClr val="bg1"/>
                </a:solidFill>
                <a:latin typeface="Tahoma" pitchFamily="34" charset="0"/>
                <a:ea typeface="Tahoma" pitchFamily="34" charset="0"/>
                <a:cs typeface="Tahoma" pitchFamily="34" charset="0"/>
              </a:rPr>
              <a:t>Christians are persecuted, how others will persecute you, and what your response should be.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Some Suffer for Sinful Reasons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Those in the past who were homosexuals, fornicators, adulterers, etc. may have had a lot of evil things said against them. </a:t>
            </a:r>
          </a:p>
          <a:p>
            <a:pPr marL="609600" indent="-609600" algn="ctr">
              <a:buNone/>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But now they come out of the closet and appear righteous while those who promote abstinence are called names. (Isa. 5:20ff)</a:t>
            </a:r>
          </a:p>
          <a:p>
            <a:pPr marL="609600" indent="-609600" algn="ctr">
              <a:buNone/>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These are shameful sins that will be punished with everlasting </a:t>
            </a:r>
            <a:r>
              <a:rPr lang="en-US" dirty="0" smtClean="0">
                <a:solidFill>
                  <a:schemeClr val="bg1"/>
                </a:solidFill>
                <a:latin typeface="Tahoma" pitchFamily="34" charset="0"/>
                <a:ea typeface="Tahoma" pitchFamily="34" charset="0"/>
                <a:cs typeface="Tahoma" pitchFamily="34" charset="0"/>
              </a:rPr>
              <a:t>fire </a:t>
            </a:r>
            <a:r>
              <a:rPr lang="en-US" dirty="0">
                <a:solidFill>
                  <a:schemeClr val="bg1"/>
                </a:solidFill>
                <a:latin typeface="Tahoma" pitchFamily="34" charset="0"/>
                <a:ea typeface="Tahoma" pitchFamily="34" charset="0"/>
                <a:cs typeface="Tahoma" pitchFamily="34" charset="0"/>
              </a:rPr>
              <a:t>(Heb. 13:4; Rev. 21:8</a:t>
            </a: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a:p>
            <a:pPr marL="609600" indent="-609600" algn="ctr">
              <a:buNone/>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We are not to suffer for </a:t>
            </a:r>
            <a:r>
              <a:rPr lang="en-US" dirty="0" smtClean="0">
                <a:solidFill>
                  <a:schemeClr val="bg1"/>
                </a:solidFill>
                <a:latin typeface="Tahoma" pitchFamily="34" charset="0"/>
                <a:ea typeface="Tahoma" pitchFamily="34" charset="0"/>
                <a:cs typeface="Tahoma" pitchFamily="34" charset="0"/>
              </a:rPr>
              <a:t>evil </a:t>
            </a:r>
            <a:r>
              <a:rPr lang="en-US" dirty="0">
                <a:solidFill>
                  <a:schemeClr val="bg1"/>
                </a:solidFill>
                <a:latin typeface="Tahoma" pitchFamily="34" charset="0"/>
                <a:ea typeface="Tahoma" pitchFamily="34" charset="0"/>
                <a:cs typeface="Tahoma" pitchFamily="34" charset="0"/>
              </a:rPr>
              <a:t>(1 Pet. 4:15</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Christians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Those who have truly been converted to Christ are citizens of the kingdom of Christ, and are not under Satan’s rule any </a:t>
            </a:r>
            <a:r>
              <a:rPr lang="en-US" dirty="0" smtClean="0">
                <a:solidFill>
                  <a:schemeClr val="bg1"/>
                </a:solidFill>
                <a:latin typeface="Tahoma" pitchFamily="34" charset="0"/>
                <a:ea typeface="Tahoma" pitchFamily="34" charset="0"/>
                <a:cs typeface="Tahoma" pitchFamily="34" charset="0"/>
              </a:rPr>
              <a:t>more </a:t>
            </a:r>
            <a:r>
              <a:rPr lang="en-US" dirty="0">
                <a:solidFill>
                  <a:schemeClr val="bg1"/>
                </a:solidFill>
                <a:latin typeface="Tahoma" pitchFamily="34" charset="0"/>
                <a:ea typeface="Tahoma" pitchFamily="34" charset="0"/>
                <a:cs typeface="Tahoma" pitchFamily="34" charset="0"/>
              </a:rPr>
              <a:t>(Col. 1:13</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Satan tries to win them back to darkness and he uses persecution to do </a:t>
            </a:r>
            <a:r>
              <a:rPr lang="en-US" dirty="0" smtClean="0">
                <a:solidFill>
                  <a:schemeClr val="bg1"/>
                </a:solidFill>
                <a:latin typeface="Tahoma" pitchFamily="34" charset="0"/>
                <a:ea typeface="Tahoma" pitchFamily="34" charset="0"/>
                <a:cs typeface="Tahoma" pitchFamily="34" charset="0"/>
              </a:rPr>
              <a:t>it </a:t>
            </a:r>
            <a:r>
              <a:rPr lang="en-US" dirty="0">
                <a:solidFill>
                  <a:schemeClr val="bg1"/>
                </a:solidFill>
                <a:latin typeface="Tahoma" pitchFamily="34" charset="0"/>
                <a:ea typeface="Tahoma" pitchFamily="34" charset="0"/>
                <a:cs typeface="Tahoma" pitchFamily="34" charset="0"/>
              </a:rPr>
              <a:t>(Matt. 13:23</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Right after obeying the gospel, new converts are filled with joy and enthusiasm to teach everyone the gospel and maybe surprised when they suffer for it</a:t>
            </a:r>
            <a:r>
              <a:rPr lang="en-US" dirty="0" smtClean="0"/>
              <a:t>.</a:t>
            </a:r>
            <a:endParaRPr lang="en-US" dirty="0">
              <a:solidFill>
                <a:srgbClr val="00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Christians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Jesus prepared His disciples before His death for suffering by telling them that the world would hate them.  </a:t>
            </a:r>
          </a:p>
          <a:p>
            <a:pPr marL="609600" indent="-609600" algn="ctr">
              <a:buNone/>
              <a:defRPr/>
            </a:pPr>
            <a:endParaRPr lang="en-US" sz="1100" dirty="0">
              <a:solidFill>
                <a:schemeClr val="bg1"/>
              </a:solidFill>
              <a:latin typeface="Tahoma" pitchFamily="34" charset="0"/>
              <a:ea typeface="Tahoma" pitchFamily="34" charset="0"/>
              <a:cs typeface="Tahoma" pitchFamily="34" charset="0"/>
            </a:endParaRPr>
          </a:p>
          <a:p>
            <a:pPr marL="609600" indent="-609600" algn="ctr">
              <a:buNone/>
              <a:defRPr/>
            </a:pPr>
            <a:r>
              <a:rPr lang="en-US" dirty="0" smtClean="0">
                <a:solidFill>
                  <a:schemeClr val="bg1"/>
                </a:solidFill>
                <a:latin typeface="Tahoma" pitchFamily="34" charset="0"/>
                <a:ea typeface="Tahoma" pitchFamily="34" charset="0"/>
                <a:cs typeface="Tahoma" pitchFamily="34" charset="0"/>
              </a:rPr>
              <a:t>Eventually </a:t>
            </a:r>
            <a:r>
              <a:rPr lang="en-US" dirty="0">
                <a:solidFill>
                  <a:schemeClr val="bg1"/>
                </a:solidFill>
                <a:latin typeface="Tahoma" pitchFamily="34" charset="0"/>
                <a:ea typeface="Tahoma" pitchFamily="34" charset="0"/>
                <a:cs typeface="Tahoma" pitchFamily="34" charset="0"/>
              </a:rPr>
              <a:t>they would </a:t>
            </a:r>
            <a:r>
              <a:rPr lang="en-US" dirty="0" smtClean="0">
                <a:solidFill>
                  <a:schemeClr val="bg1"/>
                </a:solidFill>
                <a:latin typeface="Tahoma" pitchFamily="34" charset="0"/>
                <a:ea typeface="Tahoma" pitchFamily="34" charset="0"/>
                <a:cs typeface="Tahoma" pitchFamily="34" charset="0"/>
              </a:rPr>
              <a:t>die </a:t>
            </a:r>
            <a:r>
              <a:rPr lang="en-US" dirty="0">
                <a:solidFill>
                  <a:schemeClr val="bg1"/>
                </a:solidFill>
                <a:latin typeface="Tahoma" pitchFamily="34" charset="0"/>
                <a:ea typeface="Tahoma" pitchFamily="34" charset="0"/>
                <a:cs typeface="Tahoma" pitchFamily="34" charset="0"/>
              </a:rPr>
              <a:t>as martyrs for Christ.                    (John 15:18-21; 16:2)</a:t>
            </a:r>
          </a:p>
          <a:p>
            <a:pPr marL="609600" indent="-609600" algn="ctr">
              <a:buNone/>
              <a:defRPr/>
            </a:pPr>
            <a:endParaRPr lang="en-US" sz="11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The apostle Peter warned new converts not to be surprised by the fiery trial they were suffering </a:t>
            </a:r>
            <a:r>
              <a:rPr lang="en-US" dirty="0" smtClean="0">
                <a:solidFill>
                  <a:schemeClr val="bg1"/>
                </a:solidFill>
                <a:latin typeface="Tahoma" pitchFamily="34" charset="0"/>
                <a:ea typeface="Tahoma" pitchFamily="34" charset="0"/>
                <a:cs typeface="Tahoma" pitchFamily="34" charset="0"/>
              </a:rPr>
              <a:t>through </a:t>
            </a:r>
            <a:r>
              <a:rPr lang="en-US" dirty="0">
                <a:solidFill>
                  <a:schemeClr val="bg1"/>
                </a:solidFill>
                <a:latin typeface="Tahoma" pitchFamily="34" charset="0"/>
                <a:ea typeface="Tahoma" pitchFamily="34" charset="0"/>
                <a:cs typeface="Tahoma" pitchFamily="34" charset="0"/>
              </a:rPr>
              <a:t>(1 </a:t>
            </a:r>
            <a:r>
              <a:rPr lang="en-US" dirty="0" smtClean="0">
                <a:solidFill>
                  <a:schemeClr val="bg1"/>
                </a:solidFill>
                <a:latin typeface="Tahoma" pitchFamily="34" charset="0"/>
                <a:ea typeface="Tahoma" pitchFamily="34" charset="0"/>
                <a:cs typeface="Tahoma" pitchFamily="34" charset="0"/>
              </a:rPr>
              <a:t>Pt. </a:t>
            </a:r>
            <a:r>
              <a:rPr lang="en-US" dirty="0">
                <a:solidFill>
                  <a:schemeClr val="bg1"/>
                </a:solidFill>
                <a:latin typeface="Tahoma" pitchFamily="34" charset="0"/>
                <a:ea typeface="Tahoma" pitchFamily="34" charset="0"/>
                <a:cs typeface="Tahoma" pitchFamily="34" charset="0"/>
              </a:rPr>
              <a:t>4:12)  </a:t>
            </a:r>
          </a:p>
          <a:p>
            <a:pPr marL="609600" indent="-609600" algn="ctr">
              <a:buNone/>
              <a:defRPr/>
            </a:pPr>
            <a:endParaRPr lang="en-US" sz="11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Why was it happening? </a:t>
            </a:r>
            <a:endParaRPr lang="en-US" dirty="0" smtClean="0">
              <a:solidFill>
                <a:schemeClr val="bg1"/>
              </a:solidFill>
              <a:latin typeface="Tahoma" pitchFamily="34" charset="0"/>
              <a:ea typeface="Tahoma" pitchFamily="34" charset="0"/>
              <a:cs typeface="Tahoma" pitchFamily="34" charset="0"/>
            </a:endParaRPr>
          </a:p>
          <a:p>
            <a:pPr marL="609600" indent="-609600" algn="ctr">
              <a:buNone/>
              <a:defRPr/>
            </a:pPr>
            <a:endParaRPr lang="en-US" sz="1100" dirty="0">
              <a:solidFill>
                <a:schemeClr val="bg1"/>
              </a:solidFill>
              <a:latin typeface="Tahoma" pitchFamily="34" charset="0"/>
              <a:ea typeface="Tahoma" pitchFamily="34" charset="0"/>
              <a:cs typeface="Tahoma" pitchFamily="34" charset="0"/>
            </a:endParaRPr>
          </a:p>
          <a:p>
            <a:pPr marL="609600" indent="-609600" algn="ctr">
              <a:buNone/>
              <a:defRPr/>
            </a:pPr>
            <a:r>
              <a:rPr lang="en-US" dirty="0" smtClean="0">
                <a:solidFill>
                  <a:schemeClr val="bg1"/>
                </a:solidFill>
                <a:latin typeface="Tahoma" pitchFamily="34" charset="0"/>
                <a:ea typeface="Tahoma" pitchFamily="34" charset="0"/>
                <a:cs typeface="Tahoma" pitchFamily="34" charset="0"/>
              </a:rPr>
              <a:t> </a:t>
            </a:r>
            <a:r>
              <a:rPr lang="en-US" dirty="0">
                <a:solidFill>
                  <a:schemeClr val="bg1"/>
                </a:solidFill>
                <a:latin typeface="Tahoma" pitchFamily="34" charset="0"/>
                <a:ea typeface="Tahoma" pitchFamily="34" charset="0"/>
                <a:cs typeface="Tahoma" pitchFamily="34" charset="0"/>
              </a:rPr>
              <a:t>It was occurring to test their faith.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Christians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By contending for the faith in abstaining from alcohol, you rebuke your former drinking buddies </a:t>
            </a:r>
            <a:r>
              <a:rPr lang="en-US" dirty="0" smtClean="0">
                <a:solidFill>
                  <a:schemeClr val="bg1"/>
                </a:solidFill>
                <a:latin typeface="Tahoma" pitchFamily="34" charset="0"/>
                <a:ea typeface="Tahoma" pitchFamily="34" charset="0"/>
                <a:cs typeface="Tahoma" pitchFamily="34" charset="0"/>
              </a:rPr>
              <a:t>and </a:t>
            </a:r>
            <a:r>
              <a:rPr lang="en-US" dirty="0">
                <a:solidFill>
                  <a:schemeClr val="bg1"/>
                </a:solidFill>
                <a:latin typeface="Tahoma" pitchFamily="34" charset="0"/>
                <a:ea typeface="Tahoma" pitchFamily="34" charset="0"/>
                <a:cs typeface="Tahoma" pitchFamily="34" charset="0"/>
              </a:rPr>
              <a:t>evildoers will speak evil of </a:t>
            </a:r>
            <a:r>
              <a:rPr lang="en-US" dirty="0" smtClean="0">
                <a:solidFill>
                  <a:schemeClr val="bg1"/>
                </a:solidFill>
                <a:latin typeface="Tahoma" pitchFamily="34" charset="0"/>
                <a:ea typeface="Tahoma" pitchFamily="34" charset="0"/>
                <a:cs typeface="Tahoma" pitchFamily="34" charset="0"/>
              </a:rPr>
              <a:t>you (1 </a:t>
            </a:r>
            <a:r>
              <a:rPr lang="en-US" dirty="0">
                <a:solidFill>
                  <a:schemeClr val="bg1"/>
                </a:solidFill>
                <a:latin typeface="Tahoma" pitchFamily="34" charset="0"/>
                <a:ea typeface="Tahoma" pitchFamily="34" charset="0"/>
                <a:cs typeface="Tahoma" pitchFamily="34" charset="0"/>
              </a:rPr>
              <a:t>Peter 4:3-4</a:t>
            </a: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By standing up for God’s word on purity in marriage, you reprove those who are </a:t>
            </a:r>
            <a:r>
              <a:rPr lang="en-US" dirty="0" smtClean="0">
                <a:solidFill>
                  <a:schemeClr val="bg1"/>
                </a:solidFill>
                <a:latin typeface="Tahoma" pitchFamily="34" charset="0"/>
                <a:ea typeface="Tahoma" pitchFamily="34" charset="0"/>
                <a:cs typeface="Tahoma" pitchFamily="34" charset="0"/>
              </a:rPr>
              <a:t>fornicators and adulterers </a:t>
            </a:r>
            <a:r>
              <a:rPr lang="en-US" dirty="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Matt</a:t>
            </a:r>
            <a:r>
              <a:rPr lang="en-US" dirty="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19:6)</a:t>
            </a:r>
            <a:endParaRPr lang="en-US" sz="4400" i="1"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smtClean="0">
                <a:solidFill>
                  <a:schemeClr val="bg1"/>
                </a:solidFill>
                <a:latin typeface="Tahoma" pitchFamily="34" charset="0"/>
                <a:ea typeface="Tahoma" pitchFamily="34" charset="0"/>
                <a:cs typeface="Tahoma" pitchFamily="34" charset="0"/>
              </a:rPr>
              <a:t>By paying </a:t>
            </a:r>
            <a:r>
              <a:rPr lang="en-US" dirty="0">
                <a:solidFill>
                  <a:schemeClr val="bg1"/>
                </a:solidFill>
                <a:latin typeface="Tahoma" pitchFamily="34" charset="0"/>
                <a:ea typeface="Tahoma" pitchFamily="34" charset="0"/>
                <a:cs typeface="Tahoma" pitchFamily="34" charset="0"/>
              </a:rPr>
              <a:t>your </a:t>
            </a:r>
            <a:r>
              <a:rPr lang="en-US" dirty="0" smtClean="0">
                <a:solidFill>
                  <a:schemeClr val="bg1"/>
                </a:solidFill>
                <a:latin typeface="Tahoma" pitchFamily="34" charset="0"/>
                <a:ea typeface="Tahoma" pitchFamily="34" charset="0"/>
                <a:cs typeface="Tahoma" pitchFamily="34" charset="0"/>
              </a:rPr>
              <a:t>bills and </a:t>
            </a:r>
            <a:r>
              <a:rPr lang="en-US" dirty="0">
                <a:solidFill>
                  <a:schemeClr val="bg1"/>
                </a:solidFill>
                <a:latin typeface="Tahoma" pitchFamily="34" charset="0"/>
                <a:ea typeface="Tahoma" pitchFamily="34" charset="0"/>
                <a:cs typeface="Tahoma" pitchFamily="34" charset="0"/>
              </a:rPr>
              <a:t>taxes and </a:t>
            </a:r>
            <a:r>
              <a:rPr lang="en-US" dirty="0" smtClean="0">
                <a:solidFill>
                  <a:schemeClr val="bg1"/>
                </a:solidFill>
                <a:latin typeface="Tahoma" pitchFamily="34" charset="0"/>
                <a:ea typeface="Tahoma" pitchFamily="34" charset="0"/>
                <a:cs typeface="Tahoma" pitchFamily="34" charset="0"/>
              </a:rPr>
              <a:t>refusing to </a:t>
            </a:r>
            <a:r>
              <a:rPr lang="en-US" dirty="0">
                <a:solidFill>
                  <a:schemeClr val="bg1"/>
                </a:solidFill>
                <a:latin typeface="Tahoma" pitchFamily="34" charset="0"/>
                <a:ea typeface="Tahoma" pitchFamily="34" charset="0"/>
                <a:cs typeface="Tahoma" pitchFamily="34" charset="0"/>
              </a:rPr>
              <a:t>gamble, you rebuke the </a:t>
            </a:r>
            <a:r>
              <a:rPr lang="en-US" dirty="0" smtClean="0">
                <a:solidFill>
                  <a:schemeClr val="bg1"/>
                </a:solidFill>
                <a:latin typeface="Tahoma" pitchFamily="34" charset="0"/>
                <a:ea typeface="Tahoma" pitchFamily="34" charset="0"/>
                <a:cs typeface="Tahoma" pitchFamily="34" charset="0"/>
              </a:rPr>
              <a:t>greedy </a:t>
            </a:r>
            <a:r>
              <a:rPr lang="en-US" dirty="0">
                <a:solidFill>
                  <a:schemeClr val="bg1"/>
                </a:solidFill>
                <a:latin typeface="Tahoma" pitchFamily="34" charset="0"/>
                <a:ea typeface="Tahoma" pitchFamily="34" charset="0"/>
                <a:cs typeface="Tahoma" pitchFamily="34" charset="0"/>
              </a:rPr>
              <a:t>(Eph. 5:3ff</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Christians Suffer for Christ’s Sake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When you do not participate with them and </a:t>
            </a:r>
            <a:r>
              <a:rPr lang="en-US" dirty="0" smtClean="0">
                <a:solidFill>
                  <a:schemeClr val="bg1"/>
                </a:solidFill>
                <a:latin typeface="Tahoma" pitchFamily="34" charset="0"/>
                <a:ea typeface="Tahoma" pitchFamily="34" charset="0"/>
                <a:cs typeface="Tahoma" pitchFamily="34" charset="0"/>
              </a:rPr>
              <a:t>expose </a:t>
            </a:r>
            <a:r>
              <a:rPr lang="en-US" dirty="0">
                <a:solidFill>
                  <a:schemeClr val="bg1"/>
                </a:solidFill>
                <a:latin typeface="Tahoma" pitchFamily="34" charset="0"/>
                <a:ea typeface="Tahoma" pitchFamily="34" charset="0"/>
                <a:cs typeface="Tahoma" pitchFamily="34" charset="0"/>
              </a:rPr>
              <a:t>their unfruitful works of darkness </a:t>
            </a:r>
            <a:r>
              <a:rPr lang="en-US" dirty="0" smtClean="0">
                <a:solidFill>
                  <a:schemeClr val="bg1"/>
                </a:solidFill>
                <a:latin typeface="Tahoma" pitchFamily="34" charset="0"/>
                <a:ea typeface="Tahoma" pitchFamily="34" charset="0"/>
                <a:cs typeface="Tahoma" pitchFamily="34" charset="0"/>
              </a:rPr>
              <a:t>(</a:t>
            </a:r>
            <a:r>
              <a:rPr lang="en-US" dirty="0">
                <a:solidFill>
                  <a:schemeClr val="bg1"/>
                </a:solidFill>
                <a:latin typeface="Tahoma" pitchFamily="34" charset="0"/>
                <a:ea typeface="Tahoma" pitchFamily="34" charset="0"/>
                <a:cs typeface="Tahoma" pitchFamily="34" charset="0"/>
              </a:rPr>
              <a:t>Eph. 5:11), then you are likely to receive insults or even cursing. </a:t>
            </a:r>
          </a:p>
          <a:p>
            <a:pPr marL="609600" indent="-609600" algn="ctr">
              <a:buNone/>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sz="4400" i="1" dirty="0">
                <a:solidFill>
                  <a:schemeClr val="bg1"/>
                </a:solidFill>
                <a:latin typeface="Tahoma" pitchFamily="34" charset="0"/>
                <a:ea typeface="Tahoma" pitchFamily="34" charset="0"/>
                <a:cs typeface="Tahoma" pitchFamily="34" charset="0"/>
              </a:rPr>
              <a:t>“You don’t want me to have any fun.” </a:t>
            </a:r>
          </a:p>
          <a:p>
            <a:pPr marL="609600" indent="-609600" algn="ctr">
              <a:buNone/>
              <a:defRPr/>
            </a:pPr>
            <a:r>
              <a:rPr lang="en-US" sz="4400" i="1" dirty="0">
                <a:solidFill>
                  <a:schemeClr val="bg1"/>
                </a:solidFill>
                <a:latin typeface="Tahoma" pitchFamily="34" charset="0"/>
                <a:ea typeface="Tahoma" pitchFamily="34" charset="0"/>
                <a:cs typeface="Tahoma" pitchFamily="34" charset="0"/>
              </a:rPr>
              <a:t>“You are holier than thou.” </a:t>
            </a:r>
          </a:p>
          <a:p>
            <a:pPr marL="609600" indent="-609600" algn="ctr">
              <a:buNone/>
              <a:defRPr/>
            </a:pPr>
            <a:r>
              <a:rPr lang="en-US" sz="4400" i="1" dirty="0">
                <a:solidFill>
                  <a:schemeClr val="bg1"/>
                </a:solidFill>
                <a:latin typeface="Tahoma" pitchFamily="34" charset="0"/>
                <a:ea typeface="Tahoma" pitchFamily="34" charset="0"/>
                <a:cs typeface="Tahoma" pitchFamily="34" charset="0"/>
              </a:rPr>
              <a:t>“You are a narrow minded bigot.”</a:t>
            </a:r>
          </a:p>
          <a:p>
            <a:pPr marL="609600" indent="-609600" algn="ctr">
              <a:buNone/>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Your light is exposing and condemning their sinful </a:t>
            </a:r>
            <a:r>
              <a:rPr lang="en-US" dirty="0" smtClean="0">
                <a:solidFill>
                  <a:schemeClr val="bg1"/>
                </a:solidFill>
                <a:latin typeface="Tahoma" pitchFamily="34" charset="0"/>
                <a:ea typeface="Tahoma" pitchFamily="34" charset="0"/>
                <a:cs typeface="Tahoma" pitchFamily="34" charset="0"/>
              </a:rPr>
              <a:t>lifestyle.  (</a:t>
            </a:r>
            <a:r>
              <a:rPr lang="en-US" dirty="0">
                <a:solidFill>
                  <a:schemeClr val="bg1"/>
                </a:solidFill>
                <a:latin typeface="Tahoma" pitchFamily="34" charset="0"/>
                <a:ea typeface="Tahoma" pitchFamily="34" charset="0"/>
                <a:cs typeface="Tahoma" pitchFamily="34" charset="0"/>
              </a:rPr>
              <a:t>John 3:19-21)  </a:t>
            </a:r>
          </a:p>
          <a:p>
            <a:pPr marL="609600" indent="-609600" algn="ctr">
              <a:buNone/>
              <a:defRPr/>
            </a:pPr>
            <a:endParaRPr lang="en-US" sz="1600" dirty="0">
              <a:solidFill>
                <a:schemeClr val="bg1"/>
              </a:solidFill>
              <a:latin typeface="Tahoma" pitchFamily="34" charset="0"/>
              <a:ea typeface="Tahoma" pitchFamily="34" charset="0"/>
              <a:cs typeface="Tahoma" pitchFamily="34" charset="0"/>
            </a:endParaRPr>
          </a:p>
          <a:p>
            <a:pPr marL="609600" indent="-609600" algn="ctr">
              <a:buNone/>
              <a:defRPr/>
            </a:pPr>
            <a:r>
              <a:rPr lang="en-US" dirty="0" smtClean="0">
                <a:solidFill>
                  <a:schemeClr val="bg1"/>
                </a:solidFill>
                <a:latin typeface="Tahoma" pitchFamily="34" charset="0"/>
                <a:ea typeface="Tahoma" pitchFamily="34" charset="0"/>
                <a:cs typeface="Tahoma" pitchFamily="34" charset="0"/>
              </a:rPr>
              <a:t>Don’t </a:t>
            </a:r>
            <a:r>
              <a:rPr lang="en-US" dirty="0">
                <a:solidFill>
                  <a:schemeClr val="bg1"/>
                </a:solidFill>
                <a:latin typeface="Tahoma" pitchFamily="34" charset="0"/>
                <a:ea typeface="Tahoma" pitchFamily="34" charset="0"/>
                <a:cs typeface="Tahoma" pitchFamily="34" charset="0"/>
              </a:rPr>
              <a:t>give in to the temptation to join </a:t>
            </a:r>
            <a:r>
              <a:rPr lang="en-US" dirty="0" smtClean="0">
                <a:solidFill>
                  <a:schemeClr val="bg1"/>
                </a:solidFill>
                <a:latin typeface="Tahoma" pitchFamily="34" charset="0"/>
                <a:ea typeface="Tahoma" pitchFamily="34" charset="0"/>
                <a:cs typeface="Tahoma" pitchFamily="34" charset="0"/>
              </a:rPr>
              <a:t>them </a:t>
            </a:r>
            <a:r>
              <a:rPr lang="en-US" dirty="0">
                <a:solidFill>
                  <a:schemeClr val="bg1"/>
                </a:solidFill>
                <a:latin typeface="Tahoma" pitchFamily="34" charset="0"/>
                <a:ea typeface="Tahoma" pitchFamily="34" charset="0"/>
                <a:cs typeface="Tahoma" pitchFamily="34" charset="0"/>
              </a:rPr>
              <a:t>(1 Cor. 15:33</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1329</Words>
  <Application>Microsoft Office PowerPoint</Application>
  <PresentationFormat>Custom</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Persecuted are Blessed</vt:lpstr>
      <vt:lpstr>Introduction</vt:lpstr>
      <vt:lpstr>Introduction</vt:lpstr>
      <vt:lpstr>Introduction</vt:lpstr>
      <vt:lpstr>Some Suffer for Sinful Reasons</vt:lpstr>
      <vt:lpstr>Christians Suffer for Christ’s Sake</vt:lpstr>
      <vt:lpstr>Christians Suffer for Christ’s Sake</vt:lpstr>
      <vt:lpstr>Christians Suffer for Christ’s Sake</vt:lpstr>
      <vt:lpstr>Christians Suffer for Christ’s Sake</vt:lpstr>
      <vt:lpstr>Christians Suffer for Christ’s Sake</vt:lpstr>
      <vt:lpstr>Christians Suffer for Christ’s Sake</vt:lpstr>
      <vt:lpstr>Christians Should Rejoice when they Suffer for Christ’s Sake</vt:lpstr>
      <vt:lpstr>Christians Should Rejoice when they Suffer for Christ’s Sake</vt:lpstr>
      <vt:lpstr>Christians Should Rejoice when they Suffer for Christ’s Sake</vt:lpstr>
      <vt:lpstr>Conclusion</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Persecuted are Blessed</dc:title>
  <dc:creator>Steven Lawrence Locklair</dc:creator>
  <cp:lastModifiedBy>Steven Lawrence Locklair</cp:lastModifiedBy>
  <cp:revision>1</cp:revision>
  <dcterms:created xsi:type="dcterms:W3CDTF">2014-01-17T19:27:45Z</dcterms:created>
  <dcterms:modified xsi:type="dcterms:W3CDTF">2009-01-01T06:16:56Z</dcterms:modified>
</cp:coreProperties>
</file>