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72" r:id="rId5"/>
    <p:sldId id="259" r:id="rId6"/>
    <p:sldId id="273" r:id="rId7"/>
    <p:sldId id="260" r:id="rId8"/>
    <p:sldId id="274" r:id="rId9"/>
    <p:sldId id="278" r:id="rId10"/>
    <p:sldId id="265" r:id="rId11"/>
    <p:sldId id="280" r:id="rId12"/>
    <p:sldId id="279" r:id="rId13"/>
    <p:sldId id="282" r:id="rId14"/>
    <p:sldId id="281" r:id="rId15"/>
    <p:sldId id="283" r:id="rId16"/>
    <p:sldId id="261" r:id="rId17"/>
    <p:sldId id="284" r:id="rId18"/>
    <p:sldId id="285" r:id="rId19"/>
    <p:sldId id="287" r:id="rId20"/>
    <p:sldId id="288" r:id="rId21"/>
    <p:sldId id="289" r:id="rId22"/>
    <p:sldId id="286" r:id="rId23"/>
    <p:sldId id="290" r:id="rId24"/>
    <p:sldId id="291" r:id="rId25"/>
    <p:sldId id="262" r:id="rId26"/>
    <p:sldId id="293" r:id="rId27"/>
    <p:sldId id="294" r:id="rId28"/>
    <p:sldId id="268" r:id="rId29"/>
    <p:sldId id="295" r:id="rId30"/>
    <p:sldId id="292" r:id="rId31"/>
    <p:sldId id="267" r:id="rId32"/>
    <p:sldId id="296" r:id="rId33"/>
    <p:sldId id="297" r:id="rId34"/>
    <p:sldId id="300" r:id="rId35"/>
    <p:sldId id="298" r:id="rId36"/>
    <p:sldId id="302" r:id="rId37"/>
    <p:sldId id="303" r:id="rId38"/>
    <p:sldId id="304" r:id="rId39"/>
    <p:sldId id="269" r:id="rId40"/>
    <p:sldId id="271" r:id="rId41"/>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03" autoAdjust="0"/>
    <p:restoredTop sz="94660"/>
  </p:normalViewPr>
  <p:slideViewPr>
    <p:cSldViewPr>
      <p:cViewPr>
        <p:scale>
          <a:sx n="50" d="100"/>
          <a:sy n="50" d="100"/>
        </p:scale>
        <p:origin x="-1158" y="-180"/>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7F0CB0-5A5D-41AE-9BA1-A8AEC6AB5CA0}" type="datetimeFigureOut">
              <a:rPr lang="en-US" smtClean="0"/>
              <a:pPr/>
              <a:t>2/16/2014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9765EF-5A60-496F-AC57-FFE67ABAE80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9765EF-5A60-496F-AC57-FFE67ABAE805}" type="slidenum">
              <a:rPr lang="en-US" smtClean="0"/>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9765EF-5A60-496F-AC57-FFE67ABAE805}"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9765EF-5A60-496F-AC57-FFE67ABAE805}" type="slidenum">
              <a:rPr lang="en-US" smtClean="0"/>
              <a:pPr/>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9765EF-5A60-496F-AC57-FFE67ABAE805}" type="slidenum">
              <a:rPr lang="en-US" smtClean="0"/>
              <a:pPr/>
              <a:t>31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9765EF-5A60-496F-AC57-FFE67ABAE805}" type="slidenum">
              <a:rPr lang="en-US" smtClean="0"/>
              <a:pPr/>
              <a:t>35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9765EF-5A60-496F-AC57-FFE67ABAE805}" type="slidenum">
              <a:rPr lang="en-US" smtClean="0"/>
              <a:pPr/>
              <a:t>37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122AB8-90C3-4962-837C-6E5BA3C7FA60}" type="datetimeFigureOut">
              <a:rPr lang="en-US" smtClean="0"/>
              <a:pPr/>
              <a:t>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C3775-2316-4CEF-AF9C-5286F069F00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122AB8-90C3-4962-837C-6E5BA3C7FA60}" type="datetimeFigureOut">
              <a:rPr lang="en-US" smtClean="0"/>
              <a:pPr/>
              <a:t>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C3775-2316-4CEF-AF9C-5286F069F0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122AB8-90C3-4962-837C-6E5BA3C7FA60}" type="datetimeFigureOut">
              <a:rPr lang="en-US" smtClean="0"/>
              <a:pPr/>
              <a:t>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C3775-2316-4CEF-AF9C-5286F069F0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122AB8-90C3-4962-837C-6E5BA3C7FA60}" type="datetimeFigureOut">
              <a:rPr lang="en-US" smtClean="0"/>
              <a:pPr/>
              <a:t>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C3775-2316-4CEF-AF9C-5286F069F00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122AB8-90C3-4962-837C-6E5BA3C7FA60}" type="datetimeFigureOut">
              <a:rPr lang="en-US" smtClean="0"/>
              <a:pPr/>
              <a:t>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C3775-2316-4CEF-AF9C-5286F069F00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122AB8-90C3-4962-837C-6E5BA3C7FA60}" type="datetimeFigureOut">
              <a:rPr lang="en-US" smtClean="0"/>
              <a:pPr/>
              <a:t>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C3775-2316-4CEF-AF9C-5286F069F00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122AB8-90C3-4962-837C-6E5BA3C7FA60}" type="datetimeFigureOut">
              <a:rPr lang="en-US" smtClean="0"/>
              <a:pPr/>
              <a:t>2/16/2014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5C3775-2316-4CEF-AF9C-5286F069F00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122AB8-90C3-4962-837C-6E5BA3C7FA60}" type="datetimeFigureOut">
              <a:rPr lang="en-US" smtClean="0"/>
              <a:pPr/>
              <a:t>2/16/2014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5C3775-2316-4CEF-AF9C-5286F069F0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122AB8-90C3-4962-837C-6E5BA3C7FA60}" type="datetimeFigureOut">
              <a:rPr lang="en-US" smtClean="0"/>
              <a:pPr/>
              <a:t>2/16/2014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5C3775-2316-4CEF-AF9C-5286F069F0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122AB8-90C3-4962-837C-6E5BA3C7FA60}" type="datetimeFigureOut">
              <a:rPr lang="en-US" smtClean="0"/>
              <a:pPr/>
              <a:t>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C3775-2316-4CEF-AF9C-5286F069F00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122AB8-90C3-4962-837C-6E5BA3C7FA60}" type="datetimeFigureOut">
              <a:rPr lang="en-US" smtClean="0"/>
              <a:pPr/>
              <a:t>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C3775-2316-4CEF-AF9C-5286F069F00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5A122AB8-90C3-4962-837C-6E5BA3C7FA60}" type="datetimeFigureOut">
              <a:rPr lang="en-US" smtClean="0"/>
              <a:pPr/>
              <a:t>2/16/2014</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A45C3775-2316-4CEF-AF9C-5286F069F00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13300" dirty="0" smtClean="0">
                <a:solidFill>
                  <a:srgbClr val="FFFF00"/>
                </a:solidFill>
                <a:latin typeface="Tahoma" pitchFamily="34" charset="0"/>
                <a:ea typeface="Tahoma" pitchFamily="34" charset="0"/>
                <a:cs typeface="Tahoma" pitchFamily="34" charset="0"/>
              </a:rPr>
              <a:t>God’s Promises to Abraham</a:t>
            </a:r>
            <a:br>
              <a:rPr lang="en-US" sz="13300" dirty="0" smtClean="0">
                <a:solidFill>
                  <a:srgbClr val="FFFF00"/>
                </a:solidFill>
                <a:latin typeface="Tahoma" pitchFamily="34" charset="0"/>
                <a:ea typeface="Tahoma" pitchFamily="34" charset="0"/>
                <a:cs typeface="Tahoma" pitchFamily="34" charset="0"/>
              </a:rPr>
            </a:br>
            <a:r>
              <a:rPr lang="en-US" sz="13300" dirty="0" smtClean="0">
                <a:solidFill>
                  <a:srgbClr val="FFFF00"/>
                </a:solidFill>
                <a:latin typeface="Tahoma" pitchFamily="34" charset="0"/>
                <a:ea typeface="Tahoma" pitchFamily="34" charset="0"/>
                <a:cs typeface="Tahoma" pitchFamily="34" charset="0"/>
              </a:rPr>
              <a:t>(Nation and Land)</a:t>
            </a:r>
            <a:endParaRPr lang="en-US" sz="133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5600" dirty="0" smtClean="0">
                <a:solidFill>
                  <a:srgbClr val="FFFF00"/>
                </a:solidFill>
                <a:latin typeface="Tahoma" pitchFamily="34" charset="0"/>
                <a:ea typeface="Tahoma" pitchFamily="34" charset="0"/>
                <a:cs typeface="Tahoma" pitchFamily="34" charset="0"/>
              </a:rPr>
              <a:t>God’s Promise (Great Nation- Israel in Egypt)</a:t>
            </a:r>
            <a:endParaRPr lang="en-US" sz="5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endParaRPr lang="en-US" sz="20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229600"/>
          </a:xfrm>
        </p:spPr>
        <p:txBody>
          <a:bodyPr>
            <a:normAutofit fontScale="85000" lnSpcReduction="20000"/>
          </a:bodyPr>
          <a:lstStyle/>
          <a:p>
            <a:pPr algn="ctr">
              <a:buNone/>
            </a:pPr>
            <a:r>
              <a:rPr lang="en-US" sz="4900" dirty="0" smtClean="0">
                <a:solidFill>
                  <a:schemeClr val="bg1"/>
                </a:solidFill>
                <a:latin typeface="Tahoma" pitchFamily="34" charset="0"/>
                <a:ea typeface="Tahoma" pitchFamily="34" charset="0"/>
                <a:cs typeface="Tahoma" pitchFamily="34" charset="0"/>
              </a:rPr>
              <a:t>“</a:t>
            </a:r>
            <a:r>
              <a:rPr lang="en-US" sz="4900" u="sng" dirty="0" smtClean="0">
                <a:solidFill>
                  <a:schemeClr val="bg1"/>
                </a:solidFill>
                <a:latin typeface="Tahoma" pitchFamily="34" charset="0"/>
                <a:ea typeface="Tahoma" pitchFamily="34" charset="0"/>
                <a:cs typeface="Tahoma" pitchFamily="34" charset="0"/>
              </a:rPr>
              <a:t>God heard their groaning</a:t>
            </a:r>
            <a:r>
              <a:rPr lang="en-US" sz="4900" dirty="0" smtClean="0">
                <a:solidFill>
                  <a:schemeClr val="bg1"/>
                </a:solidFill>
                <a:latin typeface="Tahoma" pitchFamily="34" charset="0"/>
                <a:ea typeface="Tahoma" pitchFamily="34" charset="0"/>
                <a:cs typeface="Tahoma" pitchFamily="34" charset="0"/>
              </a:rPr>
              <a:t>, &amp; </a:t>
            </a:r>
            <a:r>
              <a:rPr lang="en-US" sz="4900" dirty="0" smtClean="0">
                <a:solidFill>
                  <a:srgbClr val="FFFF00"/>
                </a:solidFill>
                <a:latin typeface="Tahoma" pitchFamily="34" charset="0"/>
                <a:ea typeface="Tahoma" pitchFamily="34" charset="0"/>
                <a:cs typeface="Tahoma" pitchFamily="34" charset="0"/>
              </a:rPr>
              <a:t>God remembered His covenant with Abraham, with Isaac, &amp; Jacob</a:t>
            </a:r>
            <a:r>
              <a:rPr lang="en-US" sz="4900" dirty="0" smtClean="0">
                <a:solidFill>
                  <a:schemeClr val="bg1"/>
                </a:solidFill>
                <a:latin typeface="Tahoma" pitchFamily="34" charset="0"/>
                <a:ea typeface="Tahoma" pitchFamily="34" charset="0"/>
                <a:cs typeface="Tahoma" pitchFamily="34" charset="0"/>
              </a:rPr>
              <a:t>. God saw the children of Israel, &amp; took notice of them (Ex. 2:24-25).</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900" dirty="0" smtClean="0">
                <a:solidFill>
                  <a:schemeClr val="bg1"/>
                </a:solidFill>
                <a:latin typeface="Tahoma" pitchFamily="34" charset="0"/>
                <a:ea typeface="Tahoma" pitchFamily="34" charset="0"/>
                <a:cs typeface="Tahoma" pitchFamily="34" charset="0"/>
              </a:rPr>
              <a:t>“The LORD said: "I have surely seen the oppression of My people who are in Egypt, and </a:t>
            </a:r>
            <a:r>
              <a:rPr lang="en-US" sz="4900" u="sng" dirty="0" smtClean="0">
                <a:solidFill>
                  <a:schemeClr val="bg1"/>
                </a:solidFill>
                <a:latin typeface="Tahoma" pitchFamily="34" charset="0"/>
                <a:ea typeface="Tahoma" pitchFamily="34" charset="0"/>
                <a:cs typeface="Tahoma" pitchFamily="34" charset="0"/>
              </a:rPr>
              <a:t>have heard their cry </a:t>
            </a:r>
            <a:r>
              <a:rPr lang="en-US" sz="4900" dirty="0" smtClean="0">
                <a:solidFill>
                  <a:schemeClr val="bg1"/>
                </a:solidFill>
                <a:latin typeface="Tahoma" pitchFamily="34" charset="0"/>
                <a:ea typeface="Tahoma" pitchFamily="34" charset="0"/>
                <a:cs typeface="Tahoma" pitchFamily="34" charset="0"/>
              </a:rPr>
              <a:t>because of their taskmasters, for I know their sorrows. "So </a:t>
            </a:r>
            <a:r>
              <a:rPr lang="en-US" sz="4900" dirty="0" smtClean="0">
                <a:solidFill>
                  <a:srgbClr val="FFFF00"/>
                </a:solidFill>
                <a:latin typeface="Tahoma" pitchFamily="34" charset="0"/>
                <a:ea typeface="Tahoma" pitchFamily="34" charset="0"/>
                <a:cs typeface="Tahoma" pitchFamily="34" charset="0"/>
              </a:rPr>
              <a:t>I have come down to deliver them out of the hand of the Egyptians” </a:t>
            </a:r>
            <a:r>
              <a:rPr lang="en-US" sz="4900" dirty="0" smtClean="0">
                <a:solidFill>
                  <a:schemeClr val="bg1"/>
                </a:solidFill>
                <a:latin typeface="Tahoma" pitchFamily="34" charset="0"/>
                <a:ea typeface="Tahoma" pitchFamily="34" charset="0"/>
                <a:cs typeface="Tahoma" pitchFamily="34" charset="0"/>
              </a:rPr>
              <a:t>(Ex. 3:7-8a).</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900" dirty="0" smtClean="0">
                <a:solidFill>
                  <a:schemeClr val="bg1"/>
                </a:solidFill>
                <a:latin typeface="Tahoma" pitchFamily="34" charset="0"/>
                <a:ea typeface="Tahoma" pitchFamily="34" charset="0"/>
                <a:cs typeface="Tahoma" pitchFamily="34" charset="0"/>
              </a:rPr>
              <a:t>"I have surely seen the oppression of my people who are in Egypt; </a:t>
            </a:r>
            <a:r>
              <a:rPr lang="en-US" sz="4900" u="sng" dirty="0" smtClean="0">
                <a:solidFill>
                  <a:schemeClr val="bg1"/>
                </a:solidFill>
                <a:latin typeface="Tahoma" pitchFamily="34" charset="0"/>
                <a:ea typeface="Tahoma" pitchFamily="34" charset="0"/>
                <a:cs typeface="Tahoma" pitchFamily="34" charset="0"/>
              </a:rPr>
              <a:t>I have heard their groaning </a:t>
            </a:r>
            <a:r>
              <a:rPr lang="en-US" sz="4900" dirty="0" smtClean="0">
                <a:solidFill>
                  <a:schemeClr val="bg1"/>
                </a:solidFill>
                <a:latin typeface="Tahoma" pitchFamily="34" charset="0"/>
                <a:ea typeface="Tahoma" pitchFamily="34" charset="0"/>
                <a:cs typeface="Tahoma" pitchFamily="34" charset="0"/>
              </a:rPr>
              <a:t>and have come down to deliver them. And now come</a:t>
            </a:r>
            <a:r>
              <a:rPr lang="en-US" sz="4900" dirty="0" smtClean="0">
                <a:solidFill>
                  <a:srgbClr val="FFFF00"/>
                </a:solidFill>
                <a:latin typeface="Tahoma" pitchFamily="34" charset="0"/>
                <a:ea typeface="Tahoma" pitchFamily="34" charset="0"/>
                <a:cs typeface="Tahoma" pitchFamily="34" charset="0"/>
              </a:rPr>
              <a:t>, I will send you to Egypt</a:t>
            </a:r>
            <a:r>
              <a:rPr lang="en-US" sz="4900" dirty="0" smtClean="0">
                <a:solidFill>
                  <a:schemeClr val="bg1"/>
                </a:solidFill>
                <a:latin typeface="Tahoma" pitchFamily="34" charset="0"/>
                <a:ea typeface="Tahoma" pitchFamily="34" charset="0"/>
                <a:cs typeface="Tahoma" pitchFamily="34" charset="0"/>
              </a:rPr>
              <a:t>."' "This </a:t>
            </a:r>
            <a:r>
              <a:rPr lang="en-US" sz="4900" dirty="0" smtClean="0">
                <a:solidFill>
                  <a:srgbClr val="FFFF00"/>
                </a:solidFill>
                <a:latin typeface="Tahoma" pitchFamily="34" charset="0"/>
                <a:ea typeface="Tahoma" pitchFamily="34" charset="0"/>
                <a:cs typeface="Tahoma" pitchFamily="34" charset="0"/>
              </a:rPr>
              <a:t>Moses</a:t>
            </a:r>
            <a:r>
              <a:rPr lang="en-US" sz="4900" dirty="0" smtClean="0">
                <a:solidFill>
                  <a:schemeClr val="bg1"/>
                </a:solidFill>
                <a:latin typeface="Tahoma" pitchFamily="34" charset="0"/>
                <a:ea typeface="Tahoma" pitchFamily="34" charset="0"/>
                <a:cs typeface="Tahoma" pitchFamily="34" charset="0"/>
              </a:rPr>
              <a:t>…is the one </a:t>
            </a:r>
            <a:r>
              <a:rPr lang="en-US" sz="4900" dirty="0" smtClean="0">
                <a:solidFill>
                  <a:srgbClr val="FFFF00"/>
                </a:solidFill>
                <a:latin typeface="Tahoma" pitchFamily="34" charset="0"/>
                <a:ea typeface="Tahoma" pitchFamily="34" charset="0"/>
                <a:cs typeface="Tahoma" pitchFamily="34" charset="0"/>
              </a:rPr>
              <a:t>God sent to be a ruler and a deliverer </a:t>
            </a:r>
            <a:r>
              <a:rPr lang="en-US" sz="4900" dirty="0" smtClean="0">
                <a:solidFill>
                  <a:schemeClr val="bg1"/>
                </a:solidFill>
                <a:latin typeface="Tahoma" pitchFamily="34" charset="0"/>
                <a:ea typeface="Tahoma" pitchFamily="34" charset="0"/>
                <a:cs typeface="Tahoma" pitchFamily="34" charset="0"/>
              </a:rPr>
              <a:t>by the hand of the Angel who appeared to him in the bush…” (Acts 7:34-35). </a:t>
            </a:r>
          </a:p>
          <a:p>
            <a:pPr>
              <a:buNone/>
            </a:pPr>
            <a:endParaRPr lang="en-US" dirty="0" smtClean="0">
              <a:solidFill>
                <a:schemeClr val="bg1"/>
              </a:solidFill>
              <a:latin typeface="Tahoma" pitchFamily="34" charset="0"/>
              <a:ea typeface="Tahoma" pitchFamily="34" charset="0"/>
              <a:cs typeface="Tahoma" pitchFamily="34" charset="0"/>
            </a:endParaRPr>
          </a:p>
          <a:p>
            <a:pPr>
              <a:buNone/>
            </a:pPr>
            <a:endParaRPr lang="en-US" dirty="0" smtClean="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God’s Promise (Great Nation- Israel)</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dirty="0" smtClean="0">
                <a:solidFill>
                  <a:schemeClr val="bg1"/>
                </a:solidFill>
                <a:latin typeface="Tahoma" pitchFamily="34" charset="0"/>
                <a:ea typeface="Tahoma" pitchFamily="34" charset="0"/>
                <a:cs typeface="Tahoma" pitchFamily="34" charset="0"/>
              </a:rPr>
              <a:t>God calls Moses to deliver His people out of Egyptian bondage as He remembered His promise.                   (Ex. 2:24-25; 3:7-8; Acts 7:34-35)</a:t>
            </a:r>
          </a:p>
          <a:p>
            <a:pPr algn="ctr">
              <a:buNone/>
            </a:pPr>
            <a:endParaRPr lang="en-US" sz="20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229600"/>
          </a:xfrm>
        </p:spPr>
        <p:txBody>
          <a:bodyPr>
            <a:normAutofit fontScale="92500"/>
          </a:bodyPr>
          <a:lstStyle/>
          <a:p>
            <a:pPr algn="ctr">
              <a:buNone/>
            </a:pPr>
            <a:r>
              <a:rPr lang="en-US" dirty="0" smtClean="0">
                <a:solidFill>
                  <a:schemeClr val="bg1"/>
                </a:solidFill>
                <a:latin typeface="Tahoma" pitchFamily="34" charset="0"/>
                <a:ea typeface="Tahoma" pitchFamily="34" charset="0"/>
                <a:cs typeface="Tahoma" pitchFamily="34" charset="0"/>
              </a:rPr>
              <a:t> “The children of Israel journeyed from </a:t>
            </a:r>
            <a:r>
              <a:rPr lang="en-US" dirty="0" err="1" smtClean="0">
                <a:solidFill>
                  <a:schemeClr val="bg1"/>
                </a:solidFill>
                <a:latin typeface="Tahoma" pitchFamily="34" charset="0"/>
                <a:ea typeface="Tahoma" pitchFamily="34" charset="0"/>
                <a:cs typeface="Tahoma" pitchFamily="34" charset="0"/>
              </a:rPr>
              <a:t>Rameses</a:t>
            </a:r>
            <a:r>
              <a:rPr lang="en-US" dirty="0" smtClean="0">
                <a:solidFill>
                  <a:schemeClr val="bg1"/>
                </a:solidFill>
                <a:latin typeface="Tahoma" pitchFamily="34" charset="0"/>
                <a:ea typeface="Tahoma" pitchFamily="34" charset="0"/>
                <a:cs typeface="Tahoma" pitchFamily="34" charset="0"/>
              </a:rPr>
              <a:t> to Succoth, about </a:t>
            </a:r>
            <a:r>
              <a:rPr lang="en-US" dirty="0" smtClean="0">
                <a:solidFill>
                  <a:srgbClr val="FFFF00"/>
                </a:solidFill>
                <a:latin typeface="Tahoma" pitchFamily="34" charset="0"/>
                <a:ea typeface="Tahoma" pitchFamily="34" charset="0"/>
                <a:cs typeface="Tahoma" pitchFamily="34" charset="0"/>
              </a:rPr>
              <a:t>600,000 men </a:t>
            </a:r>
            <a:r>
              <a:rPr lang="en-US" dirty="0" smtClean="0">
                <a:solidFill>
                  <a:schemeClr val="bg1"/>
                </a:solidFill>
                <a:latin typeface="Tahoma" pitchFamily="34" charset="0"/>
                <a:ea typeface="Tahoma" pitchFamily="34" charset="0"/>
                <a:cs typeface="Tahoma" pitchFamily="34" charset="0"/>
              </a:rPr>
              <a:t>on foot, besides children” (Exodus 12:37).</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“All who were numbered were </a:t>
            </a:r>
            <a:r>
              <a:rPr lang="en-US" dirty="0" smtClean="0">
                <a:solidFill>
                  <a:srgbClr val="FFFF00"/>
                </a:solidFill>
                <a:latin typeface="Tahoma" pitchFamily="34" charset="0"/>
                <a:ea typeface="Tahoma" pitchFamily="34" charset="0"/>
                <a:cs typeface="Tahoma" pitchFamily="34" charset="0"/>
              </a:rPr>
              <a:t>603,550”</a:t>
            </a:r>
            <a:r>
              <a:rPr lang="en-US" dirty="0" smtClean="0">
                <a:solidFill>
                  <a:schemeClr val="bg1"/>
                </a:solidFill>
                <a:latin typeface="Tahoma" pitchFamily="34" charset="0"/>
                <a:ea typeface="Tahoma" pitchFamily="34" charset="0"/>
                <a:cs typeface="Tahoma" pitchFamily="34" charset="0"/>
              </a:rPr>
              <a:t> (Num 1:46). </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“The LORD your </a:t>
            </a:r>
            <a:r>
              <a:rPr lang="en-US" dirty="0" smtClean="0">
                <a:solidFill>
                  <a:srgbClr val="FFFF00"/>
                </a:solidFill>
                <a:latin typeface="Tahoma" pitchFamily="34" charset="0"/>
                <a:ea typeface="Tahoma" pitchFamily="34" charset="0"/>
                <a:cs typeface="Tahoma" pitchFamily="34" charset="0"/>
              </a:rPr>
              <a:t>God has multiplied you</a:t>
            </a:r>
            <a:r>
              <a:rPr lang="en-US" dirty="0" smtClean="0">
                <a:solidFill>
                  <a:schemeClr val="bg1"/>
                </a:solidFill>
                <a:latin typeface="Tahoma" pitchFamily="34" charset="0"/>
                <a:ea typeface="Tahoma" pitchFamily="34" charset="0"/>
                <a:cs typeface="Tahoma" pitchFamily="34" charset="0"/>
              </a:rPr>
              <a:t>, &amp; here you are today, as the stars of heaven in multitude” (Deut. 1:10).</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“You shall answer before the LORD your God: 'My father was a Syrian, about to perish, &amp; he went down to </a:t>
            </a:r>
            <a:r>
              <a:rPr lang="en-US" dirty="0" smtClean="0">
                <a:solidFill>
                  <a:srgbClr val="FFFF00"/>
                </a:solidFill>
                <a:latin typeface="Tahoma" pitchFamily="34" charset="0"/>
                <a:ea typeface="Tahoma" pitchFamily="34" charset="0"/>
                <a:cs typeface="Tahoma" pitchFamily="34" charset="0"/>
              </a:rPr>
              <a:t>Egypt</a:t>
            </a:r>
            <a:r>
              <a:rPr lang="en-US" dirty="0" smtClean="0">
                <a:solidFill>
                  <a:schemeClr val="bg1"/>
                </a:solidFill>
                <a:latin typeface="Tahoma" pitchFamily="34" charset="0"/>
                <a:ea typeface="Tahoma" pitchFamily="34" charset="0"/>
                <a:cs typeface="Tahoma" pitchFamily="34" charset="0"/>
              </a:rPr>
              <a:t> &amp; dwelt there, </a:t>
            </a:r>
            <a:r>
              <a:rPr lang="en-US" dirty="0" smtClean="0">
                <a:solidFill>
                  <a:srgbClr val="FFFF00"/>
                </a:solidFill>
                <a:latin typeface="Tahoma" pitchFamily="34" charset="0"/>
                <a:ea typeface="Tahoma" pitchFamily="34" charset="0"/>
                <a:cs typeface="Tahoma" pitchFamily="34" charset="0"/>
              </a:rPr>
              <a:t>few in number</a:t>
            </a:r>
            <a:r>
              <a:rPr lang="en-US" dirty="0" smtClean="0">
                <a:solidFill>
                  <a:schemeClr val="bg1"/>
                </a:solidFill>
                <a:latin typeface="Tahoma" pitchFamily="34" charset="0"/>
                <a:ea typeface="Tahoma" pitchFamily="34" charset="0"/>
                <a:cs typeface="Tahoma" pitchFamily="34" charset="0"/>
              </a:rPr>
              <a:t>; &amp; </a:t>
            </a:r>
            <a:r>
              <a:rPr lang="en-US" dirty="0" smtClean="0">
                <a:solidFill>
                  <a:srgbClr val="FFFF00"/>
                </a:solidFill>
                <a:latin typeface="Tahoma" pitchFamily="34" charset="0"/>
                <a:ea typeface="Tahoma" pitchFamily="34" charset="0"/>
                <a:cs typeface="Tahoma" pitchFamily="34" charset="0"/>
              </a:rPr>
              <a:t>there he became a nation</a:t>
            </a:r>
            <a:r>
              <a:rPr lang="en-US" dirty="0" smtClean="0">
                <a:solidFill>
                  <a:schemeClr val="bg1"/>
                </a:solidFill>
                <a:latin typeface="Tahoma" pitchFamily="34" charset="0"/>
                <a:ea typeface="Tahoma" pitchFamily="34" charset="0"/>
                <a:cs typeface="Tahoma" pitchFamily="34" charset="0"/>
              </a:rPr>
              <a:t>, great, mighty, &amp; populous” (Deut. 26:5). </a:t>
            </a:r>
          </a:p>
          <a:p>
            <a:pPr>
              <a:buNone/>
            </a:pPr>
            <a:endParaRPr lang="en-US" dirty="0" smtClean="0">
              <a:solidFill>
                <a:schemeClr val="bg1"/>
              </a:solidFill>
              <a:latin typeface="Tahoma" pitchFamily="34" charset="0"/>
              <a:ea typeface="Tahoma" pitchFamily="34" charset="0"/>
              <a:cs typeface="Tahoma" pitchFamily="34" charset="0"/>
            </a:endParaRPr>
          </a:p>
          <a:p>
            <a:pPr>
              <a:buNone/>
            </a:pPr>
            <a:endParaRPr lang="en-US" dirty="0" smtClean="0">
              <a:solidFill>
                <a:schemeClr val="bg1"/>
              </a:solidFill>
              <a:latin typeface="Tahoma" pitchFamily="34" charset="0"/>
              <a:ea typeface="Tahoma" pitchFamily="34" charset="0"/>
              <a:cs typeface="Tahoma" pitchFamily="34" charset="0"/>
            </a:endParaRPr>
          </a:p>
          <a:p>
            <a:pPr>
              <a:buNone/>
            </a:pPr>
            <a:endParaRPr lang="en-US" dirty="0" smtClean="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5600" dirty="0" smtClean="0">
                <a:solidFill>
                  <a:srgbClr val="FFFF00"/>
                </a:solidFill>
                <a:latin typeface="Tahoma" pitchFamily="34" charset="0"/>
                <a:ea typeface="Tahoma" pitchFamily="34" charset="0"/>
                <a:cs typeface="Tahoma" pitchFamily="34" charset="0"/>
              </a:rPr>
              <a:t>God’s Promise (Great Nation- Israel in Egypt)</a:t>
            </a:r>
            <a:endParaRPr lang="en-US" sz="5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algn="ctr">
              <a:buNone/>
            </a:pPr>
            <a:r>
              <a:rPr lang="en-US" dirty="0" smtClean="0">
                <a:solidFill>
                  <a:schemeClr val="bg1"/>
                </a:solidFill>
                <a:latin typeface="Tahoma" pitchFamily="34" charset="0"/>
                <a:ea typeface="Tahoma" pitchFamily="34" charset="0"/>
                <a:cs typeface="Tahoma" pitchFamily="34" charset="0"/>
              </a:rPr>
              <a:t>God calls Moses to deliver His people out of Egyptian bondage as He remembered His promise.                   (Ex. 2:24-25; 3:7-8; </a:t>
            </a:r>
            <a:r>
              <a:rPr lang="en-US" smtClean="0">
                <a:solidFill>
                  <a:schemeClr val="bg1"/>
                </a:solidFill>
                <a:latin typeface="Tahoma" pitchFamily="34" charset="0"/>
                <a:ea typeface="Tahoma" pitchFamily="34" charset="0"/>
                <a:cs typeface="Tahoma" pitchFamily="34" charset="0"/>
              </a:rPr>
              <a:t>Acts 7:34-35</a:t>
            </a:r>
            <a:r>
              <a:rPr lang="en-US" dirty="0" smtClean="0">
                <a:solidFill>
                  <a:schemeClr val="bg1"/>
                </a:solidFill>
                <a:latin typeface="Tahoma" pitchFamily="34" charset="0"/>
                <a:ea typeface="Tahoma" pitchFamily="34" charset="0"/>
                <a:cs typeface="Tahoma" pitchFamily="34" charset="0"/>
              </a:rPr>
              <a:t>)</a:t>
            </a:r>
          </a:p>
          <a:p>
            <a:pPr algn="ctr">
              <a:buNone/>
            </a:pPr>
            <a:endParaRPr lang="en-US" sz="20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They became a great and mighty nation in Egypt as God had promised with over 600,000 men.                      (Ex. 12:37; Num. 1:46; Deut. 1:10; 26:5)</a:t>
            </a:r>
          </a:p>
          <a:p>
            <a:pPr algn="ctr">
              <a:buNone/>
            </a:pPr>
            <a:endParaRPr lang="en-US" sz="20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To continue being a great nation was conditioned upon their obedience to God’s covenant with them.        (Ex. 19:5-6)</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5600" dirty="0" smtClean="0">
                <a:solidFill>
                  <a:srgbClr val="FFFF00"/>
                </a:solidFill>
                <a:latin typeface="Tahoma" pitchFamily="34" charset="0"/>
                <a:ea typeface="Tahoma" pitchFamily="34" charset="0"/>
                <a:cs typeface="Tahoma" pitchFamily="34" charset="0"/>
              </a:rPr>
              <a:t>God’s Promise (Great Nation- Israel in Egypt)</a:t>
            </a:r>
            <a:endParaRPr lang="en-US" sz="5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705600"/>
          </a:xfrm>
        </p:spPr>
        <p:txBody>
          <a:bodyPr>
            <a:normAutofit lnSpcReduction="10000"/>
          </a:bodyPr>
          <a:lstStyle/>
          <a:p>
            <a:pPr algn="ctr">
              <a:buNone/>
            </a:pPr>
            <a:r>
              <a:rPr lang="en-US" dirty="0" smtClean="0">
                <a:solidFill>
                  <a:schemeClr val="bg1"/>
                </a:solidFill>
                <a:latin typeface="Tahoma" pitchFamily="34" charset="0"/>
                <a:ea typeface="Tahoma" pitchFamily="34" charset="0"/>
                <a:cs typeface="Tahoma" pitchFamily="34" charset="0"/>
              </a:rPr>
              <a:t>“Therefore, </a:t>
            </a:r>
            <a:r>
              <a:rPr lang="en-US" u="sng" dirty="0" smtClean="0">
                <a:solidFill>
                  <a:schemeClr val="bg1"/>
                </a:solidFill>
                <a:latin typeface="Tahoma" pitchFamily="34" charset="0"/>
                <a:ea typeface="Tahoma" pitchFamily="34" charset="0"/>
                <a:cs typeface="Tahoma" pitchFamily="34" charset="0"/>
              </a:rPr>
              <a:t>if</a:t>
            </a:r>
            <a:r>
              <a:rPr lang="en-US" dirty="0" smtClean="0">
                <a:solidFill>
                  <a:schemeClr val="bg1"/>
                </a:solidFill>
                <a:latin typeface="Tahoma" pitchFamily="34" charset="0"/>
                <a:ea typeface="Tahoma" pitchFamily="34" charset="0"/>
                <a:cs typeface="Tahoma" pitchFamily="34" charset="0"/>
              </a:rPr>
              <a:t> you will indeed </a:t>
            </a:r>
            <a:r>
              <a:rPr lang="en-US" dirty="0" smtClean="0">
                <a:solidFill>
                  <a:srgbClr val="FFFF00"/>
                </a:solidFill>
                <a:latin typeface="Tahoma" pitchFamily="34" charset="0"/>
                <a:ea typeface="Tahoma" pitchFamily="34" charset="0"/>
                <a:cs typeface="Tahoma" pitchFamily="34" charset="0"/>
              </a:rPr>
              <a:t>obey</a:t>
            </a:r>
            <a:r>
              <a:rPr lang="en-US" dirty="0" smtClean="0">
                <a:solidFill>
                  <a:schemeClr val="bg1"/>
                </a:solidFill>
                <a:latin typeface="Tahoma" pitchFamily="34" charset="0"/>
                <a:ea typeface="Tahoma" pitchFamily="34" charset="0"/>
                <a:cs typeface="Tahoma" pitchFamily="34" charset="0"/>
              </a:rPr>
              <a:t> My voice and </a:t>
            </a:r>
            <a:r>
              <a:rPr lang="en-US" dirty="0" smtClean="0">
                <a:solidFill>
                  <a:srgbClr val="FFFF00"/>
                </a:solidFill>
                <a:latin typeface="Tahoma" pitchFamily="34" charset="0"/>
                <a:ea typeface="Tahoma" pitchFamily="34" charset="0"/>
                <a:cs typeface="Tahoma" pitchFamily="34" charset="0"/>
              </a:rPr>
              <a:t>keep My covenant</a:t>
            </a:r>
            <a:r>
              <a:rPr lang="en-US" dirty="0" smtClean="0">
                <a:solidFill>
                  <a:schemeClr val="bg1"/>
                </a:solidFill>
                <a:latin typeface="Tahoma" pitchFamily="34" charset="0"/>
                <a:ea typeface="Tahoma" pitchFamily="34" charset="0"/>
                <a:cs typeface="Tahoma" pitchFamily="34" charset="0"/>
              </a:rPr>
              <a:t>, </a:t>
            </a:r>
            <a:r>
              <a:rPr lang="en-US" u="sng" dirty="0" smtClean="0">
                <a:solidFill>
                  <a:schemeClr val="bg1"/>
                </a:solidFill>
                <a:latin typeface="Tahoma" pitchFamily="34" charset="0"/>
                <a:ea typeface="Tahoma" pitchFamily="34" charset="0"/>
                <a:cs typeface="Tahoma" pitchFamily="34" charset="0"/>
              </a:rPr>
              <a:t>then you shall be </a:t>
            </a:r>
            <a:r>
              <a:rPr lang="en-US" dirty="0" smtClean="0">
                <a:solidFill>
                  <a:schemeClr val="bg1"/>
                </a:solidFill>
                <a:latin typeface="Tahoma" pitchFamily="34" charset="0"/>
                <a:ea typeface="Tahoma" pitchFamily="34" charset="0"/>
                <a:cs typeface="Tahoma" pitchFamily="34" charset="0"/>
              </a:rPr>
              <a:t>a special treasure to Me above all people; for all the earth is Mine. 'And </a:t>
            </a:r>
            <a:r>
              <a:rPr lang="en-US" u="sng" dirty="0" smtClean="0">
                <a:solidFill>
                  <a:schemeClr val="bg1"/>
                </a:solidFill>
                <a:latin typeface="Tahoma" pitchFamily="34" charset="0"/>
                <a:ea typeface="Tahoma" pitchFamily="34" charset="0"/>
                <a:cs typeface="Tahoma" pitchFamily="34" charset="0"/>
              </a:rPr>
              <a:t>you shall be </a:t>
            </a:r>
            <a:r>
              <a:rPr lang="en-US" dirty="0" smtClean="0">
                <a:solidFill>
                  <a:schemeClr val="bg1"/>
                </a:solidFill>
                <a:latin typeface="Tahoma" pitchFamily="34" charset="0"/>
                <a:ea typeface="Tahoma" pitchFamily="34" charset="0"/>
                <a:cs typeface="Tahoma" pitchFamily="34" charset="0"/>
              </a:rPr>
              <a:t>to Me a kingdom of priests and </a:t>
            </a:r>
            <a:r>
              <a:rPr lang="en-US" dirty="0" smtClean="0">
                <a:solidFill>
                  <a:srgbClr val="FFFF00"/>
                </a:solidFill>
                <a:latin typeface="Tahoma" pitchFamily="34" charset="0"/>
                <a:ea typeface="Tahoma" pitchFamily="34" charset="0"/>
                <a:cs typeface="Tahoma" pitchFamily="34" charset="0"/>
              </a:rPr>
              <a:t>a holy nation</a:t>
            </a:r>
            <a:r>
              <a:rPr lang="en-US" dirty="0" smtClean="0">
                <a:solidFill>
                  <a:schemeClr val="bg1"/>
                </a:solidFill>
                <a:latin typeface="Tahoma" pitchFamily="34" charset="0"/>
                <a:ea typeface="Tahoma" pitchFamily="34" charset="0"/>
                <a:cs typeface="Tahoma" pitchFamily="34" charset="0"/>
              </a:rPr>
              <a:t>.' These are the words which you shall speak to the children of Israel" (Exodus 19:5-6).</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God fulfilled His promise to Abraham that he would make of them a great nation, but they would have to obey to remain a holy nation.</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God’s Promise (Land- Canaan)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dirty="0" smtClean="0">
                <a:solidFill>
                  <a:schemeClr val="bg1"/>
                </a:solidFill>
                <a:latin typeface="Tahoma" pitchFamily="34" charset="0"/>
                <a:ea typeface="Tahoma" pitchFamily="34" charset="0"/>
                <a:cs typeface="Tahoma" pitchFamily="34" charset="0"/>
              </a:rPr>
              <a:t>When God calls Moses, it was to bring them to the same land He promised to Abraham, Isaac, &amp; Jacob.                   (Ex. 6:8; Gen. 17:8; 26:3; 28:4)</a:t>
            </a:r>
          </a:p>
          <a:p>
            <a:pPr algn="ctr">
              <a:buNone/>
            </a:pPr>
            <a:r>
              <a:rPr lang="en-US" sz="1300" dirty="0" smtClean="0">
                <a:solidFill>
                  <a:schemeClr val="bg1"/>
                </a:solidFill>
                <a:latin typeface="Tahoma" pitchFamily="34" charset="0"/>
                <a:ea typeface="Tahoma" pitchFamily="34" charset="0"/>
                <a:cs typeface="Tahoma" pitchFamily="34" charset="0"/>
              </a:rPr>
              <a:t> </a:t>
            </a:r>
          </a:p>
          <a:p>
            <a:pPr algn="ctr">
              <a:buNone/>
            </a:pPr>
            <a:endParaRPr lang="en-US" dirty="0" smtClean="0">
              <a:solidFill>
                <a:schemeClr val="bg1"/>
              </a:solidFill>
              <a:latin typeface="Tahoma" pitchFamily="34" charset="0"/>
              <a:ea typeface="Tahoma" pitchFamily="34" charset="0"/>
              <a:cs typeface="Tahoma" pitchFamily="34" charset="0"/>
            </a:endParaRP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14630400" cy="8001000"/>
          </a:xfrm>
        </p:spPr>
        <p:txBody>
          <a:bodyPr>
            <a:normAutofit fontScale="92500" lnSpcReduction="20000"/>
          </a:bodyPr>
          <a:lstStyle/>
          <a:p>
            <a:pPr algn="ctr">
              <a:buNone/>
            </a:pPr>
            <a:r>
              <a:rPr lang="en-US" dirty="0" smtClean="0">
                <a:solidFill>
                  <a:schemeClr val="bg1"/>
                </a:solidFill>
                <a:latin typeface="Tahoma" pitchFamily="34" charset="0"/>
                <a:ea typeface="Tahoma" pitchFamily="34" charset="0"/>
                <a:cs typeface="Tahoma" pitchFamily="34" charset="0"/>
              </a:rPr>
              <a:t>God said to Moses, “</a:t>
            </a:r>
            <a:r>
              <a:rPr lang="en-US" dirty="0" smtClean="0">
                <a:solidFill>
                  <a:srgbClr val="FFFF00"/>
                </a:solidFill>
                <a:latin typeface="Tahoma" pitchFamily="34" charset="0"/>
                <a:ea typeface="Tahoma" pitchFamily="34" charset="0"/>
                <a:cs typeface="Tahoma" pitchFamily="34" charset="0"/>
              </a:rPr>
              <a:t>I will bring you into the land </a:t>
            </a:r>
            <a:r>
              <a:rPr lang="en-US" u="sng" dirty="0" smtClean="0">
                <a:solidFill>
                  <a:schemeClr val="bg1"/>
                </a:solidFill>
                <a:latin typeface="Tahoma" pitchFamily="34" charset="0"/>
                <a:ea typeface="Tahoma" pitchFamily="34" charset="0"/>
                <a:cs typeface="Tahoma" pitchFamily="34" charset="0"/>
              </a:rPr>
              <a:t>which I swore to give to Abraham, Isaac, &amp; Jacob</a:t>
            </a:r>
            <a:r>
              <a:rPr lang="en-US" dirty="0" smtClean="0">
                <a:solidFill>
                  <a:schemeClr val="bg1"/>
                </a:solidFill>
                <a:latin typeface="Tahoma" pitchFamily="34" charset="0"/>
                <a:ea typeface="Tahoma" pitchFamily="34" charset="0"/>
                <a:cs typeface="Tahoma" pitchFamily="34" charset="0"/>
              </a:rPr>
              <a:t>'" (Ex. 6:8).</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To Abraham God said, “</a:t>
            </a:r>
            <a:r>
              <a:rPr lang="en-US" dirty="0" smtClean="0">
                <a:solidFill>
                  <a:srgbClr val="FFFF00"/>
                </a:solidFill>
                <a:latin typeface="Tahoma" pitchFamily="34" charset="0"/>
                <a:ea typeface="Tahoma" pitchFamily="34" charset="0"/>
                <a:cs typeface="Tahoma" pitchFamily="34" charset="0"/>
              </a:rPr>
              <a:t>I give to you &amp; your descendants </a:t>
            </a:r>
            <a:r>
              <a:rPr lang="en-US" dirty="0" smtClean="0">
                <a:solidFill>
                  <a:schemeClr val="bg1"/>
                </a:solidFill>
                <a:latin typeface="Tahoma" pitchFamily="34" charset="0"/>
                <a:ea typeface="Tahoma" pitchFamily="34" charset="0"/>
                <a:cs typeface="Tahoma" pitchFamily="34" charset="0"/>
              </a:rPr>
              <a:t>after you the land in which you are a stranger, </a:t>
            </a:r>
            <a:r>
              <a:rPr lang="en-US" dirty="0" smtClean="0">
                <a:solidFill>
                  <a:srgbClr val="FFFF00"/>
                </a:solidFill>
                <a:latin typeface="Tahoma" pitchFamily="34" charset="0"/>
                <a:ea typeface="Tahoma" pitchFamily="34" charset="0"/>
                <a:cs typeface="Tahoma" pitchFamily="34" charset="0"/>
              </a:rPr>
              <a:t>all the land of Canaan…</a:t>
            </a:r>
            <a:r>
              <a:rPr lang="en-US" dirty="0" smtClean="0">
                <a:solidFill>
                  <a:schemeClr val="bg1"/>
                </a:solidFill>
                <a:latin typeface="Tahoma" pitchFamily="34" charset="0"/>
                <a:ea typeface="Tahoma" pitchFamily="34" charset="0"/>
                <a:cs typeface="Tahoma" pitchFamily="34" charset="0"/>
              </a:rPr>
              <a:t>" (Gen. 17:8).</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To Isaac God said, “Dwell in this land, and I will be with you and bless you; for </a:t>
            </a:r>
            <a:r>
              <a:rPr lang="en-US" dirty="0" smtClean="0">
                <a:solidFill>
                  <a:srgbClr val="FFFF00"/>
                </a:solidFill>
                <a:latin typeface="Tahoma" pitchFamily="34" charset="0"/>
                <a:ea typeface="Tahoma" pitchFamily="34" charset="0"/>
                <a:cs typeface="Tahoma" pitchFamily="34" charset="0"/>
              </a:rPr>
              <a:t>to you and your descendants I give all these lands</a:t>
            </a:r>
            <a:r>
              <a:rPr lang="en-US" dirty="0" smtClean="0">
                <a:solidFill>
                  <a:schemeClr val="bg1"/>
                </a:solidFill>
                <a:latin typeface="Tahoma" pitchFamily="34" charset="0"/>
                <a:ea typeface="Tahoma" pitchFamily="34" charset="0"/>
                <a:cs typeface="Tahoma" pitchFamily="34" charset="0"/>
              </a:rPr>
              <a:t>, and I will perform the oath </a:t>
            </a:r>
            <a:r>
              <a:rPr lang="en-US" u="sng" dirty="0" smtClean="0">
                <a:solidFill>
                  <a:schemeClr val="bg1"/>
                </a:solidFill>
                <a:latin typeface="Tahoma" pitchFamily="34" charset="0"/>
                <a:ea typeface="Tahoma" pitchFamily="34" charset="0"/>
                <a:cs typeface="Tahoma" pitchFamily="34" charset="0"/>
              </a:rPr>
              <a:t>which I swore to Abraham your father</a:t>
            </a:r>
            <a:r>
              <a:rPr lang="en-US" dirty="0" smtClean="0">
                <a:solidFill>
                  <a:schemeClr val="bg1"/>
                </a:solidFill>
                <a:latin typeface="Tahoma" pitchFamily="34" charset="0"/>
                <a:ea typeface="Tahoma" pitchFamily="34" charset="0"/>
                <a:cs typeface="Tahoma" pitchFamily="34" charset="0"/>
              </a:rPr>
              <a:t>” (Gen. 26:3).</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Isaac told Jacob, “May God give you the blessing of Abraham, </a:t>
            </a:r>
            <a:r>
              <a:rPr lang="en-US" dirty="0" smtClean="0">
                <a:solidFill>
                  <a:srgbClr val="FFFF00"/>
                </a:solidFill>
                <a:latin typeface="Tahoma" pitchFamily="34" charset="0"/>
                <a:ea typeface="Tahoma" pitchFamily="34" charset="0"/>
                <a:cs typeface="Tahoma" pitchFamily="34" charset="0"/>
              </a:rPr>
              <a:t>To you and your descendants with you, That you may inherit the land </a:t>
            </a:r>
            <a:r>
              <a:rPr lang="en-US" dirty="0" smtClean="0">
                <a:solidFill>
                  <a:schemeClr val="bg1"/>
                </a:solidFill>
                <a:latin typeface="Tahoma" pitchFamily="34" charset="0"/>
                <a:ea typeface="Tahoma" pitchFamily="34" charset="0"/>
                <a:cs typeface="Tahoma" pitchFamily="34" charset="0"/>
              </a:rPr>
              <a:t>In which you are a stranger, </a:t>
            </a:r>
            <a:r>
              <a:rPr lang="en-US" u="sng" dirty="0" smtClean="0">
                <a:solidFill>
                  <a:schemeClr val="bg1"/>
                </a:solidFill>
                <a:latin typeface="Tahoma" pitchFamily="34" charset="0"/>
                <a:ea typeface="Tahoma" pitchFamily="34" charset="0"/>
                <a:cs typeface="Tahoma" pitchFamily="34" charset="0"/>
              </a:rPr>
              <a:t>Which God gave to Abraham</a:t>
            </a:r>
            <a:r>
              <a:rPr lang="en-US" dirty="0" smtClean="0">
                <a:solidFill>
                  <a:schemeClr val="bg1"/>
                </a:solidFill>
                <a:latin typeface="Tahoma" pitchFamily="34" charset="0"/>
                <a:ea typeface="Tahoma" pitchFamily="34" charset="0"/>
                <a:cs typeface="Tahoma" pitchFamily="34" charset="0"/>
              </a:rPr>
              <a:t>" (Gen. 28:4).</a:t>
            </a:r>
          </a:p>
          <a:p>
            <a:pPr>
              <a:buNone/>
            </a:pPr>
            <a:endParaRPr lang="en-US" dirty="0" smtClean="0">
              <a:solidFill>
                <a:schemeClr val="bg1"/>
              </a:solidFill>
              <a:latin typeface="Tahoma" pitchFamily="34" charset="0"/>
              <a:ea typeface="Tahoma" pitchFamily="34" charset="0"/>
              <a:cs typeface="Tahoma" pitchFamily="34" charset="0"/>
            </a:endParaRPr>
          </a:p>
          <a:p>
            <a:pPr>
              <a:buNone/>
            </a:pPr>
            <a:endParaRPr lang="en-US" dirty="0" smtClean="0">
              <a:solidFill>
                <a:schemeClr val="bg1"/>
              </a:solidFill>
              <a:latin typeface="Tahoma" pitchFamily="34" charset="0"/>
              <a:ea typeface="Tahoma" pitchFamily="34" charset="0"/>
              <a:cs typeface="Tahoma" pitchFamily="34" charset="0"/>
            </a:endParaRPr>
          </a:p>
          <a:p>
            <a:pPr>
              <a:buNone/>
            </a:pPr>
            <a:endParaRPr lang="en-US" dirty="0" smtClean="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God’s Promise (Land- Canaan)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dirty="0" smtClean="0">
                <a:solidFill>
                  <a:schemeClr val="bg1"/>
                </a:solidFill>
                <a:latin typeface="Tahoma" pitchFamily="34" charset="0"/>
                <a:ea typeface="Tahoma" pitchFamily="34" charset="0"/>
                <a:cs typeface="Tahoma" pitchFamily="34" charset="0"/>
              </a:rPr>
              <a:t>When God calls Moses, it was to bring them to the same land He promised to Abraham, Isaac, &amp; Jacob.                   (Ex. 6:8; Gen. 17:8; 26:3; 28:4)</a:t>
            </a:r>
          </a:p>
          <a:p>
            <a:pPr algn="ctr">
              <a:buNone/>
            </a:pPr>
            <a:r>
              <a:rPr lang="en-US" sz="1300" dirty="0" smtClean="0">
                <a:solidFill>
                  <a:schemeClr val="bg1"/>
                </a:solidFill>
                <a:latin typeface="Tahoma" pitchFamily="34" charset="0"/>
                <a:ea typeface="Tahoma" pitchFamily="34" charset="0"/>
                <a:cs typeface="Tahoma" pitchFamily="34" charset="0"/>
              </a:rPr>
              <a:t> </a:t>
            </a:r>
          </a:p>
          <a:p>
            <a:pPr algn="ctr">
              <a:buNone/>
            </a:pPr>
            <a:r>
              <a:rPr lang="en-US" dirty="0" smtClean="0">
                <a:solidFill>
                  <a:schemeClr val="bg1"/>
                </a:solidFill>
                <a:latin typeface="Tahoma" pitchFamily="34" charset="0"/>
                <a:ea typeface="Tahoma" pitchFamily="34" charset="0"/>
                <a:cs typeface="Tahoma" pitchFamily="34" charset="0"/>
              </a:rPr>
              <a:t>God had them send 12 spies into the land (Nu. 13:1-2).</a:t>
            </a:r>
          </a:p>
          <a:p>
            <a:pPr algn="ctr">
              <a:buNone/>
            </a:pPr>
            <a:endParaRPr lang="en-US" sz="9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 </a:t>
            </a:r>
          </a:p>
          <a:p>
            <a:pPr algn="ctr">
              <a:buNone/>
            </a:pPr>
            <a:endParaRPr lang="en-US" sz="900" dirty="0" smtClean="0">
              <a:solidFill>
                <a:schemeClr val="bg1"/>
              </a:solidFill>
              <a:latin typeface="Tahoma" pitchFamily="34" charset="0"/>
              <a:ea typeface="Tahoma" pitchFamily="34" charset="0"/>
              <a:cs typeface="Tahoma" pitchFamily="34" charset="0"/>
            </a:endParaRPr>
          </a:p>
          <a:p>
            <a:pPr algn="ctr">
              <a:buNone/>
            </a:pPr>
            <a:endParaRPr lang="en-US" dirty="0" smtClean="0">
              <a:solidFill>
                <a:schemeClr val="bg1"/>
              </a:solidFill>
              <a:latin typeface="Tahoma" pitchFamily="34" charset="0"/>
              <a:ea typeface="Tahoma" pitchFamily="34" charset="0"/>
              <a:cs typeface="Tahoma" pitchFamily="34" charset="0"/>
            </a:endParaRP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229600"/>
          </a:xfrm>
        </p:spPr>
        <p:txBody>
          <a:bodyPr>
            <a:normAutofit fontScale="92500" lnSpcReduction="20000"/>
          </a:bodyPr>
          <a:lstStyle/>
          <a:p>
            <a:pPr algn="ctr">
              <a:buNone/>
            </a:pPr>
            <a:r>
              <a:rPr lang="en-US" dirty="0" smtClean="0">
                <a:solidFill>
                  <a:schemeClr val="bg1"/>
                </a:solidFill>
                <a:latin typeface="Tahoma" pitchFamily="34" charset="0"/>
                <a:ea typeface="Tahoma" pitchFamily="34" charset="0"/>
                <a:cs typeface="Tahoma" pitchFamily="34" charset="0"/>
              </a:rPr>
              <a:t>“</a:t>
            </a:r>
            <a:r>
              <a:rPr lang="en-US" dirty="0" smtClean="0">
                <a:solidFill>
                  <a:srgbClr val="FFFF00"/>
                </a:solidFill>
                <a:latin typeface="Tahoma" pitchFamily="34" charset="0"/>
                <a:ea typeface="Tahoma" pitchFamily="34" charset="0"/>
                <a:cs typeface="Tahoma" pitchFamily="34" charset="0"/>
              </a:rPr>
              <a:t>They returned from spying out the land after forty days. </a:t>
            </a:r>
            <a:r>
              <a:rPr lang="en-US" dirty="0" smtClean="0">
                <a:solidFill>
                  <a:schemeClr val="bg1"/>
                </a:solidFill>
                <a:latin typeface="Tahoma" pitchFamily="34" charset="0"/>
                <a:ea typeface="Tahoma" pitchFamily="34" charset="0"/>
                <a:cs typeface="Tahoma" pitchFamily="34" charset="0"/>
              </a:rPr>
              <a:t>Now they departed and came back to Moses and Aaron and all the congregation of the children of Israel in the Wilderness of </a:t>
            </a:r>
            <a:r>
              <a:rPr lang="en-US" dirty="0" err="1" smtClean="0">
                <a:solidFill>
                  <a:schemeClr val="bg1"/>
                </a:solidFill>
                <a:latin typeface="Tahoma" pitchFamily="34" charset="0"/>
                <a:ea typeface="Tahoma" pitchFamily="34" charset="0"/>
                <a:cs typeface="Tahoma" pitchFamily="34" charset="0"/>
              </a:rPr>
              <a:t>Paran</a:t>
            </a:r>
            <a:r>
              <a:rPr lang="en-US" dirty="0" smtClean="0">
                <a:solidFill>
                  <a:schemeClr val="bg1"/>
                </a:solidFill>
                <a:latin typeface="Tahoma" pitchFamily="34" charset="0"/>
                <a:ea typeface="Tahoma" pitchFamily="34" charset="0"/>
                <a:cs typeface="Tahoma" pitchFamily="34" charset="0"/>
              </a:rPr>
              <a:t>, at </a:t>
            </a:r>
            <a:r>
              <a:rPr lang="en-US" dirty="0" err="1" smtClean="0">
                <a:solidFill>
                  <a:schemeClr val="bg1"/>
                </a:solidFill>
                <a:latin typeface="Tahoma" pitchFamily="34" charset="0"/>
                <a:ea typeface="Tahoma" pitchFamily="34" charset="0"/>
                <a:cs typeface="Tahoma" pitchFamily="34" charset="0"/>
              </a:rPr>
              <a:t>Kadesh</a:t>
            </a:r>
            <a:r>
              <a:rPr lang="en-US" dirty="0" smtClean="0">
                <a:solidFill>
                  <a:schemeClr val="bg1"/>
                </a:solidFill>
                <a:latin typeface="Tahoma" pitchFamily="34" charset="0"/>
                <a:ea typeface="Tahoma" pitchFamily="34" charset="0"/>
                <a:cs typeface="Tahoma" pitchFamily="34" charset="0"/>
              </a:rPr>
              <a:t>; they brought back word to them and to all the congregation, and </a:t>
            </a:r>
            <a:r>
              <a:rPr lang="en-US" dirty="0" smtClean="0">
                <a:solidFill>
                  <a:srgbClr val="FFFF00"/>
                </a:solidFill>
                <a:latin typeface="Tahoma" pitchFamily="34" charset="0"/>
                <a:ea typeface="Tahoma" pitchFamily="34" charset="0"/>
                <a:cs typeface="Tahoma" pitchFamily="34" charset="0"/>
              </a:rPr>
              <a:t>showed them the fruit of the land</a:t>
            </a:r>
            <a:r>
              <a:rPr lang="en-US" dirty="0" smtClean="0">
                <a:solidFill>
                  <a:schemeClr val="bg1"/>
                </a:solidFill>
                <a:latin typeface="Tahoma" pitchFamily="34" charset="0"/>
                <a:ea typeface="Tahoma" pitchFamily="34" charset="0"/>
                <a:cs typeface="Tahoma" pitchFamily="34" charset="0"/>
              </a:rPr>
              <a:t>. Then they told him, and said: "</a:t>
            </a:r>
            <a:r>
              <a:rPr lang="en-US" dirty="0" smtClean="0">
                <a:solidFill>
                  <a:srgbClr val="FFFF00"/>
                </a:solidFill>
                <a:latin typeface="Tahoma" pitchFamily="34" charset="0"/>
                <a:ea typeface="Tahoma" pitchFamily="34" charset="0"/>
                <a:cs typeface="Tahoma" pitchFamily="34" charset="0"/>
              </a:rPr>
              <a:t>We went to the land</a:t>
            </a:r>
            <a:r>
              <a:rPr lang="en-US" dirty="0" smtClean="0">
                <a:solidFill>
                  <a:schemeClr val="bg1"/>
                </a:solidFill>
                <a:latin typeface="Tahoma" pitchFamily="34" charset="0"/>
                <a:ea typeface="Tahoma" pitchFamily="34" charset="0"/>
                <a:cs typeface="Tahoma" pitchFamily="34" charset="0"/>
              </a:rPr>
              <a:t> where you sent us. </a:t>
            </a:r>
            <a:r>
              <a:rPr lang="en-US" dirty="0" smtClean="0">
                <a:solidFill>
                  <a:srgbClr val="FFFF00"/>
                </a:solidFill>
                <a:latin typeface="Tahoma" pitchFamily="34" charset="0"/>
                <a:ea typeface="Tahoma" pitchFamily="34" charset="0"/>
                <a:cs typeface="Tahoma" pitchFamily="34" charset="0"/>
              </a:rPr>
              <a:t>It truly flows with milk and honey, and this is its fruit</a:t>
            </a:r>
            <a:r>
              <a:rPr lang="en-US" dirty="0" smtClean="0">
                <a:solidFill>
                  <a:schemeClr val="bg1"/>
                </a:solidFill>
                <a:latin typeface="Tahoma" pitchFamily="34" charset="0"/>
                <a:ea typeface="Tahoma" pitchFamily="34" charset="0"/>
                <a:cs typeface="Tahoma" pitchFamily="34" charset="0"/>
              </a:rPr>
              <a:t>. "</a:t>
            </a:r>
            <a:r>
              <a:rPr lang="en-US" u="sng" dirty="0" smtClean="0">
                <a:solidFill>
                  <a:schemeClr val="bg1"/>
                </a:solidFill>
                <a:latin typeface="Tahoma" pitchFamily="34" charset="0"/>
                <a:ea typeface="Tahoma" pitchFamily="34" charset="0"/>
                <a:cs typeface="Tahoma" pitchFamily="34" charset="0"/>
              </a:rPr>
              <a:t>Nevertheless the people who dwell in the land are strong; the cities are fortified and very large; moreover we saw the descendants of </a:t>
            </a:r>
            <a:r>
              <a:rPr lang="en-US" u="sng" dirty="0" err="1" smtClean="0">
                <a:solidFill>
                  <a:schemeClr val="bg1"/>
                </a:solidFill>
                <a:latin typeface="Tahoma" pitchFamily="34" charset="0"/>
                <a:ea typeface="Tahoma" pitchFamily="34" charset="0"/>
                <a:cs typeface="Tahoma" pitchFamily="34" charset="0"/>
              </a:rPr>
              <a:t>Anak</a:t>
            </a:r>
            <a:r>
              <a:rPr lang="en-US" u="sng" dirty="0" smtClean="0">
                <a:solidFill>
                  <a:schemeClr val="bg1"/>
                </a:solidFill>
                <a:latin typeface="Tahoma" pitchFamily="34" charset="0"/>
                <a:ea typeface="Tahoma" pitchFamily="34" charset="0"/>
                <a:cs typeface="Tahoma" pitchFamily="34" charset="0"/>
              </a:rPr>
              <a:t> there</a:t>
            </a:r>
            <a:r>
              <a:rPr lang="en-US" dirty="0" smtClean="0">
                <a:solidFill>
                  <a:schemeClr val="bg1"/>
                </a:solidFill>
                <a:latin typeface="Tahoma" pitchFamily="34" charset="0"/>
                <a:ea typeface="Tahoma" pitchFamily="34" charset="0"/>
                <a:cs typeface="Tahoma" pitchFamily="34" charset="0"/>
              </a:rPr>
              <a:t>. "The </a:t>
            </a:r>
            <a:r>
              <a:rPr lang="en-US" dirty="0" err="1" smtClean="0">
                <a:solidFill>
                  <a:schemeClr val="bg1"/>
                </a:solidFill>
                <a:latin typeface="Tahoma" pitchFamily="34" charset="0"/>
                <a:ea typeface="Tahoma" pitchFamily="34" charset="0"/>
                <a:cs typeface="Tahoma" pitchFamily="34" charset="0"/>
              </a:rPr>
              <a:t>Amalekites</a:t>
            </a:r>
            <a:r>
              <a:rPr lang="en-US" dirty="0" smtClean="0">
                <a:solidFill>
                  <a:schemeClr val="bg1"/>
                </a:solidFill>
                <a:latin typeface="Tahoma" pitchFamily="34" charset="0"/>
                <a:ea typeface="Tahoma" pitchFamily="34" charset="0"/>
                <a:cs typeface="Tahoma" pitchFamily="34" charset="0"/>
              </a:rPr>
              <a:t> dwell in the land of the South; the Hittites, the </a:t>
            </a:r>
            <a:r>
              <a:rPr lang="en-US" dirty="0" err="1" smtClean="0">
                <a:solidFill>
                  <a:schemeClr val="bg1"/>
                </a:solidFill>
                <a:latin typeface="Tahoma" pitchFamily="34" charset="0"/>
                <a:ea typeface="Tahoma" pitchFamily="34" charset="0"/>
                <a:cs typeface="Tahoma" pitchFamily="34" charset="0"/>
              </a:rPr>
              <a:t>Jebusites</a:t>
            </a:r>
            <a:r>
              <a:rPr lang="en-US" dirty="0" smtClean="0">
                <a:solidFill>
                  <a:schemeClr val="bg1"/>
                </a:solidFill>
                <a:latin typeface="Tahoma" pitchFamily="34" charset="0"/>
                <a:ea typeface="Tahoma" pitchFamily="34" charset="0"/>
                <a:cs typeface="Tahoma" pitchFamily="34" charset="0"/>
              </a:rPr>
              <a:t>, and the Amorites dwell in the mountains; and the Canaanites dwell by the sea and along the banks of the Jordan.“ (Numbers 13:25-29)</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300" dirty="0" smtClean="0">
                <a:solidFill>
                  <a:schemeClr val="bg1"/>
                </a:solidFill>
                <a:latin typeface="Tahoma" pitchFamily="34" charset="0"/>
                <a:ea typeface="Tahoma" pitchFamily="34" charset="0"/>
                <a:cs typeface="Tahoma" pitchFamily="34" charset="0"/>
              </a:rPr>
              <a:t>Two weeks ago we discussed why the patriarchs deceived others and how they were deceived themselves.</a:t>
            </a: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But God will still able to fulfill His promises despite man’s sin using a man named Abraham.</a:t>
            </a: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God promised to make of him “a great </a:t>
            </a:r>
            <a:r>
              <a:rPr lang="en-US" sz="4300" u="sng" dirty="0" smtClean="0">
                <a:solidFill>
                  <a:schemeClr val="bg1"/>
                </a:solidFill>
                <a:latin typeface="Tahoma" pitchFamily="34" charset="0"/>
                <a:ea typeface="Tahoma" pitchFamily="34" charset="0"/>
                <a:cs typeface="Tahoma" pitchFamily="34" charset="0"/>
              </a:rPr>
              <a:t>nation</a:t>
            </a:r>
            <a:r>
              <a:rPr lang="en-US" sz="4300" dirty="0" smtClean="0">
                <a:solidFill>
                  <a:schemeClr val="bg1"/>
                </a:solidFill>
                <a:latin typeface="Tahoma" pitchFamily="34" charset="0"/>
                <a:ea typeface="Tahoma" pitchFamily="34" charset="0"/>
                <a:cs typeface="Tahoma" pitchFamily="34" charset="0"/>
              </a:rPr>
              <a:t>”; to give to his descendants “a </a:t>
            </a:r>
            <a:r>
              <a:rPr lang="en-US" sz="4300" u="sng" dirty="0" smtClean="0">
                <a:solidFill>
                  <a:schemeClr val="bg1"/>
                </a:solidFill>
                <a:latin typeface="Tahoma" pitchFamily="34" charset="0"/>
                <a:ea typeface="Tahoma" pitchFamily="34" charset="0"/>
                <a:cs typeface="Tahoma" pitchFamily="34" charset="0"/>
              </a:rPr>
              <a:t>land</a:t>
            </a:r>
            <a:r>
              <a:rPr lang="en-US" sz="4300" dirty="0" smtClean="0">
                <a:solidFill>
                  <a:schemeClr val="bg1"/>
                </a:solidFill>
                <a:latin typeface="Tahoma" pitchFamily="34" charset="0"/>
                <a:ea typeface="Tahoma" pitchFamily="34" charset="0"/>
                <a:cs typeface="Tahoma" pitchFamily="34" charset="0"/>
              </a:rPr>
              <a:t>”, and through his </a:t>
            </a:r>
            <a:r>
              <a:rPr lang="en-US" sz="4300" u="sng" dirty="0" smtClean="0">
                <a:solidFill>
                  <a:schemeClr val="bg1"/>
                </a:solidFill>
                <a:latin typeface="Tahoma" pitchFamily="34" charset="0"/>
                <a:ea typeface="Tahoma" pitchFamily="34" charset="0"/>
                <a:cs typeface="Tahoma" pitchFamily="34" charset="0"/>
              </a:rPr>
              <a:t>seed</a:t>
            </a:r>
            <a:r>
              <a:rPr lang="en-US" sz="4300" dirty="0" smtClean="0">
                <a:solidFill>
                  <a:schemeClr val="bg1"/>
                </a:solidFill>
                <a:latin typeface="Tahoma" pitchFamily="34" charset="0"/>
                <a:ea typeface="Tahoma" pitchFamily="34" charset="0"/>
                <a:cs typeface="Tahoma" pitchFamily="34" charset="0"/>
              </a:rPr>
              <a:t> “all the families of the earth would be blessed” (Gen. 12:1-3, 7).</a:t>
            </a: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Failure to understand that these promises were conditioned upon obedience has led to the error of </a:t>
            </a:r>
            <a:r>
              <a:rPr lang="en-US" sz="4300" dirty="0" err="1" smtClean="0">
                <a:solidFill>
                  <a:schemeClr val="bg1"/>
                </a:solidFill>
                <a:latin typeface="Tahoma" pitchFamily="34" charset="0"/>
                <a:ea typeface="Tahoma" pitchFamily="34" charset="0"/>
                <a:cs typeface="Tahoma" pitchFamily="34" charset="0"/>
              </a:rPr>
              <a:t>premillenialism</a:t>
            </a:r>
            <a:r>
              <a:rPr lang="en-US" sz="4300" dirty="0" smtClean="0">
                <a:solidFill>
                  <a:schemeClr val="bg1"/>
                </a:solidFill>
                <a:latin typeface="Tahoma" pitchFamily="34" charset="0"/>
                <a:ea typeface="Tahoma" pitchFamily="34" charset="0"/>
                <a:cs typeface="Tahoma" pitchFamily="34" charset="0"/>
              </a:rPr>
              <a:t>.</a:t>
            </a:r>
          </a:p>
          <a:p>
            <a:pPr algn="ctr">
              <a:buNone/>
            </a:pPr>
            <a:endParaRPr lang="en-US" dirty="0">
              <a:solidFill>
                <a:schemeClr val="bg1"/>
              </a:solidFill>
              <a:latin typeface="Tahoma" pitchFamily="34" charset="0"/>
              <a:ea typeface="Tahoma" pitchFamily="34" charset="0"/>
              <a:cs typeface="Tahoma" pitchFamily="34" charset="0"/>
            </a:endParaRPr>
          </a:p>
          <a:p>
            <a:pPr algn="ct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229600"/>
          </a:xfrm>
        </p:spPr>
        <p:txBody>
          <a:bodyPr>
            <a:normAutofit fontScale="92500" lnSpcReduction="10000"/>
          </a:bodyPr>
          <a:lstStyle/>
          <a:p>
            <a:pPr algn="ctr">
              <a:buNone/>
            </a:pPr>
            <a:r>
              <a:rPr lang="en-US" dirty="0" smtClean="0">
                <a:solidFill>
                  <a:schemeClr val="bg1"/>
                </a:solidFill>
                <a:latin typeface="Tahoma" pitchFamily="34" charset="0"/>
                <a:ea typeface="Tahoma" pitchFamily="34" charset="0"/>
                <a:cs typeface="Tahoma" pitchFamily="34" charset="0"/>
              </a:rPr>
              <a:t>…Then Caleb quieted the people before Moses, and said, "Let us go up at once and take possession, for we are well able to overcome it." But the men who had gone up with him said, "We are not able to go up against the people, for they are stronger than we." And </a:t>
            </a:r>
            <a:r>
              <a:rPr lang="en-US" dirty="0" smtClean="0">
                <a:solidFill>
                  <a:srgbClr val="FFFF00"/>
                </a:solidFill>
                <a:latin typeface="Tahoma" pitchFamily="34" charset="0"/>
                <a:ea typeface="Tahoma" pitchFamily="34" charset="0"/>
                <a:cs typeface="Tahoma" pitchFamily="34" charset="0"/>
              </a:rPr>
              <a:t>they gave the children of Israel a bad report of the land which they had spied out</a:t>
            </a:r>
            <a:r>
              <a:rPr lang="en-US" dirty="0" smtClean="0">
                <a:solidFill>
                  <a:schemeClr val="bg1"/>
                </a:solidFill>
                <a:latin typeface="Tahoma" pitchFamily="34" charset="0"/>
                <a:ea typeface="Tahoma" pitchFamily="34" charset="0"/>
                <a:cs typeface="Tahoma" pitchFamily="34" charset="0"/>
              </a:rPr>
              <a:t>, saying, "The land through which we have gone as spies is a land that devours its inhabitants, and all the people whom we saw in it are men of great stature. "There </a:t>
            </a:r>
            <a:r>
              <a:rPr lang="en-US" u="sng" dirty="0" smtClean="0">
                <a:solidFill>
                  <a:schemeClr val="bg1"/>
                </a:solidFill>
                <a:latin typeface="Tahoma" pitchFamily="34" charset="0"/>
                <a:ea typeface="Tahoma" pitchFamily="34" charset="0"/>
                <a:cs typeface="Tahoma" pitchFamily="34" charset="0"/>
              </a:rPr>
              <a:t>we saw the giants </a:t>
            </a:r>
            <a:r>
              <a:rPr lang="en-US" dirty="0" smtClean="0">
                <a:solidFill>
                  <a:schemeClr val="bg1"/>
                </a:solidFill>
                <a:latin typeface="Tahoma" pitchFamily="34" charset="0"/>
                <a:ea typeface="Tahoma" pitchFamily="34" charset="0"/>
                <a:cs typeface="Tahoma" pitchFamily="34" charset="0"/>
              </a:rPr>
              <a:t>(the descendants of </a:t>
            </a:r>
            <a:r>
              <a:rPr lang="en-US" dirty="0" err="1" smtClean="0">
                <a:solidFill>
                  <a:schemeClr val="bg1"/>
                </a:solidFill>
                <a:latin typeface="Tahoma" pitchFamily="34" charset="0"/>
                <a:ea typeface="Tahoma" pitchFamily="34" charset="0"/>
                <a:cs typeface="Tahoma" pitchFamily="34" charset="0"/>
              </a:rPr>
              <a:t>Anak</a:t>
            </a:r>
            <a:r>
              <a:rPr lang="en-US" dirty="0" smtClean="0">
                <a:solidFill>
                  <a:schemeClr val="bg1"/>
                </a:solidFill>
                <a:latin typeface="Tahoma" pitchFamily="34" charset="0"/>
                <a:ea typeface="Tahoma" pitchFamily="34" charset="0"/>
                <a:cs typeface="Tahoma" pitchFamily="34" charset="0"/>
              </a:rPr>
              <a:t> came from the giants); and </a:t>
            </a:r>
            <a:r>
              <a:rPr lang="en-US" u="sng" dirty="0" smtClean="0">
                <a:solidFill>
                  <a:schemeClr val="bg1"/>
                </a:solidFill>
                <a:latin typeface="Tahoma" pitchFamily="34" charset="0"/>
                <a:ea typeface="Tahoma" pitchFamily="34" charset="0"/>
                <a:cs typeface="Tahoma" pitchFamily="34" charset="0"/>
              </a:rPr>
              <a:t>we were like grasshoppers in our own sight</a:t>
            </a:r>
            <a:r>
              <a:rPr lang="en-US" dirty="0" smtClean="0">
                <a:solidFill>
                  <a:schemeClr val="bg1"/>
                </a:solidFill>
                <a:latin typeface="Tahoma" pitchFamily="34" charset="0"/>
                <a:ea typeface="Tahoma" pitchFamily="34" charset="0"/>
                <a:cs typeface="Tahoma" pitchFamily="34" charset="0"/>
              </a:rPr>
              <a:t>, and so we were in their sight" (Numbers 13:30-33).</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229600"/>
          </a:xfrm>
        </p:spPr>
        <p:txBody>
          <a:bodyPr>
            <a:normAutofit/>
          </a:bodyPr>
          <a:lstStyle/>
          <a:p>
            <a:pPr algn="ctr">
              <a:buNone/>
            </a:pPr>
            <a:r>
              <a:rPr lang="en-US" dirty="0" smtClean="0">
                <a:solidFill>
                  <a:schemeClr val="bg1"/>
                </a:solidFill>
                <a:latin typeface="Tahoma" pitchFamily="34" charset="0"/>
                <a:ea typeface="Tahoma" pitchFamily="34" charset="0"/>
                <a:cs typeface="Tahoma" pitchFamily="34" charset="0"/>
              </a:rPr>
              <a:t>“Because </a:t>
            </a:r>
            <a:r>
              <a:rPr lang="en-US" dirty="0" smtClean="0">
                <a:solidFill>
                  <a:srgbClr val="FFFF00"/>
                </a:solidFill>
                <a:latin typeface="Tahoma" pitchFamily="34" charset="0"/>
                <a:ea typeface="Tahoma" pitchFamily="34" charset="0"/>
                <a:cs typeface="Tahoma" pitchFamily="34" charset="0"/>
              </a:rPr>
              <a:t>all these men </a:t>
            </a:r>
            <a:r>
              <a:rPr lang="en-US" dirty="0" smtClean="0">
                <a:solidFill>
                  <a:schemeClr val="bg1"/>
                </a:solidFill>
                <a:latin typeface="Tahoma" pitchFamily="34" charset="0"/>
                <a:ea typeface="Tahoma" pitchFamily="34" charset="0"/>
                <a:cs typeface="Tahoma" pitchFamily="34" charset="0"/>
              </a:rPr>
              <a:t>who have seen My glory &amp; the signs which I did in Egypt &amp; in the wilderness, &amp; have put Me to the test now these 10 times, &amp; </a:t>
            </a:r>
            <a:r>
              <a:rPr lang="en-US" dirty="0" smtClean="0">
                <a:solidFill>
                  <a:srgbClr val="FFFF00"/>
                </a:solidFill>
                <a:latin typeface="Tahoma" pitchFamily="34" charset="0"/>
                <a:ea typeface="Tahoma" pitchFamily="34" charset="0"/>
                <a:cs typeface="Tahoma" pitchFamily="34" charset="0"/>
              </a:rPr>
              <a:t>have not heeded My voice, "they certainly shall not see the land</a:t>
            </a:r>
            <a:r>
              <a:rPr lang="en-US" dirty="0" smtClean="0">
                <a:solidFill>
                  <a:schemeClr val="bg1"/>
                </a:solidFill>
                <a:latin typeface="Tahoma" pitchFamily="34" charset="0"/>
                <a:ea typeface="Tahoma" pitchFamily="34" charset="0"/>
                <a:cs typeface="Tahoma" pitchFamily="34" charset="0"/>
              </a:rPr>
              <a:t> of which </a:t>
            </a:r>
            <a:r>
              <a:rPr lang="en-US" u="sng" dirty="0" smtClean="0">
                <a:solidFill>
                  <a:schemeClr val="bg1"/>
                </a:solidFill>
                <a:latin typeface="Tahoma" pitchFamily="34" charset="0"/>
                <a:ea typeface="Tahoma" pitchFamily="34" charset="0"/>
                <a:cs typeface="Tahoma" pitchFamily="34" charset="0"/>
              </a:rPr>
              <a:t>I swore to their fathers</a:t>
            </a:r>
            <a:r>
              <a:rPr lang="en-US" dirty="0" smtClean="0">
                <a:solidFill>
                  <a:schemeClr val="bg1"/>
                </a:solidFill>
                <a:latin typeface="Tahoma" pitchFamily="34" charset="0"/>
                <a:ea typeface="Tahoma" pitchFamily="34" charset="0"/>
                <a:cs typeface="Tahoma" pitchFamily="34" charset="0"/>
              </a:rPr>
              <a:t>, nor shall any of those who </a:t>
            </a:r>
            <a:r>
              <a:rPr lang="en-US" dirty="0" smtClean="0">
                <a:solidFill>
                  <a:srgbClr val="FFFF00"/>
                </a:solidFill>
                <a:latin typeface="Tahoma" pitchFamily="34" charset="0"/>
                <a:ea typeface="Tahoma" pitchFamily="34" charset="0"/>
                <a:cs typeface="Tahoma" pitchFamily="34" charset="0"/>
              </a:rPr>
              <a:t>rejected Me </a:t>
            </a:r>
            <a:r>
              <a:rPr lang="en-US" dirty="0" smtClean="0">
                <a:solidFill>
                  <a:schemeClr val="bg1"/>
                </a:solidFill>
                <a:latin typeface="Tahoma" pitchFamily="34" charset="0"/>
                <a:ea typeface="Tahoma" pitchFamily="34" charset="0"/>
                <a:cs typeface="Tahoma" pitchFamily="34" charset="0"/>
              </a:rPr>
              <a:t>see it” (Num. 14:22-23)</a:t>
            </a: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'The carcasses of you who have </a:t>
            </a:r>
            <a:r>
              <a:rPr lang="en-US" dirty="0" smtClean="0">
                <a:solidFill>
                  <a:srgbClr val="FFFF00"/>
                </a:solidFill>
                <a:latin typeface="Tahoma" pitchFamily="34" charset="0"/>
                <a:ea typeface="Tahoma" pitchFamily="34" charset="0"/>
                <a:cs typeface="Tahoma" pitchFamily="34" charset="0"/>
              </a:rPr>
              <a:t>complained against Me shall fall in this wilderness</a:t>
            </a:r>
            <a:r>
              <a:rPr lang="en-US" dirty="0" smtClean="0">
                <a:solidFill>
                  <a:schemeClr val="bg1"/>
                </a:solidFill>
                <a:latin typeface="Tahoma" pitchFamily="34" charset="0"/>
                <a:ea typeface="Tahoma" pitchFamily="34" charset="0"/>
                <a:cs typeface="Tahoma" pitchFamily="34" charset="0"/>
              </a:rPr>
              <a:t>, all of you who were numbered, according to your entire number, from </a:t>
            </a:r>
            <a:r>
              <a:rPr lang="en-US" dirty="0" smtClean="0">
                <a:solidFill>
                  <a:srgbClr val="FFFF00"/>
                </a:solidFill>
                <a:latin typeface="Tahoma" pitchFamily="34" charset="0"/>
                <a:ea typeface="Tahoma" pitchFamily="34" charset="0"/>
                <a:cs typeface="Tahoma" pitchFamily="34" charset="0"/>
              </a:rPr>
              <a:t>20 years old and above</a:t>
            </a:r>
            <a:r>
              <a:rPr lang="en-US" dirty="0" smtClean="0">
                <a:solidFill>
                  <a:schemeClr val="bg1"/>
                </a:solidFill>
                <a:latin typeface="Tahoma" pitchFamily="34" charset="0"/>
                <a:ea typeface="Tahoma" pitchFamily="34" charset="0"/>
                <a:cs typeface="Tahoma" pitchFamily="34" charset="0"/>
              </a:rPr>
              <a:t>” (Num. 14:29).</a:t>
            </a: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God’s Promise (Land- Canaan)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10000"/>
          </a:bodyPr>
          <a:lstStyle/>
          <a:p>
            <a:pPr algn="ctr">
              <a:buNone/>
            </a:pPr>
            <a:r>
              <a:rPr lang="en-US" dirty="0" smtClean="0">
                <a:solidFill>
                  <a:schemeClr val="bg1"/>
                </a:solidFill>
                <a:latin typeface="Tahoma" pitchFamily="34" charset="0"/>
                <a:ea typeface="Tahoma" pitchFamily="34" charset="0"/>
                <a:cs typeface="Tahoma" pitchFamily="34" charset="0"/>
              </a:rPr>
              <a:t>When God calls Moses, it was to bring them to the same land He promised to Abraham, Isaac, &amp; Jacob.                   (Ex. 6:8; Gen. 17:8; 26:3; 28:4)</a:t>
            </a:r>
          </a:p>
          <a:p>
            <a:pPr algn="ctr">
              <a:buNone/>
            </a:pPr>
            <a:r>
              <a:rPr lang="en-US" sz="1300" dirty="0" smtClean="0">
                <a:solidFill>
                  <a:schemeClr val="bg1"/>
                </a:solidFill>
                <a:latin typeface="Tahoma" pitchFamily="34" charset="0"/>
                <a:ea typeface="Tahoma" pitchFamily="34" charset="0"/>
                <a:cs typeface="Tahoma" pitchFamily="34" charset="0"/>
              </a:rPr>
              <a:t> </a:t>
            </a:r>
          </a:p>
          <a:p>
            <a:pPr algn="ctr">
              <a:buNone/>
            </a:pPr>
            <a:r>
              <a:rPr lang="en-US" dirty="0" smtClean="0">
                <a:solidFill>
                  <a:schemeClr val="bg1"/>
                </a:solidFill>
                <a:latin typeface="Tahoma" pitchFamily="34" charset="0"/>
                <a:ea typeface="Tahoma" pitchFamily="34" charset="0"/>
                <a:cs typeface="Tahoma" pitchFamily="34" charset="0"/>
              </a:rPr>
              <a:t>God had them send 12 spies into the land (Num. 13:1-2).</a:t>
            </a:r>
          </a:p>
          <a:p>
            <a:pPr algn="ctr">
              <a:buNone/>
            </a:pPr>
            <a:endParaRPr lang="en-US" sz="9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 Israel hears the bad report from the 10 spies, they reject God’s promises, and die in the wilderness after wandering 40 years (Num. 13:25-33; 14:22-23, 29).</a:t>
            </a:r>
          </a:p>
          <a:p>
            <a:pPr algn="ctr">
              <a:buNone/>
            </a:pPr>
            <a:endParaRPr lang="en-US" sz="9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After Moses dies, God calls Joshua to lead them into the land and it was conditioned upon his careful obedience to all the Law of Moses (Josh. 1:2, 8).</a:t>
            </a:r>
          </a:p>
          <a:p>
            <a:pPr algn="ctr">
              <a:buNone/>
            </a:pPr>
            <a:endParaRPr lang="en-US" dirty="0" smtClean="0">
              <a:solidFill>
                <a:schemeClr val="bg1"/>
              </a:solidFill>
              <a:latin typeface="Tahoma" pitchFamily="34" charset="0"/>
              <a:ea typeface="Tahoma" pitchFamily="34" charset="0"/>
              <a:cs typeface="Tahoma" pitchFamily="34" charset="0"/>
            </a:endParaRP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 calcmode="lin" valueType="num">
                                      <p:cBhvr>
                                        <p:cTn id="1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229600"/>
          </a:xfrm>
        </p:spPr>
        <p:txBody>
          <a:bodyPr/>
          <a:lstStyle/>
          <a:p>
            <a:pPr algn="ctr">
              <a:buNone/>
            </a:pPr>
            <a:r>
              <a:rPr lang="en-US" dirty="0" smtClean="0">
                <a:solidFill>
                  <a:schemeClr val="bg1"/>
                </a:solidFill>
                <a:latin typeface="Tahoma" pitchFamily="34" charset="0"/>
                <a:ea typeface="Tahoma" pitchFamily="34" charset="0"/>
                <a:cs typeface="Tahoma" pitchFamily="34" charset="0"/>
              </a:rPr>
              <a:t>God tells Joshua, "Moses My servant is dead. Now therefore, arise, go over this Jordan, you and all this people, </a:t>
            </a:r>
            <a:r>
              <a:rPr lang="en-US" dirty="0" smtClean="0">
                <a:solidFill>
                  <a:srgbClr val="FFFF00"/>
                </a:solidFill>
                <a:latin typeface="Tahoma" pitchFamily="34" charset="0"/>
                <a:ea typeface="Tahoma" pitchFamily="34" charset="0"/>
                <a:cs typeface="Tahoma" pitchFamily="34" charset="0"/>
              </a:rPr>
              <a:t>to the land which I am giving to them</a:t>
            </a:r>
            <a:r>
              <a:rPr lang="en-US" dirty="0" smtClean="0">
                <a:solidFill>
                  <a:schemeClr val="bg1"/>
                </a:solidFill>
                <a:latin typeface="Tahoma" pitchFamily="34" charset="0"/>
                <a:ea typeface="Tahoma" pitchFamily="34" charset="0"/>
                <a:cs typeface="Tahoma" pitchFamily="34" charset="0"/>
              </a:rPr>
              <a:t>- the children of Israel” (Joshua 1:2).</a:t>
            </a:r>
          </a:p>
          <a:p>
            <a:pPr algn="ctr">
              <a:buNone/>
            </a:pPr>
            <a:endParaRPr lang="en-US" sz="20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a:t>
            </a:r>
            <a:r>
              <a:rPr lang="en-US" dirty="0" smtClean="0">
                <a:solidFill>
                  <a:srgbClr val="FFFF00"/>
                </a:solidFill>
                <a:latin typeface="Tahoma" pitchFamily="34" charset="0"/>
                <a:ea typeface="Tahoma" pitchFamily="34" charset="0"/>
                <a:cs typeface="Tahoma" pitchFamily="34" charset="0"/>
              </a:rPr>
              <a:t>This Book of the Law shall not depart from your mouth</a:t>
            </a:r>
            <a:r>
              <a:rPr lang="en-US" dirty="0" smtClean="0">
                <a:solidFill>
                  <a:schemeClr val="bg1"/>
                </a:solidFill>
                <a:latin typeface="Tahoma" pitchFamily="34" charset="0"/>
                <a:ea typeface="Tahoma" pitchFamily="34" charset="0"/>
                <a:cs typeface="Tahoma" pitchFamily="34" charset="0"/>
              </a:rPr>
              <a:t>, but you shall </a:t>
            </a:r>
            <a:r>
              <a:rPr lang="en-US" u="sng" dirty="0" smtClean="0">
                <a:solidFill>
                  <a:schemeClr val="bg1"/>
                </a:solidFill>
                <a:latin typeface="Tahoma" pitchFamily="34" charset="0"/>
                <a:ea typeface="Tahoma" pitchFamily="34" charset="0"/>
                <a:cs typeface="Tahoma" pitchFamily="34" charset="0"/>
              </a:rPr>
              <a:t>meditate in it day and night</a:t>
            </a:r>
            <a:r>
              <a:rPr lang="en-US" dirty="0" smtClean="0">
                <a:solidFill>
                  <a:schemeClr val="bg1"/>
                </a:solidFill>
                <a:latin typeface="Tahoma" pitchFamily="34" charset="0"/>
                <a:ea typeface="Tahoma" pitchFamily="34" charset="0"/>
                <a:cs typeface="Tahoma" pitchFamily="34" charset="0"/>
              </a:rPr>
              <a:t>, that you may </a:t>
            </a:r>
            <a:r>
              <a:rPr lang="en-US" u="sng" dirty="0" smtClean="0">
                <a:solidFill>
                  <a:schemeClr val="bg1"/>
                </a:solidFill>
                <a:latin typeface="Tahoma" pitchFamily="34" charset="0"/>
                <a:ea typeface="Tahoma" pitchFamily="34" charset="0"/>
                <a:cs typeface="Tahoma" pitchFamily="34" charset="0"/>
              </a:rPr>
              <a:t>observe to do according to all that is written in it</a:t>
            </a:r>
            <a:r>
              <a:rPr lang="en-US" dirty="0" smtClean="0">
                <a:solidFill>
                  <a:schemeClr val="bg1"/>
                </a:solidFill>
                <a:latin typeface="Tahoma" pitchFamily="34" charset="0"/>
                <a:ea typeface="Tahoma" pitchFamily="34" charset="0"/>
                <a:cs typeface="Tahoma" pitchFamily="34" charset="0"/>
              </a:rPr>
              <a:t>. For then you will make your way prosperous, and </a:t>
            </a:r>
            <a:r>
              <a:rPr lang="en-US" dirty="0" smtClean="0">
                <a:solidFill>
                  <a:srgbClr val="FFFF00"/>
                </a:solidFill>
                <a:latin typeface="Tahoma" pitchFamily="34" charset="0"/>
                <a:ea typeface="Tahoma" pitchFamily="34" charset="0"/>
                <a:cs typeface="Tahoma" pitchFamily="34" charset="0"/>
              </a:rPr>
              <a:t>then you will have good success</a:t>
            </a:r>
            <a:r>
              <a:rPr lang="en-US" dirty="0" smtClean="0">
                <a:solidFill>
                  <a:schemeClr val="bg1"/>
                </a:solidFill>
                <a:latin typeface="Tahoma" pitchFamily="34" charset="0"/>
                <a:ea typeface="Tahoma" pitchFamily="34" charset="0"/>
                <a:cs typeface="Tahoma" pitchFamily="34" charset="0"/>
              </a:rPr>
              <a:t>” (Joshua 1:8) </a:t>
            </a:r>
          </a:p>
          <a:p>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229600"/>
          </a:xfrm>
        </p:spPr>
        <p:txBody>
          <a:bodyPr>
            <a:normAutofit fontScale="92500" lnSpcReduction="10000"/>
          </a:bodyPr>
          <a:lstStyle/>
          <a:p>
            <a:pPr algn="ctr">
              <a:buNone/>
            </a:pPr>
            <a:r>
              <a:rPr lang="en-US" dirty="0" smtClean="0">
                <a:solidFill>
                  <a:schemeClr val="bg1"/>
                </a:solidFill>
                <a:latin typeface="Tahoma" pitchFamily="34" charset="0"/>
                <a:ea typeface="Tahoma" pitchFamily="34" charset="0"/>
                <a:cs typeface="Tahoma" pitchFamily="34" charset="0"/>
              </a:rPr>
              <a:t>“The LORD said, 'Surely not one of these men of this evil generation shall see </a:t>
            </a:r>
            <a:r>
              <a:rPr lang="en-US" dirty="0" smtClean="0">
                <a:solidFill>
                  <a:srgbClr val="FFFF00"/>
                </a:solidFill>
                <a:latin typeface="Tahoma" pitchFamily="34" charset="0"/>
                <a:ea typeface="Tahoma" pitchFamily="34" charset="0"/>
                <a:cs typeface="Tahoma" pitchFamily="34" charset="0"/>
              </a:rPr>
              <a:t>that good land </a:t>
            </a:r>
            <a:r>
              <a:rPr lang="en-US" dirty="0" smtClean="0">
                <a:solidFill>
                  <a:schemeClr val="bg1"/>
                </a:solidFill>
                <a:latin typeface="Tahoma" pitchFamily="34" charset="0"/>
                <a:ea typeface="Tahoma" pitchFamily="34" charset="0"/>
                <a:cs typeface="Tahoma" pitchFamily="34" charset="0"/>
              </a:rPr>
              <a:t>of which I swore to give to your fathers, </a:t>
            </a:r>
            <a:r>
              <a:rPr lang="en-US" dirty="0" smtClean="0">
                <a:solidFill>
                  <a:srgbClr val="FFFF00"/>
                </a:solidFill>
                <a:latin typeface="Tahoma" pitchFamily="34" charset="0"/>
                <a:ea typeface="Tahoma" pitchFamily="34" charset="0"/>
                <a:cs typeface="Tahoma" pitchFamily="34" charset="0"/>
              </a:rPr>
              <a:t>'except Caleb </a:t>
            </a:r>
            <a:r>
              <a:rPr lang="en-US" dirty="0" smtClean="0">
                <a:solidFill>
                  <a:schemeClr val="bg1"/>
                </a:solidFill>
                <a:latin typeface="Tahoma" pitchFamily="34" charset="0"/>
                <a:ea typeface="Tahoma" pitchFamily="34" charset="0"/>
                <a:cs typeface="Tahoma" pitchFamily="34" charset="0"/>
              </a:rPr>
              <a:t>the son of </a:t>
            </a:r>
            <a:r>
              <a:rPr lang="en-US" dirty="0" err="1" smtClean="0">
                <a:solidFill>
                  <a:schemeClr val="bg1"/>
                </a:solidFill>
                <a:latin typeface="Tahoma" pitchFamily="34" charset="0"/>
                <a:ea typeface="Tahoma" pitchFamily="34" charset="0"/>
                <a:cs typeface="Tahoma" pitchFamily="34" charset="0"/>
              </a:rPr>
              <a:t>Jephunneh</a:t>
            </a:r>
            <a:r>
              <a:rPr lang="en-US" dirty="0" smtClean="0">
                <a:solidFill>
                  <a:schemeClr val="bg1"/>
                </a:solidFill>
                <a:latin typeface="Tahoma" pitchFamily="34" charset="0"/>
                <a:ea typeface="Tahoma" pitchFamily="34" charset="0"/>
                <a:cs typeface="Tahoma" pitchFamily="34" charset="0"/>
              </a:rPr>
              <a:t>; he shall see it, and </a:t>
            </a:r>
            <a:r>
              <a:rPr lang="en-US" dirty="0" smtClean="0">
                <a:solidFill>
                  <a:srgbClr val="FFFF00"/>
                </a:solidFill>
                <a:latin typeface="Tahoma" pitchFamily="34" charset="0"/>
                <a:ea typeface="Tahoma" pitchFamily="34" charset="0"/>
                <a:cs typeface="Tahoma" pitchFamily="34" charset="0"/>
              </a:rPr>
              <a:t>to him and his children I am giving the land </a:t>
            </a:r>
            <a:r>
              <a:rPr lang="en-US" dirty="0" smtClean="0">
                <a:solidFill>
                  <a:schemeClr val="bg1"/>
                </a:solidFill>
                <a:latin typeface="Tahoma" pitchFamily="34" charset="0"/>
                <a:ea typeface="Tahoma" pitchFamily="34" charset="0"/>
                <a:cs typeface="Tahoma" pitchFamily="34" charset="0"/>
              </a:rPr>
              <a:t>on which he walked, because he wholly followed the LORD.' "The LORD was also angry with me for your sakes, saying, 'Even you shall not go in there; '</a:t>
            </a:r>
            <a:r>
              <a:rPr lang="en-US" dirty="0" smtClean="0">
                <a:solidFill>
                  <a:srgbClr val="FFFF00"/>
                </a:solidFill>
                <a:latin typeface="Tahoma" pitchFamily="34" charset="0"/>
                <a:ea typeface="Tahoma" pitchFamily="34" charset="0"/>
                <a:cs typeface="Tahoma" pitchFamily="34" charset="0"/>
              </a:rPr>
              <a:t>Joshua</a:t>
            </a:r>
            <a:r>
              <a:rPr lang="en-US" dirty="0" smtClean="0">
                <a:solidFill>
                  <a:schemeClr val="bg1"/>
                </a:solidFill>
                <a:latin typeface="Tahoma" pitchFamily="34" charset="0"/>
                <a:ea typeface="Tahoma" pitchFamily="34" charset="0"/>
                <a:cs typeface="Tahoma" pitchFamily="34" charset="0"/>
              </a:rPr>
              <a:t> the son of Nun, who stands before you, </a:t>
            </a:r>
            <a:r>
              <a:rPr lang="en-US" dirty="0" smtClean="0">
                <a:solidFill>
                  <a:srgbClr val="FFFF00"/>
                </a:solidFill>
                <a:latin typeface="Tahoma" pitchFamily="34" charset="0"/>
                <a:ea typeface="Tahoma" pitchFamily="34" charset="0"/>
                <a:cs typeface="Tahoma" pitchFamily="34" charset="0"/>
              </a:rPr>
              <a:t>he shall go in there</a:t>
            </a:r>
            <a:r>
              <a:rPr lang="en-US" dirty="0" smtClean="0">
                <a:solidFill>
                  <a:schemeClr val="bg1"/>
                </a:solidFill>
                <a:latin typeface="Tahoma" pitchFamily="34" charset="0"/>
                <a:ea typeface="Tahoma" pitchFamily="34" charset="0"/>
                <a:cs typeface="Tahoma" pitchFamily="34" charset="0"/>
              </a:rPr>
              <a:t>. Encourage him, for he shall cause Israel to inherit it. 'Moreover </a:t>
            </a:r>
            <a:r>
              <a:rPr lang="en-US" dirty="0" smtClean="0">
                <a:solidFill>
                  <a:srgbClr val="FFFF00"/>
                </a:solidFill>
                <a:latin typeface="Tahoma" pitchFamily="34" charset="0"/>
                <a:ea typeface="Tahoma" pitchFamily="34" charset="0"/>
                <a:cs typeface="Tahoma" pitchFamily="34" charset="0"/>
              </a:rPr>
              <a:t>your little ones and your children</a:t>
            </a:r>
            <a:r>
              <a:rPr lang="en-US" dirty="0" smtClean="0">
                <a:solidFill>
                  <a:schemeClr val="bg1"/>
                </a:solidFill>
                <a:latin typeface="Tahoma" pitchFamily="34" charset="0"/>
                <a:ea typeface="Tahoma" pitchFamily="34" charset="0"/>
                <a:cs typeface="Tahoma" pitchFamily="34" charset="0"/>
              </a:rPr>
              <a:t>, who you say will be victims, </a:t>
            </a:r>
            <a:r>
              <a:rPr lang="en-US" u="sng" dirty="0" smtClean="0">
                <a:solidFill>
                  <a:schemeClr val="bg1"/>
                </a:solidFill>
                <a:latin typeface="Tahoma" pitchFamily="34" charset="0"/>
                <a:ea typeface="Tahoma" pitchFamily="34" charset="0"/>
                <a:cs typeface="Tahoma" pitchFamily="34" charset="0"/>
              </a:rPr>
              <a:t>who today have no knowledge of good and evil</a:t>
            </a:r>
            <a:r>
              <a:rPr lang="en-US" dirty="0" smtClean="0">
                <a:solidFill>
                  <a:srgbClr val="FFFF00"/>
                </a:solidFill>
                <a:latin typeface="Tahoma" pitchFamily="34" charset="0"/>
                <a:ea typeface="Tahoma" pitchFamily="34" charset="0"/>
                <a:cs typeface="Tahoma" pitchFamily="34" charset="0"/>
              </a:rPr>
              <a:t>, they shall go in there</a:t>
            </a:r>
            <a:r>
              <a:rPr lang="en-US" dirty="0" smtClean="0">
                <a:solidFill>
                  <a:schemeClr val="bg1"/>
                </a:solidFill>
                <a:latin typeface="Tahoma" pitchFamily="34" charset="0"/>
                <a:ea typeface="Tahoma" pitchFamily="34" charset="0"/>
                <a:cs typeface="Tahoma" pitchFamily="34" charset="0"/>
              </a:rPr>
              <a:t>; </a:t>
            </a:r>
            <a:r>
              <a:rPr lang="en-US" dirty="0" smtClean="0">
                <a:solidFill>
                  <a:srgbClr val="FFFF00"/>
                </a:solidFill>
                <a:latin typeface="Tahoma" pitchFamily="34" charset="0"/>
                <a:ea typeface="Tahoma" pitchFamily="34" charset="0"/>
                <a:cs typeface="Tahoma" pitchFamily="34" charset="0"/>
              </a:rPr>
              <a:t>to them I will give it</a:t>
            </a:r>
            <a:r>
              <a:rPr lang="en-US" dirty="0" smtClean="0">
                <a:solidFill>
                  <a:schemeClr val="bg1"/>
                </a:solidFill>
                <a:latin typeface="Tahoma" pitchFamily="34" charset="0"/>
                <a:ea typeface="Tahoma" pitchFamily="34" charset="0"/>
                <a:cs typeface="Tahoma" pitchFamily="34" charset="0"/>
              </a:rPr>
              <a:t>, and they shall possess it”  (Deut. 1:34-39).</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God’s Promise (Land- Canaan)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dirty="0" smtClean="0">
                <a:solidFill>
                  <a:schemeClr val="bg1"/>
                </a:solidFill>
                <a:latin typeface="Tahoma" pitchFamily="34" charset="0"/>
                <a:ea typeface="Tahoma" pitchFamily="34" charset="0"/>
                <a:cs typeface="Tahoma" pitchFamily="34" charset="0"/>
              </a:rPr>
              <a:t>Caleb and the children of the disobedient parents would enter in with Joshua (Deut. 1:34-39). </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endParaRPr lang="en-US" dirty="0" smtClean="0">
              <a:solidFill>
                <a:schemeClr val="bg1"/>
              </a:solidFill>
              <a:latin typeface="Tahoma" pitchFamily="34" charset="0"/>
              <a:ea typeface="Tahoma" pitchFamily="34" charset="0"/>
              <a:cs typeface="Tahoma" pitchFamily="34" charset="0"/>
            </a:endParaRPr>
          </a:p>
          <a:p>
            <a:pPr algn="ctr">
              <a:buNone/>
            </a:pPr>
            <a:endParaRPr lang="en-US" dirty="0" smtClean="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God’s Promise (Land- Canaan)</a:t>
            </a:r>
            <a:endParaRPr lang="en-US" dirty="0"/>
          </a:p>
        </p:txBody>
      </p:sp>
      <p:sp>
        <p:nvSpPr>
          <p:cNvPr id="3" name="Content Placeholder 2"/>
          <p:cNvSpPr>
            <a:spLocks noGrp="1"/>
          </p:cNvSpPr>
          <p:nvPr>
            <p:ph idx="1"/>
          </p:nvPr>
        </p:nvSpPr>
        <p:spPr>
          <a:xfrm>
            <a:off x="0" y="1524000"/>
            <a:ext cx="14630400" cy="6477000"/>
          </a:xfrm>
        </p:spPr>
        <p:txBody>
          <a:bodyPr>
            <a:normAutofit/>
          </a:bodyPr>
          <a:lstStyle/>
          <a:p>
            <a:pPr algn="ctr">
              <a:buNone/>
            </a:pPr>
            <a:r>
              <a:rPr lang="en-US" sz="5000" dirty="0" smtClean="0">
                <a:solidFill>
                  <a:schemeClr val="bg1"/>
                </a:solidFill>
                <a:latin typeface="Tahoma" pitchFamily="34" charset="0"/>
                <a:ea typeface="Tahoma" pitchFamily="34" charset="0"/>
                <a:cs typeface="Tahoma" pitchFamily="34" charset="0"/>
              </a:rPr>
              <a:t>“So </a:t>
            </a:r>
            <a:r>
              <a:rPr lang="en-US" sz="5000" dirty="0" smtClean="0">
                <a:solidFill>
                  <a:srgbClr val="FFFF00"/>
                </a:solidFill>
                <a:latin typeface="Tahoma" pitchFamily="34" charset="0"/>
                <a:ea typeface="Tahoma" pitchFamily="34" charset="0"/>
                <a:cs typeface="Tahoma" pitchFamily="34" charset="0"/>
              </a:rPr>
              <a:t>Joshua took the whole land</a:t>
            </a:r>
            <a:r>
              <a:rPr lang="en-US" sz="5000" dirty="0" smtClean="0">
                <a:solidFill>
                  <a:schemeClr val="bg1"/>
                </a:solidFill>
                <a:latin typeface="Tahoma" pitchFamily="34" charset="0"/>
                <a:ea typeface="Tahoma" pitchFamily="34" charset="0"/>
                <a:cs typeface="Tahoma" pitchFamily="34" charset="0"/>
              </a:rPr>
              <a:t>, according to all that the LORD had said to Moses; and Joshua </a:t>
            </a:r>
            <a:r>
              <a:rPr lang="en-US" sz="5000" u="sng" dirty="0" smtClean="0">
                <a:solidFill>
                  <a:schemeClr val="bg1"/>
                </a:solidFill>
                <a:latin typeface="Tahoma" pitchFamily="34" charset="0"/>
                <a:ea typeface="Tahoma" pitchFamily="34" charset="0"/>
                <a:cs typeface="Tahoma" pitchFamily="34" charset="0"/>
              </a:rPr>
              <a:t>gave it as an inheritance to Israel according to their divisions by their tribes</a:t>
            </a:r>
            <a:r>
              <a:rPr lang="en-US" sz="5000" dirty="0" smtClean="0">
                <a:solidFill>
                  <a:schemeClr val="bg1"/>
                </a:solidFill>
                <a:latin typeface="Tahoma" pitchFamily="34" charset="0"/>
                <a:ea typeface="Tahoma" pitchFamily="34" charset="0"/>
                <a:cs typeface="Tahoma" pitchFamily="34" charset="0"/>
              </a:rPr>
              <a:t>. Then the land rested from war” (Joshua 11:23).</a:t>
            </a:r>
            <a:endParaRPr lang="en-US" sz="5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God’s Promise (Land- Canaan)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dirty="0" smtClean="0">
                <a:solidFill>
                  <a:schemeClr val="bg1"/>
                </a:solidFill>
                <a:latin typeface="Tahoma" pitchFamily="34" charset="0"/>
                <a:ea typeface="Tahoma" pitchFamily="34" charset="0"/>
                <a:cs typeface="Tahoma" pitchFamily="34" charset="0"/>
              </a:rPr>
              <a:t>Caleb and the children of the disobedient parents would enter in with Joshua (Deut. 1:34-39). </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The Bible says that Joshua took the whole land according to all that the Lord had spoken to Moses and gave it for an inheritance to Israel according to their tribes (Joshua 11:23).</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endParaRPr lang="en-US" dirty="0" smtClean="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p:txBody>
          <a:bodyPr/>
          <a:lstStyle/>
          <a:p>
            <a:pPr eaLnBrk="1" hangingPunct="1">
              <a:defRPr/>
            </a:pPr>
            <a:r>
              <a:rPr lang="en-US" smtClean="0"/>
              <a:t>b</a:t>
            </a:r>
          </a:p>
        </p:txBody>
      </p:sp>
      <p:pic>
        <p:nvPicPr>
          <p:cNvPr id="12291" name="Picture 3" descr="Tribal Territories"/>
          <p:cNvPicPr>
            <a:picLocks noGrp="1" noChangeAspect="1" noChangeArrowheads="1"/>
          </p:cNvPicPr>
          <p:nvPr>
            <p:ph idx="1"/>
          </p:nvPr>
        </p:nvPicPr>
        <p:blipFill>
          <a:blip r:embed="rId2" cstate="print"/>
          <a:srcRect/>
          <a:stretch>
            <a:fillRect/>
          </a:stretch>
        </p:blipFill>
        <p:spPr>
          <a:xfrm>
            <a:off x="0" y="0"/>
            <a:ext cx="14630400" cy="8229600"/>
          </a:xfrm>
        </p:spPr>
      </p:pic>
      <p:sp>
        <p:nvSpPr>
          <p:cNvPr id="12292" name="Rectangle 4"/>
          <p:cNvSpPr>
            <a:spLocks noChangeArrowheads="1"/>
          </p:cNvSpPr>
          <p:nvPr/>
        </p:nvSpPr>
        <p:spPr bwMode="auto">
          <a:xfrm>
            <a:off x="2560320" y="7223760"/>
            <a:ext cx="3048000" cy="731520"/>
          </a:xfrm>
          <a:prstGeom prst="rect">
            <a:avLst/>
          </a:prstGeom>
          <a:solidFill>
            <a:schemeClr val="accent1"/>
          </a:solidFill>
          <a:ln w="9525">
            <a:solidFill>
              <a:schemeClr val="tx1"/>
            </a:solidFill>
            <a:miter lim="800000"/>
            <a:headEnd/>
            <a:tailEnd/>
          </a:ln>
        </p:spPr>
        <p:txBody>
          <a:bodyPr wrap="none" lIns="130622" tIns="65311" rIns="130622" bIns="65311" anchor="ctr"/>
          <a:lstStyle/>
          <a:p>
            <a:pPr algn="ctr" eaLnBrk="0" hangingPunct="0"/>
            <a:r>
              <a:rPr lang="en-US" sz="2900" b="1" dirty="0">
                <a:latin typeface="Tahoma" pitchFamily="34" charset="0"/>
              </a:rPr>
              <a:t>Joshua 13-20</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14630400" cy="8001000"/>
          </a:xfrm>
        </p:spPr>
        <p:txBody>
          <a:bodyPr>
            <a:normAutofit fontScale="92500" lnSpcReduction="20000"/>
          </a:bodyPr>
          <a:lstStyle/>
          <a:p>
            <a:pPr algn="ctr">
              <a:buNone/>
            </a:pPr>
            <a:r>
              <a:rPr lang="en-US" dirty="0" smtClean="0">
                <a:solidFill>
                  <a:srgbClr val="FFFF00"/>
                </a:solidFill>
                <a:latin typeface="Tahoma" pitchFamily="34" charset="0"/>
                <a:ea typeface="Tahoma" pitchFamily="34" charset="0"/>
                <a:cs typeface="Tahoma" pitchFamily="34" charset="0"/>
              </a:rPr>
              <a:t>“The LORD gave to Israel all the land of which He had sworn to give to their fathers</a:t>
            </a:r>
            <a:r>
              <a:rPr lang="en-US" dirty="0" smtClean="0">
                <a:solidFill>
                  <a:schemeClr val="bg1"/>
                </a:solidFill>
                <a:latin typeface="Tahoma" pitchFamily="34" charset="0"/>
                <a:ea typeface="Tahoma" pitchFamily="34" charset="0"/>
                <a:cs typeface="Tahoma" pitchFamily="34" charset="0"/>
              </a:rPr>
              <a:t>, &amp; </a:t>
            </a:r>
            <a:r>
              <a:rPr lang="en-US" u="sng" dirty="0" smtClean="0">
                <a:solidFill>
                  <a:schemeClr val="bg1"/>
                </a:solidFill>
                <a:latin typeface="Tahoma" pitchFamily="34" charset="0"/>
                <a:ea typeface="Tahoma" pitchFamily="34" charset="0"/>
                <a:cs typeface="Tahoma" pitchFamily="34" charset="0"/>
              </a:rPr>
              <a:t>they took possession of it &amp; dwelt in it</a:t>
            </a:r>
            <a:r>
              <a:rPr lang="en-US" dirty="0" smtClean="0">
                <a:solidFill>
                  <a:schemeClr val="bg1"/>
                </a:solidFill>
                <a:latin typeface="Tahoma" pitchFamily="34" charset="0"/>
                <a:ea typeface="Tahoma" pitchFamily="34" charset="0"/>
                <a:cs typeface="Tahoma" pitchFamily="34" charset="0"/>
              </a:rPr>
              <a:t>. The LORD gave them rest all around, according to all that He had sworn to their fathers. And not a man of all their enemies stood against them; the LORD delivered all their enemies into their hand. </a:t>
            </a:r>
            <a:r>
              <a:rPr lang="en-US" dirty="0" smtClean="0">
                <a:solidFill>
                  <a:srgbClr val="FFFF00"/>
                </a:solidFill>
                <a:latin typeface="Tahoma" pitchFamily="34" charset="0"/>
                <a:ea typeface="Tahoma" pitchFamily="34" charset="0"/>
                <a:cs typeface="Tahoma" pitchFamily="34" charset="0"/>
              </a:rPr>
              <a:t>Not a word failed of any good thing which the LORD had spoken to the house of Israel</a:t>
            </a:r>
            <a:r>
              <a:rPr lang="en-US" dirty="0" smtClean="0">
                <a:solidFill>
                  <a:schemeClr val="bg1"/>
                </a:solidFill>
                <a:latin typeface="Tahoma" pitchFamily="34" charset="0"/>
                <a:ea typeface="Tahoma" pitchFamily="34" charset="0"/>
                <a:cs typeface="Tahoma" pitchFamily="34" charset="0"/>
              </a:rPr>
              <a:t>. All came to pass”.          (Joshua 21:43-45)</a:t>
            </a:r>
          </a:p>
          <a:p>
            <a:pPr algn="ctr">
              <a:buNone/>
            </a:pPr>
            <a:r>
              <a:rPr lang="en-US" sz="2200" dirty="0" smtClean="0">
                <a:solidFill>
                  <a:schemeClr val="bg1"/>
                </a:solidFill>
                <a:latin typeface="Tahoma" pitchFamily="34" charset="0"/>
                <a:ea typeface="Tahoma" pitchFamily="34" charset="0"/>
                <a:cs typeface="Tahoma" pitchFamily="34" charset="0"/>
              </a:rPr>
              <a:t> </a:t>
            </a:r>
          </a:p>
          <a:p>
            <a:pPr algn="ctr">
              <a:buNone/>
            </a:pPr>
            <a:r>
              <a:rPr lang="en-US" dirty="0" smtClean="0">
                <a:solidFill>
                  <a:schemeClr val="bg1"/>
                </a:solidFill>
                <a:latin typeface="Tahoma" pitchFamily="34" charset="0"/>
                <a:ea typeface="Tahoma" pitchFamily="34" charset="0"/>
                <a:cs typeface="Tahoma" pitchFamily="34" charset="0"/>
              </a:rPr>
              <a:t>Joshua said, “You know in all your hearts and in all your souls that </a:t>
            </a:r>
            <a:r>
              <a:rPr lang="en-US" dirty="0" smtClean="0">
                <a:solidFill>
                  <a:srgbClr val="FFFF00"/>
                </a:solidFill>
                <a:latin typeface="Tahoma" pitchFamily="34" charset="0"/>
                <a:ea typeface="Tahoma" pitchFamily="34" charset="0"/>
                <a:cs typeface="Tahoma" pitchFamily="34" charset="0"/>
              </a:rPr>
              <a:t>not one thing has failed of all the good things which the LORD your God spoke concerning you</a:t>
            </a:r>
            <a:r>
              <a:rPr lang="en-US" dirty="0" smtClean="0">
                <a:solidFill>
                  <a:schemeClr val="bg1"/>
                </a:solidFill>
                <a:latin typeface="Tahoma" pitchFamily="34" charset="0"/>
                <a:ea typeface="Tahoma" pitchFamily="34" charset="0"/>
                <a:cs typeface="Tahoma" pitchFamily="34" charset="0"/>
              </a:rPr>
              <a:t>. All have come to pass for you; not one word of them has failed” (Joshua 23:14).</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God’s Promises to Abraham</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10000"/>
          </a:bodyPr>
          <a:lstStyle/>
          <a:p>
            <a:pPr algn="ctr">
              <a:buNone/>
            </a:pPr>
            <a:r>
              <a:rPr lang="en-US" dirty="0" smtClean="0">
                <a:solidFill>
                  <a:schemeClr val="bg1"/>
                </a:solidFill>
                <a:latin typeface="Tahoma" pitchFamily="34" charset="0"/>
                <a:ea typeface="Tahoma" pitchFamily="34" charset="0"/>
                <a:cs typeface="Tahoma" pitchFamily="34" charset="0"/>
              </a:rPr>
              <a:t>By faith, Abram left his country &amp; relatives at the age of 75 with his barren wife not knowing his destination or when the promise would be fulfilled (Gen. 12:4; Heb. 11:8).</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After Abram and </a:t>
            </a:r>
            <a:r>
              <a:rPr lang="en-US" dirty="0" err="1" smtClean="0">
                <a:solidFill>
                  <a:schemeClr val="bg1"/>
                </a:solidFill>
                <a:latin typeface="Tahoma" pitchFamily="34" charset="0"/>
                <a:ea typeface="Tahoma" pitchFamily="34" charset="0"/>
                <a:cs typeface="Tahoma" pitchFamily="34" charset="0"/>
              </a:rPr>
              <a:t>Sarai</a:t>
            </a:r>
            <a:r>
              <a:rPr lang="en-US" dirty="0" smtClean="0">
                <a:solidFill>
                  <a:schemeClr val="bg1"/>
                </a:solidFill>
                <a:latin typeface="Tahoma" pitchFamily="34" charset="0"/>
                <a:ea typeface="Tahoma" pitchFamily="34" charset="0"/>
                <a:cs typeface="Tahoma" pitchFamily="34" charset="0"/>
              </a:rPr>
              <a:t> wait 10 years and have no child, </a:t>
            </a:r>
            <a:r>
              <a:rPr lang="en-US" dirty="0" err="1" smtClean="0">
                <a:solidFill>
                  <a:schemeClr val="bg1"/>
                </a:solidFill>
                <a:latin typeface="Tahoma" pitchFamily="34" charset="0"/>
                <a:ea typeface="Tahoma" pitchFamily="34" charset="0"/>
                <a:cs typeface="Tahoma" pitchFamily="34" charset="0"/>
              </a:rPr>
              <a:t>Sarai</a:t>
            </a:r>
            <a:r>
              <a:rPr lang="en-US" dirty="0" smtClean="0">
                <a:solidFill>
                  <a:schemeClr val="bg1"/>
                </a:solidFill>
                <a:latin typeface="Tahoma" pitchFamily="34" charset="0"/>
                <a:ea typeface="Tahoma" pitchFamily="34" charset="0"/>
                <a:cs typeface="Tahoma" pitchFamily="34" charset="0"/>
              </a:rPr>
              <a:t> gives Abram her maid Hagar as a wife and they have a son Ishmael (Gen. 16) which caused many problems then and even up until now in the Middle East.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When Abram is 99, God changes their names to Abraham  and Sarah and they have a son Isaac who would be the heir of the promise (Gen. 17:4-5, 15-16; 21:1-3).</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God’s Promise (Land- Canaan)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10000"/>
          </a:bodyPr>
          <a:lstStyle/>
          <a:p>
            <a:pPr algn="ctr">
              <a:buNone/>
            </a:pPr>
            <a:r>
              <a:rPr lang="en-US" dirty="0" smtClean="0">
                <a:solidFill>
                  <a:schemeClr val="bg1"/>
                </a:solidFill>
                <a:latin typeface="Tahoma" pitchFamily="34" charset="0"/>
                <a:ea typeface="Tahoma" pitchFamily="34" charset="0"/>
                <a:cs typeface="Tahoma" pitchFamily="34" charset="0"/>
              </a:rPr>
              <a:t>Caleb and the children of the disobedient parents enter in with Joshua (Deut. 1:34-39). </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The Bible says that Joshua took the whole land according to all that the Lord had spoken to Moses and gave it for an inheritance to Israel according to their tribes.           (Joshua 11:23)</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Joshua said that God had fulfilled every promise he made to Israel (Joshua 21:43-45; 23:14) and yet </a:t>
            </a:r>
            <a:r>
              <a:rPr lang="en-US" dirty="0" err="1" smtClean="0">
                <a:solidFill>
                  <a:schemeClr val="bg1"/>
                </a:solidFill>
                <a:latin typeface="Tahoma" pitchFamily="34" charset="0"/>
                <a:ea typeface="Tahoma" pitchFamily="34" charset="0"/>
                <a:cs typeface="Tahoma" pitchFamily="34" charset="0"/>
              </a:rPr>
              <a:t>premillenialists</a:t>
            </a:r>
            <a:r>
              <a:rPr lang="en-US" dirty="0" smtClean="0">
                <a:solidFill>
                  <a:schemeClr val="bg1"/>
                </a:solidFill>
                <a:latin typeface="Tahoma" pitchFamily="34" charset="0"/>
                <a:ea typeface="Tahoma" pitchFamily="34" charset="0"/>
                <a:cs typeface="Tahoma" pitchFamily="34" charset="0"/>
              </a:rPr>
              <a:t> today say that God didn’t fulfill it yet.</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Who will you believe? Man or God</a:t>
            </a:r>
          </a:p>
          <a:p>
            <a:pPr algn="ctr">
              <a:buNone/>
            </a:pPr>
            <a:endParaRPr lang="en-US" dirty="0" smtClean="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 calcmode="lin" valueType="num">
                                      <p:cBhvr>
                                        <p:cTn id="1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God’s Promise (Land- Canaan)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dirty="0" smtClean="0">
                <a:solidFill>
                  <a:schemeClr val="bg1"/>
                </a:solidFill>
                <a:latin typeface="Tahoma" pitchFamily="34" charset="0"/>
                <a:ea typeface="Tahoma" pitchFamily="34" charset="0"/>
                <a:cs typeface="Tahoma" pitchFamily="34" charset="0"/>
              </a:rPr>
              <a:t>This was a conditional promise to Israel as they would only remain in the land if they obeyed.                        (Lev. 26-28; Dt. 28-30)</a:t>
            </a:r>
          </a:p>
          <a:p>
            <a:pPr algn="ctr">
              <a:buNone/>
            </a:pPr>
            <a:r>
              <a:rPr lang="en-US" sz="1300" dirty="0" smtClean="0">
                <a:solidFill>
                  <a:schemeClr val="bg1"/>
                </a:solidFill>
                <a:latin typeface="Tahoma" pitchFamily="34" charset="0"/>
                <a:ea typeface="Tahoma" pitchFamily="34" charset="0"/>
                <a:cs typeface="Tahom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229600"/>
          </a:xfrm>
        </p:spPr>
        <p:txBody>
          <a:bodyPr>
            <a:normAutofit/>
          </a:bodyPr>
          <a:lstStyle/>
          <a:p>
            <a:pPr algn="ctr">
              <a:buNone/>
            </a:pPr>
            <a:r>
              <a:rPr lang="en-US" dirty="0" smtClean="0">
                <a:solidFill>
                  <a:schemeClr val="bg1"/>
                </a:solidFill>
                <a:latin typeface="Tahoma" pitchFamily="34" charset="0"/>
                <a:ea typeface="Tahoma" pitchFamily="34" charset="0"/>
                <a:cs typeface="Tahoma" pitchFamily="34" charset="0"/>
              </a:rPr>
              <a:t>"Therefore it shall come to pass, that as all the good things have come upon you </a:t>
            </a:r>
            <a:r>
              <a:rPr lang="en-US" u="sng" dirty="0" smtClean="0">
                <a:solidFill>
                  <a:schemeClr val="bg1"/>
                </a:solidFill>
                <a:latin typeface="Tahoma" pitchFamily="34" charset="0"/>
                <a:ea typeface="Tahoma" pitchFamily="34" charset="0"/>
                <a:cs typeface="Tahoma" pitchFamily="34" charset="0"/>
              </a:rPr>
              <a:t>which the LORD your God promised you</a:t>
            </a:r>
            <a:r>
              <a:rPr lang="en-US" dirty="0" smtClean="0">
                <a:solidFill>
                  <a:schemeClr val="bg1"/>
                </a:solidFill>
                <a:latin typeface="Tahoma" pitchFamily="34" charset="0"/>
                <a:ea typeface="Tahoma" pitchFamily="34" charset="0"/>
                <a:cs typeface="Tahoma" pitchFamily="34" charset="0"/>
              </a:rPr>
              <a:t>, so </a:t>
            </a:r>
            <a:r>
              <a:rPr lang="en-US" dirty="0" smtClean="0">
                <a:solidFill>
                  <a:srgbClr val="FFFF00"/>
                </a:solidFill>
                <a:latin typeface="Tahoma" pitchFamily="34" charset="0"/>
                <a:ea typeface="Tahoma" pitchFamily="34" charset="0"/>
                <a:cs typeface="Tahoma" pitchFamily="34" charset="0"/>
              </a:rPr>
              <a:t>the LORD will bring upon you all harmful things, until He has destroyed you from this good land </a:t>
            </a:r>
            <a:r>
              <a:rPr lang="en-US" u="sng" dirty="0" smtClean="0">
                <a:solidFill>
                  <a:schemeClr val="bg1"/>
                </a:solidFill>
                <a:latin typeface="Tahoma" pitchFamily="34" charset="0"/>
                <a:ea typeface="Tahoma" pitchFamily="34" charset="0"/>
                <a:cs typeface="Tahoma" pitchFamily="34" charset="0"/>
              </a:rPr>
              <a:t>which the LORD your God has given you</a:t>
            </a:r>
            <a:r>
              <a:rPr lang="en-US" dirty="0" smtClean="0">
                <a:solidFill>
                  <a:schemeClr val="bg1"/>
                </a:solidFill>
                <a:latin typeface="Tahoma" pitchFamily="34" charset="0"/>
                <a:ea typeface="Tahoma" pitchFamily="34" charset="0"/>
                <a:cs typeface="Tahoma" pitchFamily="34" charset="0"/>
              </a:rPr>
              <a:t>. "</a:t>
            </a:r>
            <a:r>
              <a:rPr lang="en-US" dirty="0" smtClean="0">
                <a:solidFill>
                  <a:srgbClr val="FFFF00"/>
                </a:solidFill>
                <a:latin typeface="Tahoma" pitchFamily="34" charset="0"/>
                <a:ea typeface="Tahoma" pitchFamily="34" charset="0"/>
                <a:cs typeface="Tahoma" pitchFamily="34" charset="0"/>
              </a:rPr>
              <a:t>When you have transgressed the covenant </a:t>
            </a:r>
            <a:r>
              <a:rPr lang="en-US" dirty="0" smtClean="0">
                <a:solidFill>
                  <a:schemeClr val="bg1"/>
                </a:solidFill>
                <a:latin typeface="Tahoma" pitchFamily="34" charset="0"/>
                <a:ea typeface="Tahoma" pitchFamily="34" charset="0"/>
                <a:cs typeface="Tahoma" pitchFamily="34" charset="0"/>
              </a:rPr>
              <a:t>of the LORD your God, which He commanded you, and have gone and served other gods, and bowed down to them, then the anger of the LORD will burn against you, and </a:t>
            </a:r>
            <a:r>
              <a:rPr lang="en-US" dirty="0" smtClean="0">
                <a:solidFill>
                  <a:srgbClr val="FFFF00"/>
                </a:solidFill>
                <a:latin typeface="Tahoma" pitchFamily="34" charset="0"/>
                <a:ea typeface="Tahoma" pitchFamily="34" charset="0"/>
                <a:cs typeface="Tahoma" pitchFamily="34" charset="0"/>
              </a:rPr>
              <a:t>you shall perish quickly from the good land which He has given you</a:t>
            </a:r>
            <a:r>
              <a:rPr lang="en-US" dirty="0" smtClean="0">
                <a:solidFill>
                  <a:schemeClr val="bg1"/>
                </a:solidFill>
                <a:latin typeface="Tahoma" pitchFamily="34" charset="0"/>
                <a:ea typeface="Tahoma" pitchFamily="34" charset="0"/>
                <a:cs typeface="Tahoma" pitchFamily="34" charset="0"/>
              </a:rPr>
              <a:t>" (Josh 23:15-16).</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229600"/>
          </a:xfrm>
        </p:spPr>
        <p:txBody>
          <a:bodyPr>
            <a:normAutofit fontScale="92500" lnSpcReduction="20000"/>
          </a:bodyPr>
          <a:lstStyle/>
          <a:p>
            <a:pPr algn="ctr">
              <a:buNone/>
            </a:pPr>
            <a:r>
              <a:rPr lang="en-US" sz="4900" dirty="0" smtClean="0">
                <a:solidFill>
                  <a:schemeClr val="bg1"/>
                </a:solidFill>
                <a:latin typeface="Tahoma" pitchFamily="34" charset="0"/>
                <a:ea typeface="Tahoma" pitchFamily="34" charset="0"/>
                <a:cs typeface="Tahoma" pitchFamily="34" charset="0"/>
              </a:rPr>
              <a:t>"</a:t>
            </a:r>
            <a:r>
              <a:rPr lang="en-US" sz="4900" dirty="0" smtClean="0">
                <a:solidFill>
                  <a:srgbClr val="FFFF00"/>
                </a:solidFill>
                <a:latin typeface="Tahoma" pitchFamily="34" charset="0"/>
                <a:ea typeface="Tahoma" pitchFamily="34" charset="0"/>
                <a:cs typeface="Tahoma" pitchFamily="34" charset="0"/>
              </a:rPr>
              <a:t>The LORD will send on you </a:t>
            </a:r>
            <a:r>
              <a:rPr lang="en-US" sz="4900" dirty="0" smtClean="0">
                <a:solidFill>
                  <a:schemeClr val="bg1"/>
                </a:solidFill>
                <a:latin typeface="Tahoma" pitchFamily="34" charset="0"/>
                <a:ea typeface="Tahoma" pitchFamily="34" charset="0"/>
                <a:cs typeface="Tahoma" pitchFamily="34" charset="0"/>
              </a:rPr>
              <a:t>cursing, confusion, &amp; rebuke in all that you set your hand to do, </a:t>
            </a:r>
            <a:r>
              <a:rPr lang="en-US" sz="4900" dirty="0" smtClean="0">
                <a:solidFill>
                  <a:srgbClr val="FFFF00"/>
                </a:solidFill>
                <a:latin typeface="Tahoma" pitchFamily="34" charset="0"/>
                <a:ea typeface="Tahoma" pitchFamily="34" charset="0"/>
                <a:cs typeface="Tahoma" pitchFamily="34" charset="0"/>
              </a:rPr>
              <a:t>until you are destroyed and until you perish quickly</a:t>
            </a:r>
            <a:r>
              <a:rPr lang="en-US" sz="4900" dirty="0" smtClean="0">
                <a:solidFill>
                  <a:schemeClr val="bg1"/>
                </a:solidFill>
                <a:latin typeface="Tahoma" pitchFamily="34" charset="0"/>
                <a:ea typeface="Tahoma" pitchFamily="34" charset="0"/>
                <a:cs typeface="Tahoma" pitchFamily="34" charset="0"/>
              </a:rPr>
              <a:t>, </a:t>
            </a:r>
            <a:r>
              <a:rPr lang="en-US" sz="4900" u="sng" dirty="0" smtClean="0">
                <a:solidFill>
                  <a:schemeClr val="bg1"/>
                </a:solidFill>
                <a:latin typeface="Tahoma" pitchFamily="34" charset="0"/>
                <a:ea typeface="Tahoma" pitchFamily="34" charset="0"/>
                <a:cs typeface="Tahoma" pitchFamily="34" charset="0"/>
              </a:rPr>
              <a:t>because of the wickedness of your doings in which you have forsaken Me…. y</a:t>
            </a:r>
            <a:r>
              <a:rPr lang="en-US" sz="4900" dirty="0" smtClean="0">
                <a:solidFill>
                  <a:schemeClr val="bg1"/>
                </a:solidFill>
                <a:latin typeface="Tahoma" pitchFamily="34" charset="0"/>
                <a:ea typeface="Tahoma" pitchFamily="34" charset="0"/>
                <a:cs typeface="Tahoma" pitchFamily="34" charset="0"/>
              </a:rPr>
              <a:t>ou shall beget sons and daughters, but they shall not be yours; for </a:t>
            </a:r>
            <a:r>
              <a:rPr lang="en-US" sz="4900" dirty="0" smtClean="0">
                <a:solidFill>
                  <a:srgbClr val="FFFF00"/>
                </a:solidFill>
                <a:latin typeface="Tahoma" pitchFamily="34" charset="0"/>
                <a:ea typeface="Tahoma" pitchFamily="34" charset="0"/>
                <a:cs typeface="Tahoma" pitchFamily="34" charset="0"/>
              </a:rPr>
              <a:t>they shall go into captivity… "The LORD will bring a nation against you from afar, </a:t>
            </a:r>
            <a:r>
              <a:rPr lang="en-US" sz="4900" dirty="0" smtClean="0">
                <a:solidFill>
                  <a:schemeClr val="bg1"/>
                </a:solidFill>
                <a:latin typeface="Tahoma" pitchFamily="34" charset="0"/>
                <a:ea typeface="Tahoma" pitchFamily="34" charset="0"/>
                <a:cs typeface="Tahoma" pitchFamily="34" charset="0"/>
              </a:rPr>
              <a:t>from the end of the earth, as swift as the eagle flies, a nation whose language you will not understand… "</a:t>
            </a:r>
            <a:r>
              <a:rPr lang="en-US" sz="4900" u="sng" dirty="0" smtClean="0">
                <a:solidFill>
                  <a:schemeClr val="bg1"/>
                </a:solidFill>
                <a:latin typeface="Tahoma" pitchFamily="34" charset="0"/>
                <a:ea typeface="Tahoma" pitchFamily="34" charset="0"/>
                <a:cs typeface="Tahoma" pitchFamily="34" charset="0"/>
              </a:rPr>
              <a:t>If you do not carefully observe all the words of this law that are written in this book</a:t>
            </a:r>
            <a:r>
              <a:rPr lang="en-US" sz="4900" dirty="0" smtClean="0">
                <a:solidFill>
                  <a:schemeClr val="bg1"/>
                </a:solidFill>
                <a:latin typeface="Tahoma" pitchFamily="34" charset="0"/>
                <a:ea typeface="Tahoma" pitchFamily="34" charset="0"/>
                <a:cs typeface="Tahoma" pitchFamily="34" charset="0"/>
              </a:rPr>
              <a:t>, that you may fear this glorious and awesome name, the Lord your God then </a:t>
            </a:r>
            <a:r>
              <a:rPr lang="en-US" sz="4900" dirty="0" smtClean="0">
                <a:solidFill>
                  <a:srgbClr val="FFFF00"/>
                </a:solidFill>
                <a:latin typeface="Tahoma" pitchFamily="34" charset="0"/>
                <a:ea typeface="Tahoma" pitchFamily="34" charset="0"/>
                <a:cs typeface="Tahoma" pitchFamily="34" charset="0"/>
              </a:rPr>
              <a:t>the Lord will bring extraordinary plagues on you</a:t>
            </a:r>
            <a:r>
              <a:rPr lang="en-US" sz="4900" dirty="0" smtClean="0">
                <a:solidFill>
                  <a:schemeClr val="bg1"/>
                </a:solidFill>
                <a:latin typeface="Tahoma" pitchFamily="34" charset="0"/>
                <a:ea typeface="Tahoma" pitchFamily="34" charset="0"/>
                <a:cs typeface="Tahoma" pitchFamily="34" charset="0"/>
              </a:rPr>
              <a:t>” (Deut. 28:20; 41, 49, 58)</a:t>
            </a:r>
          </a:p>
          <a:p>
            <a:pPr algn="ctr">
              <a:buNone/>
            </a:pPr>
            <a:endParaRPr lang="en-US" dirty="0" smtClean="0">
              <a:solidFill>
                <a:schemeClr val="bg1"/>
              </a:solidFill>
              <a:latin typeface="Tahoma" pitchFamily="34" charset="0"/>
              <a:ea typeface="Tahoma" pitchFamily="34" charset="0"/>
              <a:cs typeface="Tahoma" pitchFamily="34" charset="0"/>
            </a:endParaRPr>
          </a:p>
          <a:p>
            <a:pPr algn="ct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229600"/>
          </a:xfrm>
        </p:spPr>
        <p:txBody>
          <a:bodyPr>
            <a:normAutofit fontScale="92500" lnSpcReduction="20000"/>
          </a:bodyPr>
          <a:lstStyle/>
          <a:p>
            <a:pPr algn="ctr">
              <a:buNone/>
            </a:pPr>
            <a:r>
              <a:rPr lang="en-US" dirty="0" smtClean="0">
                <a:solidFill>
                  <a:schemeClr val="bg1"/>
                </a:solidFill>
                <a:latin typeface="Tahoma" pitchFamily="34" charset="0"/>
                <a:ea typeface="Tahoma" pitchFamily="34" charset="0"/>
                <a:cs typeface="Tahoma" pitchFamily="34" charset="0"/>
              </a:rPr>
              <a:t>“In the 9th year of </a:t>
            </a:r>
            <a:r>
              <a:rPr lang="en-US" dirty="0" err="1" smtClean="0">
                <a:solidFill>
                  <a:schemeClr val="bg1"/>
                </a:solidFill>
                <a:latin typeface="Tahoma" pitchFamily="34" charset="0"/>
                <a:ea typeface="Tahoma" pitchFamily="34" charset="0"/>
                <a:cs typeface="Tahoma" pitchFamily="34" charset="0"/>
              </a:rPr>
              <a:t>Hoshea</a:t>
            </a:r>
            <a:r>
              <a:rPr lang="en-US" dirty="0" smtClean="0">
                <a:solidFill>
                  <a:schemeClr val="bg1"/>
                </a:solidFill>
                <a:latin typeface="Tahoma" pitchFamily="34" charset="0"/>
                <a:ea typeface="Tahoma" pitchFamily="34" charset="0"/>
                <a:cs typeface="Tahoma" pitchFamily="34" charset="0"/>
              </a:rPr>
              <a:t>, the king of Assyria took Samaria &amp; </a:t>
            </a:r>
            <a:r>
              <a:rPr lang="en-US" dirty="0" smtClean="0">
                <a:solidFill>
                  <a:srgbClr val="FFFF00"/>
                </a:solidFill>
                <a:latin typeface="Tahoma" pitchFamily="34" charset="0"/>
                <a:ea typeface="Tahoma" pitchFamily="34" charset="0"/>
                <a:cs typeface="Tahoma" pitchFamily="34" charset="0"/>
              </a:rPr>
              <a:t>carried Israel away to Assyria</a:t>
            </a:r>
            <a:r>
              <a:rPr lang="en-US" dirty="0" smtClean="0">
                <a:solidFill>
                  <a:schemeClr val="bg1"/>
                </a:solidFill>
                <a:latin typeface="Tahoma" pitchFamily="34" charset="0"/>
                <a:ea typeface="Tahoma" pitchFamily="34" charset="0"/>
                <a:cs typeface="Tahoma" pitchFamily="34" charset="0"/>
              </a:rPr>
              <a:t>…” (2 </a:t>
            </a:r>
            <a:r>
              <a:rPr lang="en-US" dirty="0" err="1" smtClean="0">
                <a:solidFill>
                  <a:schemeClr val="bg1"/>
                </a:solidFill>
                <a:latin typeface="Tahoma" pitchFamily="34" charset="0"/>
                <a:ea typeface="Tahoma" pitchFamily="34" charset="0"/>
                <a:cs typeface="Tahoma" pitchFamily="34" charset="0"/>
              </a:rPr>
              <a:t>Kgs</a:t>
            </a:r>
            <a:r>
              <a:rPr lang="en-US" dirty="0" smtClean="0">
                <a:solidFill>
                  <a:schemeClr val="bg1"/>
                </a:solidFill>
                <a:latin typeface="Tahoma" pitchFamily="34" charset="0"/>
                <a:ea typeface="Tahoma" pitchFamily="34" charset="0"/>
                <a:cs typeface="Tahoma" pitchFamily="34" charset="0"/>
              </a:rPr>
              <a:t>. 17:6)</a:t>
            </a: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“Nebuchadnezzar </a:t>
            </a:r>
            <a:r>
              <a:rPr lang="en-US" dirty="0" smtClean="0">
                <a:solidFill>
                  <a:srgbClr val="FFFF00"/>
                </a:solidFill>
                <a:latin typeface="Tahoma" pitchFamily="34" charset="0"/>
                <a:ea typeface="Tahoma" pitchFamily="34" charset="0"/>
                <a:cs typeface="Tahoma" pitchFamily="34" charset="0"/>
              </a:rPr>
              <a:t>king of Babylon </a:t>
            </a:r>
            <a:r>
              <a:rPr lang="en-US" dirty="0" smtClean="0">
                <a:solidFill>
                  <a:schemeClr val="bg1"/>
                </a:solidFill>
                <a:latin typeface="Tahoma" pitchFamily="34" charset="0"/>
                <a:ea typeface="Tahoma" pitchFamily="34" charset="0"/>
                <a:cs typeface="Tahoma" pitchFamily="34" charset="0"/>
              </a:rPr>
              <a:t>came against the city, as his servants were besieging it…. Also he carried into </a:t>
            </a:r>
            <a:r>
              <a:rPr lang="en-US" dirty="0" smtClean="0">
                <a:solidFill>
                  <a:srgbClr val="FFFF00"/>
                </a:solidFill>
                <a:latin typeface="Tahoma" pitchFamily="34" charset="0"/>
                <a:ea typeface="Tahoma" pitchFamily="34" charset="0"/>
                <a:cs typeface="Tahoma" pitchFamily="34" charset="0"/>
              </a:rPr>
              <a:t>captivity all Jerusalem</a:t>
            </a:r>
            <a:r>
              <a:rPr lang="en-US" dirty="0" smtClean="0">
                <a:solidFill>
                  <a:schemeClr val="bg1"/>
                </a:solidFill>
                <a:latin typeface="Tahoma" pitchFamily="34" charset="0"/>
                <a:ea typeface="Tahoma" pitchFamily="34" charset="0"/>
                <a:cs typeface="Tahoma" pitchFamily="34" charset="0"/>
              </a:rPr>
              <a:t>: all the captains, all the mighty men of valor, </a:t>
            </a:r>
            <a:r>
              <a:rPr lang="en-US" dirty="0" smtClean="0">
                <a:solidFill>
                  <a:srgbClr val="FFFF00"/>
                </a:solidFill>
                <a:latin typeface="Tahoma" pitchFamily="34" charset="0"/>
                <a:ea typeface="Tahoma" pitchFamily="34" charset="0"/>
                <a:cs typeface="Tahoma" pitchFamily="34" charset="0"/>
              </a:rPr>
              <a:t>10,000 captives</a:t>
            </a:r>
            <a:r>
              <a:rPr lang="en-US" dirty="0" smtClean="0">
                <a:solidFill>
                  <a:schemeClr val="bg1"/>
                </a:solidFill>
                <a:latin typeface="Tahoma" pitchFamily="34" charset="0"/>
                <a:ea typeface="Tahoma" pitchFamily="34" charset="0"/>
                <a:cs typeface="Tahoma" pitchFamily="34" charset="0"/>
              </a:rPr>
              <a:t>, &amp; all the craftsmen &amp; smiths. None remained except the poorest people of the land. And he carried </a:t>
            </a:r>
            <a:r>
              <a:rPr lang="en-US" dirty="0" err="1" smtClean="0">
                <a:solidFill>
                  <a:schemeClr val="bg1"/>
                </a:solidFill>
                <a:latin typeface="Tahoma" pitchFamily="34" charset="0"/>
                <a:ea typeface="Tahoma" pitchFamily="34" charset="0"/>
                <a:cs typeface="Tahoma" pitchFamily="34" charset="0"/>
              </a:rPr>
              <a:t>Jehoiachin</a:t>
            </a:r>
            <a:r>
              <a:rPr lang="en-US" dirty="0" smtClean="0">
                <a:solidFill>
                  <a:schemeClr val="bg1"/>
                </a:solidFill>
                <a:latin typeface="Tahoma" pitchFamily="34" charset="0"/>
                <a:ea typeface="Tahoma" pitchFamily="34" charset="0"/>
                <a:cs typeface="Tahoma" pitchFamily="34" charset="0"/>
              </a:rPr>
              <a:t> captive to Babylon. The king's mother, the king's wives, his officers, &amp; the mighty of the land </a:t>
            </a:r>
            <a:r>
              <a:rPr lang="en-US" dirty="0" smtClean="0">
                <a:solidFill>
                  <a:srgbClr val="FFFF00"/>
                </a:solidFill>
                <a:latin typeface="Tahoma" pitchFamily="34" charset="0"/>
                <a:ea typeface="Tahoma" pitchFamily="34" charset="0"/>
                <a:cs typeface="Tahoma" pitchFamily="34" charset="0"/>
              </a:rPr>
              <a:t>he carried into captivity from Jerusalem to Babylon</a:t>
            </a:r>
            <a:r>
              <a:rPr lang="en-US" dirty="0" smtClean="0">
                <a:solidFill>
                  <a:schemeClr val="bg1"/>
                </a:solidFill>
                <a:latin typeface="Tahoma" pitchFamily="34" charset="0"/>
                <a:ea typeface="Tahoma" pitchFamily="34" charset="0"/>
                <a:cs typeface="Tahoma" pitchFamily="34" charset="0"/>
              </a:rPr>
              <a:t>. All the valiant men, 7,000, &amp; craftsmen &amp; smiths, 1,000, </a:t>
            </a:r>
            <a:r>
              <a:rPr lang="en-US" dirty="0" smtClean="0">
                <a:solidFill>
                  <a:srgbClr val="FFFF00"/>
                </a:solidFill>
                <a:latin typeface="Tahoma" pitchFamily="34" charset="0"/>
                <a:ea typeface="Tahoma" pitchFamily="34" charset="0"/>
                <a:cs typeface="Tahoma" pitchFamily="34" charset="0"/>
              </a:rPr>
              <a:t>all who were strong &amp; fit for war</a:t>
            </a:r>
            <a:r>
              <a:rPr lang="en-US" dirty="0" smtClean="0">
                <a:solidFill>
                  <a:schemeClr val="bg1"/>
                </a:solidFill>
                <a:latin typeface="Tahoma" pitchFamily="34" charset="0"/>
                <a:ea typeface="Tahoma" pitchFamily="34" charset="0"/>
                <a:cs typeface="Tahoma" pitchFamily="34" charset="0"/>
              </a:rPr>
              <a:t>, these the king of Babylon </a:t>
            </a:r>
            <a:r>
              <a:rPr lang="en-US" dirty="0" smtClean="0">
                <a:solidFill>
                  <a:srgbClr val="FFFF00"/>
                </a:solidFill>
                <a:latin typeface="Tahoma" pitchFamily="34" charset="0"/>
                <a:ea typeface="Tahoma" pitchFamily="34" charset="0"/>
                <a:cs typeface="Tahoma" pitchFamily="34" charset="0"/>
              </a:rPr>
              <a:t>brought captive to Babylon</a:t>
            </a:r>
            <a:r>
              <a:rPr lang="en-US" dirty="0" smtClean="0">
                <a:solidFill>
                  <a:schemeClr val="bg1"/>
                </a:solidFill>
                <a:latin typeface="Tahoma" pitchFamily="34" charset="0"/>
                <a:ea typeface="Tahoma" pitchFamily="34" charset="0"/>
                <a:cs typeface="Tahoma" pitchFamily="34" charset="0"/>
              </a:rPr>
              <a:t>.                   (2 Kings 24:11,14-16)</a:t>
            </a:r>
          </a:p>
          <a:p>
            <a:pPr>
              <a:buNone/>
            </a:pPr>
            <a:endParaRPr lang="en-US" dirty="0" smtClean="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God’s Promise (Land- Canaan)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a:bodyPr>
          <a:lstStyle/>
          <a:p>
            <a:pPr algn="ctr">
              <a:buNone/>
            </a:pPr>
            <a:r>
              <a:rPr lang="en-US" dirty="0" smtClean="0">
                <a:solidFill>
                  <a:schemeClr val="bg1"/>
                </a:solidFill>
                <a:latin typeface="Tahoma" pitchFamily="34" charset="0"/>
                <a:ea typeface="Tahoma" pitchFamily="34" charset="0"/>
                <a:cs typeface="Tahoma" pitchFamily="34" charset="0"/>
              </a:rPr>
              <a:t>This was a conditional promise to Israel as they would only remain in the land if they obeyed (Lev. 26-28; Dt. 28-30)</a:t>
            </a:r>
          </a:p>
          <a:p>
            <a:pPr algn="ctr">
              <a:buNone/>
            </a:pPr>
            <a:r>
              <a:rPr lang="en-US" sz="1300" dirty="0" smtClean="0">
                <a:solidFill>
                  <a:schemeClr val="bg1"/>
                </a:solidFill>
                <a:latin typeface="Tahoma" pitchFamily="34" charset="0"/>
                <a:ea typeface="Tahoma" pitchFamily="34" charset="0"/>
                <a:cs typeface="Tahoma" pitchFamily="34" charset="0"/>
              </a:rPr>
              <a:t> </a:t>
            </a:r>
          </a:p>
          <a:p>
            <a:pPr algn="ctr">
              <a:buNone/>
            </a:pPr>
            <a:r>
              <a:rPr lang="en-US" dirty="0" smtClean="0">
                <a:solidFill>
                  <a:schemeClr val="bg1"/>
                </a:solidFill>
                <a:latin typeface="Tahoma" pitchFamily="34" charset="0"/>
                <a:ea typeface="Tahoma" pitchFamily="34" charset="0"/>
                <a:cs typeface="Tahoma" pitchFamily="34" charset="0"/>
              </a:rPr>
              <a:t>If they disobeyed, God would destroy them or make them go into captivity (Josh. 23:15-16; Dt. 28:20,41,49,58).</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This was fulfilled about 700-900 years later-            </a:t>
            </a:r>
            <a:r>
              <a:rPr lang="en-US" dirty="0" smtClean="0">
                <a:solidFill>
                  <a:srgbClr val="FFFF00"/>
                </a:solidFill>
                <a:latin typeface="Tahoma" pitchFamily="34" charset="0"/>
                <a:ea typeface="Tahoma" pitchFamily="34" charset="0"/>
                <a:cs typeface="Tahoma" pitchFamily="34" charset="0"/>
              </a:rPr>
              <a:t>[Assyrian captivity 722 BC - Babylonian captivity 586 BC]</a:t>
            </a:r>
            <a:r>
              <a:rPr lang="en-US" dirty="0" smtClean="0">
                <a:solidFill>
                  <a:schemeClr val="bg1"/>
                </a:solidFill>
                <a:latin typeface="Tahoma" pitchFamily="34" charset="0"/>
                <a:ea typeface="Tahoma" pitchFamily="34" charset="0"/>
                <a:cs typeface="Tahoma" pitchFamily="34" charset="0"/>
              </a:rPr>
              <a:t>                                     (2 Kings 17:6; 24:11, 14-16)</a:t>
            </a:r>
          </a:p>
          <a:p>
            <a:pPr algn="ctr">
              <a:buNone/>
            </a:pPr>
            <a:r>
              <a:rPr lang="en-US" sz="1500" dirty="0" smtClean="0">
                <a:solidFill>
                  <a:schemeClr val="bg1"/>
                </a:solidFill>
                <a:latin typeface="Tahoma" pitchFamily="34" charset="0"/>
                <a:ea typeface="Tahoma" pitchFamily="34" charset="0"/>
                <a:cs typeface="Tahoma" pitchFamily="34" charset="0"/>
              </a:rPr>
              <a:t> </a:t>
            </a:r>
          </a:p>
          <a:p>
            <a:pPr algn="ctr">
              <a:buNone/>
            </a:pP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229600"/>
          </a:xfrm>
        </p:spPr>
        <p:txBody>
          <a:bodyPr/>
          <a:lstStyle/>
          <a:p>
            <a:pPr algn="ctr">
              <a:buNone/>
            </a:pPr>
            <a:r>
              <a:rPr lang="en-US" dirty="0" smtClean="0">
                <a:solidFill>
                  <a:schemeClr val="bg1"/>
                </a:solidFill>
                <a:latin typeface="Tahoma" pitchFamily="34" charset="0"/>
                <a:ea typeface="Tahoma" pitchFamily="34" charset="0"/>
                <a:cs typeface="Tahoma" pitchFamily="34" charset="0"/>
              </a:rPr>
              <a:t>'But </a:t>
            </a:r>
            <a:r>
              <a:rPr lang="en-US" u="sng" dirty="0" smtClean="0">
                <a:solidFill>
                  <a:srgbClr val="FFFF00"/>
                </a:solidFill>
                <a:latin typeface="Tahoma" pitchFamily="34" charset="0"/>
                <a:ea typeface="Tahoma" pitchFamily="34" charset="0"/>
                <a:cs typeface="Tahoma" pitchFamily="34" charset="0"/>
              </a:rPr>
              <a:t>if</a:t>
            </a:r>
            <a:r>
              <a:rPr lang="en-US" u="sng" dirty="0" smtClean="0">
                <a:solidFill>
                  <a:schemeClr val="bg1"/>
                </a:solidFill>
                <a:latin typeface="Tahoma" pitchFamily="34" charset="0"/>
                <a:ea typeface="Tahoma" pitchFamily="34" charset="0"/>
                <a:cs typeface="Tahoma" pitchFamily="34" charset="0"/>
              </a:rPr>
              <a:t> they confess their iniquity </a:t>
            </a:r>
            <a:r>
              <a:rPr lang="en-US" dirty="0" smtClean="0">
                <a:solidFill>
                  <a:schemeClr val="bg1"/>
                </a:solidFill>
                <a:latin typeface="Tahoma" pitchFamily="34" charset="0"/>
                <a:ea typeface="Tahoma" pitchFamily="34" charset="0"/>
                <a:cs typeface="Tahoma" pitchFamily="34" charset="0"/>
              </a:rPr>
              <a:t>and the iniquity of their fathers, with their unfaithfulness in which they were unfaithful to Me, and that they also have walked contrary to Me, and that I also have walked contrary to them and have brought them into the land of their enemies; </a:t>
            </a:r>
            <a:r>
              <a:rPr lang="en-US" u="sng" dirty="0" smtClean="0">
                <a:solidFill>
                  <a:srgbClr val="FFFF00"/>
                </a:solidFill>
                <a:latin typeface="Tahoma" pitchFamily="34" charset="0"/>
                <a:ea typeface="Tahoma" pitchFamily="34" charset="0"/>
                <a:cs typeface="Tahoma" pitchFamily="34" charset="0"/>
              </a:rPr>
              <a:t>if</a:t>
            </a:r>
            <a:r>
              <a:rPr lang="en-US" u="sng" dirty="0" smtClean="0">
                <a:solidFill>
                  <a:schemeClr val="bg1"/>
                </a:solidFill>
                <a:latin typeface="Tahoma" pitchFamily="34" charset="0"/>
                <a:ea typeface="Tahoma" pitchFamily="34" charset="0"/>
                <a:cs typeface="Tahoma" pitchFamily="34" charset="0"/>
              </a:rPr>
              <a:t> their uncircumcised hearts are humbled, and they accept their guilt- </a:t>
            </a:r>
            <a:r>
              <a:rPr lang="en-US" u="sng" dirty="0" smtClean="0">
                <a:solidFill>
                  <a:srgbClr val="FFFF00"/>
                </a:solidFill>
                <a:latin typeface="Tahoma" pitchFamily="34" charset="0"/>
                <a:ea typeface="Tahoma" pitchFamily="34" charset="0"/>
                <a:cs typeface="Tahoma" pitchFamily="34" charset="0"/>
              </a:rPr>
              <a:t>then</a:t>
            </a:r>
            <a:r>
              <a:rPr lang="en-US" dirty="0" smtClean="0">
                <a:solidFill>
                  <a:srgbClr val="FFFF00"/>
                </a:solidFill>
                <a:latin typeface="Tahoma" pitchFamily="34" charset="0"/>
                <a:ea typeface="Tahoma" pitchFamily="34" charset="0"/>
                <a:cs typeface="Tahoma" pitchFamily="34" charset="0"/>
              </a:rPr>
              <a:t> I will remember My covenant with Jacob, and My covenant with Isaac and My covenant with Abraham I will remember; I will remember the land</a:t>
            </a:r>
            <a:r>
              <a:rPr lang="en-US" dirty="0" smtClean="0">
                <a:solidFill>
                  <a:schemeClr val="bg1"/>
                </a:solidFill>
                <a:latin typeface="Tahoma" pitchFamily="34" charset="0"/>
                <a:ea typeface="Tahoma" pitchFamily="34" charset="0"/>
                <a:cs typeface="Tahoma" pitchFamily="34" charset="0"/>
              </a:rPr>
              <a:t>” (Lev. 26:40-42)</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God’s Promise (Land- Canaan)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10000"/>
          </a:bodyPr>
          <a:lstStyle/>
          <a:p>
            <a:pPr algn="ctr">
              <a:buNone/>
            </a:pPr>
            <a:r>
              <a:rPr lang="en-US" dirty="0" smtClean="0">
                <a:solidFill>
                  <a:schemeClr val="bg1"/>
                </a:solidFill>
                <a:latin typeface="Tahoma" pitchFamily="34" charset="0"/>
                <a:ea typeface="Tahoma" pitchFamily="34" charset="0"/>
                <a:cs typeface="Tahoma" pitchFamily="34" charset="0"/>
              </a:rPr>
              <a:t>This was a conditional promise to Israel as they would only remain in the land if they obeyed (Lev. 26-28; Dt. 28-30)</a:t>
            </a:r>
          </a:p>
          <a:p>
            <a:pPr algn="ctr">
              <a:buNone/>
            </a:pPr>
            <a:r>
              <a:rPr lang="en-US" sz="1300" dirty="0" smtClean="0">
                <a:solidFill>
                  <a:schemeClr val="bg1"/>
                </a:solidFill>
                <a:latin typeface="Tahoma" pitchFamily="34" charset="0"/>
                <a:ea typeface="Tahoma" pitchFamily="34" charset="0"/>
                <a:cs typeface="Tahoma" pitchFamily="34" charset="0"/>
              </a:rPr>
              <a:t> </a:t>
            </a:r>
          </a:p>
          <a:p>
            <a:pPr algn="ctr">
              <a:buNone/>
            </a:pPr>
            <a:r>
              <a:rPr lang="en-US" dirty="0" smtClean="0">
                <a:solidFill>
                  <a:schemeClr val="bg1"/>
                </a:solidFill>
                <a:latin typeface="Tahoma" pitchFamily="34" charset="0"/>
                <a:ea typeface="Tahoma" pitchFamily="34" charset="0"/>
                <a:cs typeface="Tahoma" pitchFamily="34" charset="0"/>
              </a:rPr>
              <a:t>If they disobeyed, God would destroy them or make them go into captivity (Josh. 23:15-16; Dt. 28:20,41,49,58).</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This was fulfilled about 700-900 years later-            </a:t>
            </a:r>
            <a:r>
              <a:rPr lang="en-US" dirty="0" smtClean="0">
                <a:solidFill>
                  <a:srgbClr val="FFFF00"/>
                </a:solidFill>
                <a:latin typeface="Tahoma" pitchFamily="34" charset="0"/>
                <a:ea typeface="Tahoma" pitchFamily="34" charset="0"/>
                <a:cs typeface="Tahoma" pitchFamily="34" charset="0"/>
              </a:rPr>
              <a:t>[Assyrian captivity 722 BC - Babylonian captivity 586 BC]</a:t>
            </a:r>
            <a:r>
              <a:rPr lang="en-US" dirty="0" smtClean="0">
                <a:solidFill>
                  <a:schemeClr val="bg1"/>
                </a:solidFill>
                <a:latin typeface="Tahoma" pitchFamily="34" charset="0"/>
                <a:ea typeface="Tahoma" pitchFamily="34" charset="0"/>
                <a:cs typeface="Tahoma" pitchFamily="34" charset="0"/>
              </a:rPr>
              <a:t>                                     (2 Kings 17:6; 24:11, 14-16)</a:t>
            </a:r>
          </a:p>
          <a:p>
            <a:pPr algn="ctr">
              <a:buNone/>
            </a:pPr>
            <a:r>
              <a:rPr lang="en-US" sz="1500" dirty="0" smtClean="0">
                <a:solidFill>
                  <a:schemeClr val="bg1"/>
                </a:solidFill>
                <a:latin typeface="Tahoma" pitchFamily="34" charset="0"/>
                <a:ea typeface="Tahoma" pitchFamily="34" charset="0"/>
                <a:cs typeface="Tahoma" pitchFamily="34" charset="0"/>
              </a:rPr>
              <a:t> </a:t>
            </a:r>
          </a:p>
          <a:p>
            <a:pPr algn="ctr">
              <a:buNone/>
            </a:pPr>
            <a:r>
              <a:rPr lang="en-US" dirty="0" smtClean="0">
                <a:solidFill>
                  <a:schemeClr val="bg1"/>
                </a:solidFill>
                <a:latin typeface="Tahoma" pitchFamily="34" charset="0"/>
                <a:ea typeface="Tahoma" pitchFamily="34" charset="0"/>
                <a:cs typeface="Tahoma" pitchFamily="34" charset="0"/>
              </a:rPr>
              <a:t>If they confessed their sins, they would be restored back to their land- [Fulfilled when Daniel confessed after reading Jeremiah 29:10-14] (Lev. 26:40ff; Daniel 9:1-23)</a:t>
            </a:r>
          </a:p>
          <a:p>
            <a:pPr algn="ctr">
              <a:buNone/>
            </a:pP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14935200" cy="8229600"/>
          </a:xfrm>
        </p:spPr>
        <p:txBody>
          <a:bodyPr>
            <a:noAutofit/>
          </a:bodyPr>
          <a:lstStyle/>
          <a:p>
            <a:pPr algn="ctr">
              <a:buNone/>
            </a:pPr>
            <a:r>
              <a:rPr lang="en-US" sz="4400" dirty="0" smtClean="0">
                <a:solidFill>
                  <a:schemeClr val="bg1"/>
                </a:solidFill>
                <a:latin typeface="Tahoma" pitchFamily="34" charset="0"/>
                <a:ea typeface="Tahoma" pitchFamily="34" charset="0"/>
                <a:cs typeface="Tahoma" pitchFamily="34" charset="0"/>
              </a:rPr>
              <a:t>God says, </a:t>
            </a:r>
            <a:r>
              <a:rPr lang="en-US" sz="4400" dirty="0" smtClean="0">
                <a:solidFill>
                  <a:srgbClr val="FFFF00"/>
                </a:solidFill>
                <a:latin typeface="Tahoma" pitchFamily="34" charset="0"/>
                <a:ea typeface="Tahoma" pitchFamily="34" charset="0"/>
                <a:cs typeface="Tahoma" pitchFamily="34" charset="0"/>
              </a:rPr>
              <a:t>“After 70 years are completed at Babylon</a:t>
            </a:r>
            <a:r>
              <a:rPr lang="en-US" sz="4400" dirty="0" smtClean="0">
                <a:solidFill>
                  <a:schemeClr val="bg1"/>
                </a:solidFill>
                <a:latin typeface="Tahoma" pitchFamily="34" charset="0"/>
                <a:ea typeface="Tahoma" pitchFamily="34" charset="0"/>
                <a:cs typeface="Tahoma" pitchFamily="34" charset="0"/>
              </a:rPr>
              <a:t>, </a:t>
            </a:r>
            <a:r>
              <a:rPr lang="en-US" sz="4400" dirty="0" smtClean="0">
                <a:solidFill>
                  <a:srgbClr val="FFFF00"/>
                </a:solidFill>
                <a:latin typeface="Tahoma" pitchFamily="34" charset="0"/>
                <a:ea typeface="Tahoma" pitchFamily="34" charset="0"/>
                <a:cs typeface="Tahoma" pitchFamily="34" charset="0"/>
              </a:rPr>
              <a:t>I will </a:t>
            </a:r>
            <a:r>
              <a:rPr lang="en-US" sz="4400" dirty="0" smtClean="0">
                <a:solidFill>
                  <a:schemeClr val="bg1"/>
                </a:solidFill>
                <a:latin typeface="Tahoma" pitchFamily="34" charset="0"/>
                <a:ea typeface="Tahoma" pitchFamily="34" charset="0"/>
                <a:cs typeface="Tahoma" pitchFamily="34" charset="0"/>
              </a:rPr>
              <a:t>visit you &amp; perform </a:t>
            </a:r>
            <a:r>
              <a:rPr lang="en-US" sz="4400" dirty="0" smtClean="0">
                <a:solidFill>
                  <a:srgbClr val="FFFF00"/>
                </a:solidFill>
                <a:latin typeface="Tahoma" pitchFamily="34" charset="0"/>
                <a:ea typeface="Tahoma" pitchFamily="34" charset="0"/>
                <a:cs typeface="Tahoma" pitchFamily="34" charset="0"/>
              </a:rPr>
              <a:t>My good word </a:t>
            </a:r>
            <a:r>
              <a:rPr lang="en-US" sz="4400" dirty="0" smtClean="0">
                <a:solidFill>
                  <a:schemeClr val="bg1"/>
                </a:solidFill>
                <a:latin typeface="Tahoma" pitchFamily="34" charset="0"/>
                <a:ea typeface="Tahoma" pitchFamily="34" charset="0"/>
                <a:cs typeface="Tahoma" pitchFamily="34" charset="0"/>
              </a:rPr>
              <a:t>toward you, &amp; </a:t>
            </a:r>
            <a:r>
              <a:rPr lang="en-US" sz="4400" dirty="0" smtClean="0">
                <a:solidFill>
                  <a:srgbClr val="FFFF00"/>
                </a:solidFill>
                <a:latin typeface="Tahoma" pitchFamily="34" charset="0"/>
                <a:ea typeface="Tahoma" pitchFamily="34" charset="0"/>
                <a:cs typeface="Tahoma" pitchFamily="34" charset="0"/>
              </a:rPr>
              <a:t>cause you to return to this place</a:t>
            </a:r>
            <a:r>
              <a:rPr lang="en-US" sz="4400" dirty="0" smtClean="0">
                <a:solidFill>
                  <a:schemeClr val="bg1"/>
                </a:solidFill>
                <a:latin typeface="Tahoma" pitchFamily="34" charset="0"/>
                <a:ea typeface="Tahoma" pitchFamily="34" charset="0"/>
                <a:cs typeface="Tahoma" pitchFamily="34" charset="0"/>
              </a:rPr>
              <a:t>. For I know the thoughts that I think toward you, says the Lord, thoughts of peace &amp; not of evil, to give you a future &amp; a hope. </a:t>
            </a:r>
            <a:r>
              <a:rPr lang="en-US" sz="4400" u="sng" dirty="0" smtClean="0">
                <a:solidFill>
                  <a:schemeClr val="bg1"/>
                </a:solidFill>
                <a:latin typeface="Tahoma" pitchFamily="34" charset="0"/>
                <a:ea typeface="Tahoma" pitchFamily="34" charset="0"/>
                <a:cs typeface="Tahoma" pitchFamily="34" charset="0"/>
              </a:rPr>
              <a:t>Then you will call upon Me &amp; go &amp; pray to Me, &amp; I will listen to you</a:t>
            </a:r>
            <a:r>
              <a:rPr lang="en-US" sz="4400" dirty="0" smtClean="0">
                <a:solidFill>
                  <a:schemeClr val="bg1"/>
                </a:solidFill>
                <a:latin typeface="Tahoma" pitchFamily="34" charset="0"/>
                <a:ea typeface="Tahoma" pitchFamily="34" charset="0"/>
                <a:cs typeface="Tahoma" pitchFamily="34" charset="0"/>
              </a:rPr>
              <a:t>. You will seek Me &amp; find Me, </a:t>
            </a:r>
            <a:r>
              <a:rPr lang="en-US" sz="4400" u="sng" dirty="0" smtClean="0">
                <a:solidFill>
                  <a:schemeClr val="bg1"/>
                </a:solidFill>
                <a:latin typeface="Tahoma" pitchFamily="34" charset="0"/>
                <a:ea typeface="Tahoma" pitchFamily="34" charset="0"/>
                <a:cs typeface="Tahoma" pitchFamily="34" charset="0"/>
              </a:rPr>
              <a:t>when you search for Me with all your heart</a:t>
            </a:r>
            <a:r>
              <a:rPr lang="en-US" sz="4400" dirty="0" smtClean="0">
                <a:solidFill>
                  <a:schemeClr val="bg1"/>
                </a:solidFill>
                <a:latin typeface="Tahoma" pitchFamily="34" charset="0"/>
                <a:ea typeface="Tahoma" pitchFamily="34" charset="0"/>
                <a:cs typeface="Tahoma" pitchFamily="34" charset="0"/>
              </a:rPr>
              <a:t>. I will be found by you, says the Lord &amp; </a:t>
            </a:r>
            <a:r>
              <a:rPr lang="en-US" sz="4400" dirty="0" smtClean="0">
                <a:solidFill>
                  <a:srgbClr val="FFFF00"/>
                </a:solidFill>
                <a:latin typeface="Tahoma" pitchFamily="34" charset="0"/>
                <a:ea typeface="Tahoma" pitchFamily="34" charset="0"/>
                <a:cs typeface="Tahoma" pitchFamily="34" charset="0"/>
              </a:rPr>
              <a:t>I will bring you back from your captivity</a:t>
            </a:r>
            <a:r>
              <a:rPr lang="en-US" sz="4400" dirty="0" smtClean="0">
                <a:solidFill>
                  <a:schemeClr val="bg1"/>
                </a:solidFill>
                <a:latin typeface="Tahoma" pitchFamily="34" charset="0"/>
                <a:ea typeface="Tahoma" pitchFamily="34" charset="0"/>
                <a:cs typeface="Tahoma" pitchFamily="34" charset="0"/>
              </a:rPr>
              <a:t>; </a:t>
            </a:r>
            <a:r>
              <a:rPr lang="en-US" sz="4400" dirty="0" smtClean="0">
                <a:solidFill>
                  <a:srgbClr val="FFFF00"/>
                </a:solidFill>
                <a:latin typeface="Tahoma" pitchFamily="34" charset="0"/>
                <a:ea typeface="Tahoma" pitchFamily="34" charset="0"/>
                <a:cs typeface="Tahoma" pitchFamily="34" charset="0"/>
              </a:rPr>
              <a:t>I will gather you from all the nations</a:t>
            </a:r>
            <a:r>
              <a:rPr lang="en-US" sz="4400" dirty="0" smtClean="0">
                <a:solidFill>
                  <a:schemeClr val="bg1"/>
                </a:solidFill>
                <a:latin typeface="Tahoma" pitchFamily="34" charset="0"/>
                <a:ea typeface="Tahoma" pitchFamily="34" charset="0"/>
                <a:cs typeface="Tahoma" pitchFamily="34" charset="0"/>
              </a:rPr>
              <a:t> &amp; from all the places where I have driven you &amp; I will bring you to the place from which I cause you to be carried away captive” (Jer. 29:10-14)</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a:bodyPr>
          <a:lstStyle/>
          <a:p>
            <a:r>
              <a:rPr lang="en-US" sz="5600" dirty="0" smtClean="0">
                <a:solidFill>
                  <a:srgbClr val="FFFF00"/>
                </a:solidFill>
                <a:latin typeface="Tahoma" pitchFamily="34" charset="0"/>
                <a:ea typeface="Tahoma" pitchFamily="34" charset="0"/>
                <a:cs typeface="Tahoma" pitchFamily="34" charset="0"/>
              </a:rPr>
              <a:t>Are there Promises for Fleshly Israel today?</a:t>
            </a:r>
            <a:endParaRPr lang="en-US" sz="5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10000"/>
          </a:bodyPr>
          <a:lstStyle/>
          <a:p>
            <a:pPr algn="ctr">
              <a:buNone/>
            </a:pPr>
            <a:r>
              <a:rPr lang="en-US" sz="4800" dirty="0" smtClean="0">
                <a:solidFill>
                  <a:schemeClr val="bg1"/>
                </a:solidFill>
                <a:latin typeface="Tahoma" pitchFamily="34" charset="0"/>
                <a:ea typeface="Tahoma" pitchFamily="34" charset="0"/>
                <a:cs typeface="Tahoma" pitchFamily="34" charset="0"/>
              </a:rPr>
              <a:t>God rejected national Israel and gave the kingdom to another nation (Matt. 21:31-46).</a:t>
            </a:r>
          </a:p>
          <a:p>
            <a:pPr algn="ctr">
              <a:buNone/>
            </a:pPr>
            <a:r>
              <a:rPr lang="en-US" sz="1300" dirty="0" smtClean="0">
                <a:solidFill>
                  <a:schemeClr val="bg1"/>
                </a:solidFill>
                <a:latin typeface="Tahoma" pitchFamily="34" charset="0"/>
                <a:ea typeface="Tahoma" pitchFamily="34" charset="0"/>
                <a:cs typeface="Tahoma" pitchFamily="34" charset="0"/>
              </a:rPr>
              <a:t> </a:t>
            </a:r>
          </a:p>
          <a:p>
            <a:pPr algn="ctr">
              <a:buNone/>
            </a:pPr>
            <a:r>
              <a:rPr lang="en-US" dirty="0" smtClean="0">
                <a:solidFill>
                  <a:schemeClr val="bg1"/>
                </a:solidFill>
                <a:latin typeface="Tahoma" pitchFamily="34" charset="0"/>
                <a:ea typeface="Tahoma" pitchFamily="34" charset="0"/>
                <a:cs typeface="Tahoma" pitchFamily="34" charset="0"/>
              </a:rPr>
              <a:t>Jesus wanted them to be saved, but they rejected and killed Him (Matt. 23:34-38). </a:t>
            </a:r>
          </a:p>
          <a:p>
            <a:pPr algn="ctr">
              <a:buNone/>
            </a:pPr>
            <a:endParaRPr lang="en-US" sz="16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The temple in Jerusalem was destroyed in that generation just as Christ said (Matt. 24:1-34) in 70 AD. </a:t>
            </a:r>
          </a:p>
          <a:p>
            <a:pPr algn="ctr">
              <a:buNone/>
            </a:pPr>
            <a:endParaRPr lang="en-US" sz="17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Israel getting back their land in 1948 has no fulfillment in Bible prophecy and Jesus will not be reigning in Jerusalem on David’s throne for 1,000 years. </a:t>
            </a: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229600"/>
          </a:xfrm>
        </p:spPr>
        <p:txBody>
          <a:bodyPr>
            <a:normAutofit fontScale="92500" lnSpcReduction="10000"/>
          </a:bodyPr>
          <a:lstStyle/>
          <a:p>
            <a:pPr algn="ctr">
              <a:buNone/>
            </a:pPr>
            <a:r>
              <a:rPr lang="en-US" sz="4500" dirty="0" smtClean="0">
                <a:solidFill>
                  <a:schemeClr val="bg1"/>
                </a:solidFill>
                <a:latin typeface="Tahoma" pitchFamily="34" charset="0"/>
                <a:ea typeface="Tahoma" pitchFamily="34" charset="0"/>
                <a:cs typeface="Tahoma" pitchFamily="34" charset="0"/>
              </a:rPr>
              <a:t>“My covenant is with you &amp; you shall be a father of many </a:t>
            </a:r>
            <a:r>
              <a:rPr lang="en-US" sz="4500" dirty="0" smtClean="0">
                <a:solidFill>
                  <a:srgbClr val="FFFF00"/>
                </a:solidFill>
                <a:latin typeface="Tahoma" pitchFamily="34" charset="0"/>
                <a:ea typeface="Tahoma" pitchFamily="34" charset="0"/>
                <a:cs typeface="Tahoma" pitchFamily="34" charset="0"/>
              </a:rPr>
              <a:t>nations</a:t>
            </a:r>
            <a:r>
              <a:rPr lang="en-US" sz="4500" dirty="0" smtClean="0">
                <a:solidFill>
                  <a:schemeClr val="bg1"/>
                </a:solidFill>
                <a:latin typeface="Tahoma" pitchFamily="34" charset="0"/>
                <a:ea typeface="Tahoma" pitchFamily="34" charset="0"/>
                <a:cs typeface="Tahoma" pitchFamily="34" charset="0"/>
              </a:rPr>
              <a:t>. No longer shall your name be called Abram, but </a:t>
            </a:r>
            <a:r>
              <a:rPr lang="en-US" sz="4500" dirty="0" smtClean="0">
                <a:solidFill>
                  <a:srgbClr val="FFFF00"/>
                </a:solidFill>
                <a:latin typeface="Tahoma" pitchFamily="34" charset="0"/>
                <a:ea typeface="Tahoma" pitchFamily="34" charset="0"/>
                <a:cs typeface="Tahoma" pitchFamily="34" charset="0"/>
              </a:rPr>
              <a:t>your name shall be Abraham</a:t>
            </a:r>
            <a:r>
              <a:rPr lang="en-US" sz="4500" dirty="0" smtClean="0">
                <a:solidFill>
                  <a:schemeClr val="bg1"/>
                </a:solidFill>
                <a:latin typeface="Tahoma" pitchFamily="34" charset="0"/>
                <a:ea typeface="Tahoma" pitchFamily="34" charset="0"/>
                <a:cs typeface="Tahoma" pitchFamily="34" charset="0"/>
              </a:rPr>
              <a:t>; for I have made you a father of many nations….”God said…As for </a:t>
            </a:r>
            <a:r>
              <a:rPr lang="en-US" sz="4500" dirty="0" err="1" smtClean="0">
                <a:solidFill>
                  <a:schemeClr val="bg1"/>
                </a:solidFill>
                <a:latin typeface="Tahoma" pitchFamily="34" charset="0"/>
                <a:ea typeface="Tahoma" pitchFamily="34" charset="0"/>
                <a:cs typeface="Tahoma" pitchFamily="34" charset="0"/>
              </a:rPr>
              <a:t>Sarai</a:t>
            </a:r>
            <a:r>
              <a:rPr lang="en-US" sz="4500" dirty="0" smtClean="0">
                <a:solidFill>
                  <a:schemeClr val="bg1"/>
                </a:solidFill>
                <a:latin typeface="Tahoma" pitchFamily="34" charset="0"/>
                <a:ea typeface="Tahoma" pitchFamily="34" charset="0"/>
                <a:cs typeface="Tahoma" pitchFamily="34" charset="0"/>
              </a:rPr>
              <a:t> your wife, you shall not call her name </a:t>
            </a:r>
            <a:r>
              <a:rPr lang="en-US" sz="4500" dirty="0" err="1" smtClean="0">
                <a:solidFill>
                  <a:schemeClr val="bg1"/>
                </a:solidFill>
                <a:latin typeface="Tahoma" pitchFamily="34" charset="0"/>
                <a:ea typeface="Tahoma" pitchFamily="34" charset="0"/>
                <a:cs typeface="Tahoma" pitchFamily="34" charset="0"/>
              </a:rPr>
              <a:t>Sarai</a:t>
            </a:r>
            <a:r>
              <a:rPr lang="en-US" sz="4500" dirty="0" smtClean="0">
                <a:solidFill>
                  <a:schemeClr val="bg1"/>
                </a:solidFill>
                <a:latin typeface="Tahoma" pitchFamily="34" charset="0"/>
                <a:ea typeface="Tahoma" pitchFamily="34" charset="0"/>
                <a:cs typeface="Tahoma" pitchFamily="34" charset="0"/>
              </a:rPr>
              <a:t>, but </a:t>
            </a:r>
            <a:r>
              <a:rPr lang="en-US" sz="4500" dirty="0" smtClean="0">
                <a:solidFill>
                  <a:srgbClr val="FFFF00"/>
                </a:solidFill>
                <a:latin typeface="Tahoma" pitchFamily="34" charset="0"/>
                <a:ea typeface="Tahoma" pitchFamily="34" charset="0"/>
                <a:cs typeface="Tahoma" pitchFamily="34" charset="0"/>
              </a:rPr>
              <a:t>Sarah shall be her name</a:t>
            </a:r>
            <a:r>
              <a:rPr lang="en-US" sz="4500" dirty="0" smtClean="0">
                <a:solidFill>
                  <a:schemeClr val="bg1"/>
                </a:solidFill>
                <a:latin typeface="Tahoma" pitchFamily="34" charset="0"/>
                <a:ea typeface="Tahoma" pitchFamily="34" charset="0"/>
                <a:cs typeface="Tahoma" pitchFamily="34" charset="0"/>
              </a:rPr>
              <a:t>. "And I will bless her &amp; also give you a son by her; then I will bless her, &amp; she shall be </a:t>
            </a:r>
            <a:r>
              <a:rPr lang="en-US" sz="4500" dirty="0" smtClean="0">
                <a:solidFill>
                  <a:srgbClr val="FFFF00"/>
                </a:solidFill>
                <a:latin typeface="Tahoma" pitchFamily="34" charset="0"/>
                <a:ea typeface="Tahoma" pitchFamily="34" charset="0"/>
                <a:cs typeface="Tahoma" pitchFamily="34" charset="0"/>
              </a:rPr>
              <a:t>a mother of nations</a:t>
            </a:r>
            <a:r>
              <a:rPr lang="en-US" sz="4500" dirty="0" smtClean="0">
                <a:solidFill>
                  <a:schemeClr val="bg1"/>
                </a:solidFill>
                <a:latin typeface="Tahoma" pitchFamily="34" charset="0"/>
                <a:ea typeface="Tahoma" pitchFamily="34" charset="0"/>
                <a:cs typeface="Tahoma" pitchFamily="34" charset="0"/>
              </a:rPr>
              <a:t>; kings of peoples shall be from her (Gen. 17:4-5, 15-16).</a:t>
            </a:r>
          </a:p>
          <a:p>
            <a:pPr algn="ct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500" dirty="0" smtClean="0">
                <a:solidFill>
                  <a:schemeClr val="bg1"/>
                </a:solidFill>
                <a:latin typeface="Tahoma" pitchFamily="34" charset="0"/>
                <a:ea typeface="Tahoma" pitchFamily="34" charset="0"/>
                <a:cs typeface="Tahoma" pitchFamily="34" charset="0"/>
              </a:rPr>
              <a:t>“…The LORD did for Sarah as He had spoken. For Sarah conceived &amp; bore Abraham a son in his old age, </a:t>
            </a:r>
            <a:r>
              <a:rPr lang="en-US" sz="4500" dirty="0" smtClean="0">
                <a:solidFill>
                  <a:srgbClr val="FFFF00"/>
                </a:solidFill>
                <a:latin typeface="Tahoma" pitchFamily="34" charset="0"/>
                <a:ea typeface="Tahoma" pitchFamily="34" charset="0"/>
                <a:cs typeface="Tahoma" pitchFamily="34" charset="0"/>
              </a:rPr>
              <a:t>at the set time of which God had spoken to him</a:t>
            </a:r>
            <a:r>
              <a:rPr lang="en-US" sz="4500" dirty="0" smtClean="0">
                <a:solidFill>
                  <a:schemeClr val="bg1"/>
                </a:solidFill>
                <a:latin typeface="Tahoma" pitchFamily="34" charset="0"/>
                <a:ea typeface="Tahoma" pitchFamily="34" charset="0"/>
                <a:cs typeface="Tahoma" pitchFamily="34" charset="0"/>
              </a:rPr>
              <a:t>. And Abraham called the name of his son who was born to him- whom Sarah bore to him- Isaac (Gen. 21:1-3). </a:t>
            </a:r>
          </a:p>
          <a:p>
            <a:endParaRPr lang="en-US" dirty="0" smtClean="0">
              <a:solidFill>
                <a:schemeClr val="bg1"/>
              </a:solidFill>
              <a:latin typeface="Tahoma" pitchFamily="34" charset="0"/>
              <a:ea typeface="Tahoma" pitchFamily="34" charset="0"/>
              <a:cs typeface="Tahoma" pitchFamily="34" charset="0"/>
            </a:endParaRPr>
          </a:p>
          <a:p>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Conclusion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20000"/>
          </a:bodyPr>
          <a:lstStyle/>
          <a:p>
            <a:pPr algn="ctr">
              <a:buNone/>
            </a:pPr>
            <a:r>
              <a:rPr lang="en-US" dirty="0" smtClean="0">
                <a:solidFill>
                  <a:schemeClr val="bg1"/>
                </a:solidFill>
                <a:latin typeface="Tahoma" pitchFamily="34" charset="0"/>
                <a:ea typeface="Tahoma" pitchFamily="34" charset="0"/>
                <a:cs typeface="Tahoma" pitchFamily="34" charset="0"/>
              </a:rPr>
              <a:t>God’s promises to Abraham (nation, land) have already been fulfilled.</a:t>
            </a:r>
          </a:p>
          <a:p>
            <a:pPr algn="ctr">
              <a:buNone/>
            </a:pPr>
            <a:r>
              <a:rPr lang="en-US" sz="1300" dirty="0" smtClean="0">
                <a:solidFill>
                  <a:schemeClr val="bg1"/>
                </a:solidFill>
                <a:latin typeface="Tahoma" pitchFamily="34" charset="0"/>
                <a:ea typeface="Tahoma" pitchFamily="34" charset="0"/>
                <a:cs typeface="Tahoma" pitchFamily="34" charset="0"/>
              </a:rPr>
              <a:t> </a:t>
            </a:r>
          </a:p>
          <a:p>
            <a:pPr algn="ctr">
              <a:buNone/>
            </a:pPr>
            <a:r>
              <a:rPr lang="en-US" dirty="0" smtClean="0">
                <a:solidFill>
                  <a:schemeClr val="bg1"/>
                </a:solidFill>
                <a:latin typeface="Tahoma" pitchFamily="34" charset="0"/>
                <a:ea typeface="Tahoma" pitchFamily="34" charset="0"/>
                <a:cs typeface="Tahoma" pitchFamily="34" charset="0"/>
              </a:rPr>
              <a:t>The promises had as their attainment a chosen people (National Israel) and a chosen land (Canaan).</a:t>
            </a:r>
          </a:p>
          <a:p>
            <a:pPr algn="ctr">
              <a:buNone/>
            </a:pPr>
            <a:endParaRPr lang="en-US" sz="16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Abraham, Isaac, and Jacob all died without receiving the promises but they were looking for the heavenly country. (Heb. 11:13-16) Are you? </a:t>
            </a:r>
          </a:p>
          <a:p>
            <a:pPr algn="ctr">
              <a:buNone/>
            </a:pPr>
            <a:endParaRPr lang="en-US" sz="17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If you are going to enjoy the benefits of God’s promise to Abraham &amp; be heirs according to the promise, you must obey the conditions of forgiveness- believe, repent and be baptized (Gal. 3:26-29; Mark 16:16; Acts 2:38-39). </a:t>
            </a: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God’s Promise (Great Nation- Israel)</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dirty="0" smtClean="0">
                <a:solidFill>
                  <a:schemeClr val="bg1"/>
                </a:solidFill>
                <a:latin typeface="Tahoma" pitchFamily="34" charset="0"/>
                <a:ea typeface="Tahoma" pitchFamily="34" charset="0"/>
                <a:cs typeface="Tahoma" pitchFamily="34" charset="0"/>
              </a:rPr>
              <a:t>God promised Abram to make of him a great nation but he died before its fulfillment (Gen. 12:2; 25:7).</a:t>
            </a:r>
          </a:p>
          <a:p>
            <a:pPr algn="ctr">
              <a:buNone/>
            </a:pPr>
            <a:r>
              <a:rPr lang="en-US" sz="2000" dirty="0" smtClean="0">
                <a:solidFill>
                  <a:schemeClr val="bg1"/>
                </a:solidFill>
                <a:latin typeface="Tahoma" pitchFamily="34" charset="0"/>
                <a:ea typeface="Tahoma" pitchFamily="34" charset="0"/>
                <a:cs typeface="Tahoma" pitchFamily="34" charset="0"/>
              </a:rPr>
              <a:t> </a:t>
            </a:r>
          </a:p>
          <a:p>
            <a:pPr algn="ctr">
              <a:buNone/>
            </a:pPr>
            <a:r>
              <a:rPr lang="en-US" dirty="0" smtClean="0">
                <a:solidFill>
                  <a:schemeClr val="bg1"/>
                </a:solidFill>
                <a:latin typeface="Tahoma" pitchFamily="34" charset="0"/>
                <a:ea typeface="Tahoma" pitchFamily="34" charset="0"/>
                <a:cs typeface="Tahoma" pitchFamily="34" charset="0"/>
              </a:rPr>
              <a:t>God’s promise is repeated to Isaac but he died before its fulfillment (Gen. 26:2-5; 35:28-29). </a:t>
            </a:r>
          </a:p>
          <a:p>
            <a:pPr algn="ctr">
              <a:buNone/>
            </a:pPr>
            <a:endParaRPr lang="en-US" sz="20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God changed Jacob’s name to Israel &amp; told him that he would make of him a great nation in Egypt but he died before its fulfillment.                                       (Gen. 35:9-11; 46:3; 47:28)</a:t>
            </a:r>
          </a:p>
          <a:p>
            <a:pPr algn="ctr">
              <a:buNone/>
            </a:pPr>
            <a:endParaRPr lang="en-US" sz="900" dirty="0" smtClean="0">
              <a:solidFill>
                <a:schemeClr val="bg1"/>
              </a:solidFill>
              <a:latin typeface="Tahoma" pitchFamily="34" charset="0"/>
              <a:ea typeface="Tahoma" pitchFamily="34" charset="0"/>
              <a:cs typeface="Tahoma" pitchFamily="34" charset="0"/>
            </a:endParaRPr>
          </a:p>
          <a:p>
            <a:pPr algn="ctr">
              <a:buNone/>
            </a:pPr>
            <a:endParaRPr lang="en-US" dirty="0" smtClean="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229600"/>
          </a:xfrm>
        </p:spPr>
        <p:txBody>
          <a:bodyPr>
            <a:normAutofit fontScale="92500" lnSpcReduction="20000"/>
          </a:bodyPr>
          <a:lstStyle/>
          <a:p>
            <a:pPr algn="ctr">
              <a:buNone/>
            </a:pPr>
            <a:r>
              <a:rPr lang="en-US" dirty="0" smtClean="0">
                <a:solidFill>
                  <a:schemeClr val="bg1"/>
                </a:solidFill>
                <a:latin typeface="Tahoma" pitchFamily="34" charset="0"/>
                <a:ea typeface="Tahoma" pitchFamily="34" charset="0"/>
                <a:cs typeface="Tahoma" pitchFamily="34" charset="0"/>
              </a:rPr>
              <a:t>“God appeared to Jacob again, when he came from </a:t>
            </a:r>
            <a:r>
              <a:rPr lang="en-US" dirty="0" err="1" smtClean="0">
                <a:solidFill>
                  <a:schemeClr val="bg1"/>
                </a:solidFill>
                <a:latin typeface="Tahoma" pitchFamily="34" charset="0"/>
                <a:ea typeface="Tahoma" pitchFamily="34" charset="0"/>
                <a:cs typeface="Tahoma" pitchFamily="34" charset="0"/>
              </a:rPr>
              <a:t>Padan</a:t>
            </a:r>
            <a:r>
              <a:rPr lang="en-US" dirty="0" smtClean="0">
                <a:solidFill>
                  <a:schemeClr val="bg1"/>
                </a:solidFill>
                <a:latin typeface="Tahoma" pitchFamily="34" charset="0"/>
                <a:ea typeface="Tahoma" pitchFamily="34" charset="0"/>
                <a:cs typeface="Tahoma" pitchFamily="34" charset="0"/>
              </a:rPr>
              <a:t> Aram, and blessed him. God said to him, "Your name is Jacob; your name shall not be called Jacob anymore, but Israel shall be your name." So He called his name Israel. Also God said to him: "I am God Almighty. Be fruitful and multiply; </a:t>
            </a:r>
            <a:r>
              <a:rPr lang="en-US" dirty="0" smtClean="0">
                <a:solidFill>
                  <a:srgbClr val="FFFF00"/>
                </a:solidFill>
                <a:latin typeface="Tahoma" pitchFamily="34" charset="0"/>
                <a:ea typeface="Tahoma" pitchFamily="34" charset="0"/>
                <a:cs typeface="Tahoma" pitchFamily="34" charset="0"/>
              </a:rPr>
              <a:t>a nation </a:t>
            </a:r>
            <a:r>
              <a:rPr lang="en-US" dirty="0" smtClean="0">
                <a:solidFill>
                  <a:schemeClr val="bg1"/>
                </a:solidFill>
                <a:latin typeface="Tahoma" pitchFamily="34" charset="0"/>
                <a:ea typeface="Tahoma" pitchFamily="34" charset="0"/>
                <a:cs typeface="Tahoma" pitchFamily="34" charset="0"/>
              </a:rPr>
              <a:t>and a company of nations shall proceed from you, and kings shall come from your body” (Gen. 35:9-11) </a:t>
            </a:r>
          </a:p>
          <a:p>
            <a:pPr algn="ctr"/>
            <a:endParaRPr lang="en-US" sz="22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“He said, I am God, the God of your father; do not fear to go down to Egypt, for </a:t>
            </a:r>
            <a:r>
              <a:rPr lang="en-US" dirty="0" smtClean="0">
                <a:solidFill>
                  <a:srgbClr val="FFFF00"/>
                </a:solidFill>
                <a:latin typeface="Tahoma" pitchFamily="34" charset="0"/>
                <a:ea typeface="Tahoma" pitchFamily="34" charset="0"/>
                <a:cs typeface="Tahoma" pitchFamily="34" charset="0"/>
              </a:rPr>
              <a:t>I will make of you a great nation there</a:t>
            </a:r>
            <a:r>
              <a:rPr lang="en-US" dirty="0" smtClean="0">
                <a:solidFill>
                  <a:schemeClr val="bg1"/>
                </a:solidFill>
                <a:latin typeface="Tahoma" pitchFamily="34" charset="0"/>
                <a:ea typeface="Tahoma" pitchFamily="34" charset="0"/>
                <a:cs typeface="Tahoma" pitchFamily="34" charset="0"/>
              </a:rPr>
              <a:t>” (Gen. 46:3).</a:t>
            </a:r>
          </a:p>
          <a:p>
            <a:pPr algn="ctr"/>
            <a:endParaRPr lang="en-US" sz="22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 “Jacob lived in the land of Egypt 17 years. So the length of Jacob's life was 147 years” (Gen. 47:28).</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5600" dirty="0" smtClean="0">
                <a:solidFill>
                  <a:srgbClr val="FFFF00"/>
                </a:solidFill>
                <a:latin typeface="Tahoma" pitchFamily="34" charset="0"/>
                <a:ea typeface="Tahoma" pitchFamily="34" charset="0"/>
                <a:cs typeface="Tahoma" pitchFamily="34" charset="0"/>
              </a:rPr>
              <a:t>God’s Promise (Great Nation- Israel in Egypt)</a:t>
            </a:r>
            <a:endParaRPr lang="en-US" sz="5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endParaRPr lang="en-US" sz="22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14630400" cy="8001000"/>
          </a:xfrm>
        </p:spPr>
        <p:txBody>
          <a:bodyPr>
            <a:normAutofit fontScale="92500" lnSpcReduction="20000"/>
          </a:bodyPr>
          <a:lstStyle/>
          <a:p>
            <a:pPr algn="ctr">
              <a:buNone/>
            </a:pPr>
            <a:r>
              <a:rPr lang="en-US" sz="4800" dirty="0" smtClean="0">
                <a:solidFill>
                  <a:schemeClr val="bg1"/>
                </a:solidFill>
                <a:latin typeface="Tahoma" pitchFamily="34" charset="0"/>
                <a:ea typeface="Tahoma" pitchFamily="34" charset="0"/>
                <a:cs typeface="Tahoma" pitchFamily="34" charset="0"/>
              </a:rPr>
              <a:t>"But when </a:t>
            </a:r>
            <a:r>
              <a:rPr lang="en-US" sz="4800" u="sng" dirty="0" smtClean="0">
                <a:solidFill>
                  <a:schemeClr val="bg1"/>
                </a:solidFill>
                <a:latin typeface="Tahoma" pitchFamily="34" charset="0"/>
                <a:ea typeface="Tahoma" pitchFamily="34" charset="0"/>
                <a:cs typeface="Tahoma" pitchFamily="34" charset="0"/>
              </a:rPr>
              <a:t>the time of the promise drew near which God had sworn to Abraham</a:t>
            </a:r>
            <a:r>
              <a:rPr lang="en-US" sz="4800" dirty="0" smtClean="0">
                <a:solidFill>
                  <a:schemeClr val="bg1"/>
                </a:solidFill>
                <a:latin typeface="Tahoma" pitchFamily="34" charset="0"/>
                <a:ea typeface="Tahoma" pitchFamily="34" charset="0"/>
                <a:cs typeface="Tahoma" pitchFamily="34" charset="0"/>
              </a:rPr>
              <a:t>, </a:t>
            </a:r>
            <a:r>
              <a:rPr lang="en-US" sz="4800" dirty="0" smtClean="0">
                <a:solidFill>
                  <a:srgbClr val="FFFF00"/>
                </a:solidFill>
                <a:latin typeface="Tahoma" pitchFamily="34" charset="0"/>
                <a:ea typeface="Tahoma" pitchFamily="34" charset="0"/>
                <a:cs typeface="Tahoma" pitchFamily="34" charset="0"/>
              </a:rPr>
              <a:t>the people grew and multiplied in Egypt</a:t>
            </a:r>
            <a:r>
              <a:rPr lang="en-US" sz="4800" dirty="0" smtClean="0">
                <a:solidFill>
                  <a:schemeClr val="bg1"/>
                </a:solidFill>
                <a:latin typeface="Tahoma" pitchFamily="34" charset="0"/>
                <a:ea typeface="Tahoma" pitchFamily="34" charset="0"/>
                <a:cs typeface="Tahoma" pitchFamily="34" charset="0"/>
              </a:rPr>
              <a:t>” (Acts 7:17). </a:t>
            </a:r>
          </a:p>
          <a:p>
            <a:pPr algn="ctr">
              <a:buNone/>
            </a:pPr>
            <a:endParaRPr lang="en-US" sz="1700" dirty="0" smtClean="0">
              <a:solidFill>
                <a:schemeClr val="bg1"/>
              </a:solidFill>
              <a:latin typeface="Tahoma" pitchFamily="34" charset="0"/>
              <a:ea typeface="Tahoma" pitchFamily="34" charset="0"/>
              <a:cs typeface="Tahoma" pitchFamily="34" charset="0"/>
            </a:endParaRPr>
          </a:p>
          <a:p>
            <a:pPr algn="ctr">
              <a:buNone/>
            </a:pPr>
            <a:r>
              <a:rPr lang="en-US" sz="4800" dirty="0" smtClean="0">
                <a:solidFill>
                  <a:schemeClr val="bg1"/>
                </a:solidFill>
                <a:latin typeface="Tahoma" pitchFamily="34" charset="0"/>
                <a:ea typeface="Tahoma" pitchFamily="34" charset="0"/>
                <a:cs typeface="Tahoma" pitchFamily="34" charset="0"/>
              </a:rPr>
              <a:t>“All those who were descendants of Jacob were 70 persons (for Joseph was in Egypt already). Joseph died, all his brothers, &amp; all that generation. But the children of Israel were fruitful and </a:t>
            </a:r>
            <a:r>
              <a:rPr lang="en-US" sz="4800" dirty="0" smtClean="0">
                <a:solidFill>
                  <a:srgbClr val="FFFF00"/>
                </a:solidFill>
                <a:latin typeface="Tahoma" pitchFamily="34" charset="0"/>
                <a:ea typeface="Tahoma" pitchFamily="34" charset="0"/>
                <a:cs typeface="Tahoma" pitchFamily="34" charset="0"/>
              </a:rPr>
              <a:t>increased abundantly, multiplied and grew exceedingly mighty; and the land was filled with them.</a:t>
            </a:r>
            <a:r>
              <a:rPr lang="en-US" sz="4800" dirty="0" smtClean="0">
                <a:solidFill>
                  <a:schemeClr val="bg1"/>
                </a:solidFill>
                <a:latin typeface="Tahoma" pitchFamily="34" charset="0"/>
                <a:ea typeface="Tahoma" pitchFamily="34" charset="0"/>
                <a:cs typeface="Tahoma" pitchFamily="34" charset="0"/>
              </a:rPr>
              <a:t> Now there arose a new king over Egypt, who did not know Joseph” (Exodus 1:5-8).</a:t>
            </a:r>
          </a:p>
          <a:p>
            <a:pPr algn="ctr">
              <a:buNone/>
            </a:pPr>
            <a:endParaRPr lang="en-US" sz="17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Pharaoh commanded all his people, saying, "Every son who is born you shall cast into the river…(Ex. 1:22) but Moses was allowed to live (Ex. 2:10; Acts 7:18-20).</a:t>
            </a:r>
          </a:p>
          <a:p>
            <a:pPr algn="ctr">
              <a:buNone/>
            </a:pP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5600" dirty="0" smtClean="0">
                <a:solidFill>
                  <a:srgbClr val="FFFF00"/>
                </a:solidFill>
                <a:latin typeface="Tahoma" pitchFamily="34" charset="0"/>
                <a:ea typeface="Tahoma" pitchFamily="34" charset="0"/>
                <a:cs typeface="Tahoma" pitchFamily="34" charset="0"/>
              </a:rPr>
              <a:t>God’s Promise (Great Nation- Israel in Egypt)</a:t>
            </a:r>
            <a:endParaRPr lang="en-US" sz="5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algn="ctr">
              <a:buNone/>
            </a:pPr>
            <a:r>
              <a:rPr lang="en-US" dirty="0" smtClean="0">
                <a:solidFill>
                  <a:schemeClr val="bg1"/>
                </a:solidFill>
                <a:latin typeface="Tahoma" pitchFamily="34" charset="0"/>
                <a:ea typeface="Tahoma" pitchFamily="34" charset="0"/>
                <a:cs typeface="Tahoma" pitchFamily="34" charset="0"/>
              </a:rPr>
              <a:t>There were 70 descendants of Jacob that went down into Egypt then Joseph and all his brothers died along with that generation (Acts 7:17; Ex. 1:5-6).</a:t>
            </a:r>
          </a:p>
          <a:p>
            <a:pPr algn="ctr">
              <a:buNone/>
            </a:pPr>
            <a:endParaRPr lang="en-US" sz="22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The time of the promise being fulfilled that God had sworn to Abraham was near when the Israelites were multiplying in Egypt (Ex. 1:7; Acts 7:17).</a:t>
            </a:r>
          </a:p>
          <a:p>
            <a:pPr algn="ctr">
              <a:buNone/>
            </a:pPr>
            <a:endParaRPr lang="en-US" sz="22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Another Pharaoh arose who didn’t know Joseph and wanted all of Israel’s male babies killed but Moses lived (Ex. 1:8, 22; 2:10). </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3937</TotalTime>
  <Words>4041</Words>
  <Application>Microsoft Office PowerPoint</Application>
  <PresentationFormat>Custom</PresentationFormat>
  <Paragraphs>180</Paragraphs>
  <Slides>40</Slides>
  <Notes>6</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God’s Promises to Abraham (Nation and Land)</vt:lpstr>
      <vt:lpstr>Introduction</vt:lpstr>
      <vt:lpstr>God’s Promises to Abraham</vt:lpstr>
      <vt:lpstr>Slide 4</vt:lpstr>
      <vt:lpstr>God’s Promise (Great Nation- Israel)</vt:lpstr>
      <vt:lpstr>Slide 6</vt:lpstr>
      <vt:lpstr>God’s Promise (Great Nation- Israel in Egypt)</vt:lpstr>
      <vt:lpstr>Slide 8</vt:lpstr>
      <vt:lpstr>God’s Promise (Great Nation- Israel in Egypt)</vt:lpstr>
      <vt:lpstr>God’s Promise (Great Nation- Israel in Egypt)</vt:lpstr>
      <vt:lpstr>Slide 11</vt:lpstr>
      <vt:lpstr>God’s Promise (Great Nation- Israel)</vt:lpstr>
      <vt:lpstr>Slide 13</vt:lpstr>
      <vt:lpstr>God’s Promise (Great Nation- Israel in Egypt)</vt:lpstr>
      <vt:lpstr>God’s Promise (Great Nation- Israel in Egypt)</vt:lpstr>
      <vt:lpstr>God’s Promise (Land- Canaan)</vt:lpstr>
      <vt:lpstr>Slide 17</vt:lpstr>
      <vt:lpstr>God’s Promise (Land- Canaan)</vt:lpstr>
      <vt:lpstr>Slide 19</vt:lpstr>
      <vt:lpstr>Slide 20</vt:lpstr>
      <vt:lpstr>Slide 21</vt:lpstr>
      <vt:lpstr>God’s Promise (Land- Canaan)</vt:lpstr>
      <vt:lpstr>Slide 23</vt:lpstr>
      <vt:lpstr>Slide 24</vt:lpstr>
      <vt:lpstr>God’s Promise (Land- Canaan)</vt:lpstr>
      <vt:lpstr>God’s Promise (Land- Canaan)</vt:lpstr>
      <vt:lpstr>God’s Promise (Land- Canaan)</vt:lpstr>
      <vt:lpstr>b</vt:lpstr>
      <vt:lpstr>Slide 29</vt:lpstr>
      <vt:lpstr>God’s Promise (Land- Canaan)</vt:lpstr>
      <vt:lpstr>God’s Promise (Land- Canaan)</vt:lpstr>
      <vt:lpstr>Slide 32</vt:lpstr>
      <vt:lpstr>Slide 33</vt:lpstr>
      <vt:lpstr>Slide 34</vt:lpstr>
      <vt:lpstr>God’s Promise (Land- Canaan)</vt:lpstr>
      <vt:lpstr>Slide 36</vt:lpstr>
      <vt:lpstr>God’s Promise (Land- Canaan)</vt:lpstr>
      <vt:lpstr>Slide 38</vt:lpstr>
      <vt:lpstr>Are there Promises for Fleshly Israel today?</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Promises to Abraham Genesis 12:1-3, 7</dc:title>
  <dc:creator>Steven Lawrence Locklair</dc:creator>
  <cp:lastModifiedBy>Steven Lawrence Locklair</cp:lastModifiedBy>
  <cp:revision>32</cp:revision>
  <dcterms:created xsi:type="dcterms:W3CDTF">2014-02-06T16:35:03Z</dcterms:created>
  <dcterms:modified xsi:type="dcterms:W3CDTF">2014-02-17T03:02:56Z</dcterms:modified>
</cp:coreProperties>
</file>