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75" r:id="rId2"/>
    <p:sldId id="256" r:id="rId3"/>
    <p:sldId id="257" r:id="rId4"/>
    <p:sldId id="258" r:id="rId5"/>
    <p:sldId id="259" r:id="rId6"/>
    <p:sldId id="260" r:id="rId7"/>
    <p:sldId id="262" r:id="rId8"/>
    <p:sldId id="261" r:id="rId9"/>
    <p:sldId id="264" r:id="rId10"/>
    <p:sldId id="268" r:id="rId11"/>
    <p:sldId id="263" r:id="rId12"/>
    <p:sldId id="272" r:id="rId13"/>
    <p:sldId id="269" r:id="rId14"/>
    <p:sldId id="265" r:id="rId15"/>
    <p:sldId id="273" r:id="rId16"/>
    <p:sldId id="266" r:id="rId17"/>
    <p:sldId id="267" r:id="rId18"/>
    <p:sldId id="274" r:id="rId19"/>
    <p:sldId id="276" r:id="rId20"/>
  </p:sldIdLst>
  <p:sldSz cx="14630400" cy="8229600"/>
  <p:notesSz cx="9144000" cy="6858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852"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6963861E-A261-438C-8293-66EBB036119E}" type="datetimeFigureOut">
              <a:rPr lang="en-US" smtClean="0"/>
              <a:pPr/>
              <a:t>2/24/2014</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B4D08805-72B4-4CF4-A9C6-EDA00C1D47B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48EC3F-A000-49E7-8C50-D336ED558F75}" type="datetimeFigureOut">
              <a:rPr lang="en-US" smtClean="0"/>
              <a:pPr/>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8CD78-0E09-4B43-BA4D-ACDBC853280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48EC3F-A000-49E7-8C50-D336ED558F75}" type="datetimeFigureOut">
              <a:rPr lang="en-US" smtClean="0"/>
              <a:pPr/>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8CD78-0E09-4B43-BA4D-ACDBC85328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48EC3F-A000-49E7-8C50-D336ED558F75}" type="datetimeFigureOut">
              <a:rPr lang="en-US" smtClean="0"/>
              <a:pPr/>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8CD78-0E09-4B43-BA4D-ACDBC85328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48EC3F-A000-49E7-8C50-D336ED558F75}" type="datetimeFigureOut">
              <a:rPr lang="en-US" smtClean="0"/>
              <a:pPr/>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8CD78-0E09-4B43-BA4D-ACDBC853280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48EC3F-A000-49E7-8C50-D336ED558F75}" type="datetimeFigureOut">
              <a:rPr lang="en-US" smtClean="0"/>
              <a:pPr/>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8CD78-0E09-4B43-BA4D-ACDBC853280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48EC3F-A000-49E7-8C50-D336ED558F75}" type="datetimeFigureOut">
              <a:rPr lang="en-US" smtClean="0"/>
              <a:pPr/>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8CD78-0E09-4B43-BA4D-ACDBC853280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48EC3F-A000-49E7-8C50-D336ED558F75}" type="datetimeFigureOut">
              <a:rPr lang="en-US" smtClean="0"/>
              <a:pPr/>
              <a:t>2/24/2014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18CD78-0E09-4B43-BA4D-ACDBC853280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48EC3F-A000-49E7-8C50-D336ED558F75}" type="datetimeFigureOut">
              <a:rPr lang="en-US" smtClean="0"/>
              <a:pPr/>
              <a:t>2/24/2014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18CD78-0E09-4B43-BA4D-ACDBC85328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48EC3F-A000-49E7-8C50-D336ED558F75}" type="datetimeFigureOut">
              <a:rPr lang="en-US" smtClean="0"/>
              <a:pPr/>
              <a:t>2/24/2014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18CD78-0E09-4B43-BA4D-ACDBC85328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48EC3F-A000-49E7-8C50-D336ED558F75}" type="datetimeFigureOut">
              <a:rPr lang="en-US" smtClean="0"/>
              <a:pPr/>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8CD78-0E09-4B43-BA4D-ACDBC853280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48EC3F-A000-49E7-8C50-D336ED558F75}" type="datetimeFigureOut">
              <a:rPr lang="en-US" smtClean="0"/>
              <a:pPr/>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8CD78-0E09-4B43-BA4D-ACDBC853280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E648EC3F-A000-49E7-8C50-D336ED558F75}" type="datetimeFigureOut">
              <a:rPr lang="en-US" smtClean="0"/>
              <a:pPr/>
              <a:t>2/24/2014</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8618CD78-0E09-4B43-BA4D-ACDBC853280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r>
              <a:rPr lang="en-US" dirty="0" smtClean="0">
                <a:solidFill>
                  <a:schemeClr val="bg1"/>
                </a:solidFill>
                <a:latin typeface="Tahoma" pitchFamily="34" charset="0"/>
                <a:ea typeface="Tahoma" pitchFamily="34" charset="0"/>
                <a:cs typeface="Tahoma" pitchFamily="34" charset="0"/>
              </a:rPr>
              <a:t>4s- Battle Belongs to the Lord</a:t>
            </a:r>
          </a:p>
          <a:p>
            <a:r>
              <a:rPr lang="en-US" dirty="0" smtClean="0">
                <a:solidFill>
                  <a:schemeClr val="bg1"/>
                </a:solidFill>
                <a:latin typeface="Tahoma" pitchFamily="34" charset="0"/>
                <a:ea typeface="Tahoma" pitchFamily="34" charset="0"/>
                <a:cs typeface="Tahoma" pitchFamily="34" charset="0"/>
              </a:rPr>
              <a:t>141s- We Will Glorify</a:t>
            </a:r>
          </a:p>
          <a:p>
            <a:r>
              <a:rPr lang="en-US" dirty="0" smtClean="0">
                <a:solidFill>
                  <a:schemeClr val="bg1"/>
                </a:solidFill>
                <a:latin typeface="Tahoma" pitchFamily="34" charset="0"/>
                <a:ea typeface="Tahoma" pitchFamily="34" charset="0"/>
                <a:cs typeface="Tahoma" pitchFamily="34" charset="0"/>
              </a:rPr>
              <a:t>166- He Loved Me So</a:t>
            </a:r>
          </a:p>
          <a:p>
            <a:r>
              <a:rPr lang="en-US" dirty="0" smtClean="0">
                <a:solidFill>
                  <a:schemeClr val="bg1"/>
                </a:solidFill>
                <a:latin typeface="Tahoma" pitchFamily="34" charset="0"/>
                <a:ea typeface="Tahoma" pitchFamily="34" charset="0"/>
                <a:cs typeface="Tahoma" pitchFamily="34" charset="0"/>
              </a:rPr>
              <a:t>231- Soldiers of Christ Arise</a:t>
            </a:r>
          </a:p>
          <a:p>
            <a:r>
              <a:rPr lang="en-US" dirty="0" smtClean="0">
                <a:solidFill>
                  <a:schemeClr val="bg1"/>
                </a:solidFill>
                <a:latin typeface="Tahoma" pitchFamily="34" charset="0"/>
                <a:ea typeface="Tahoma" pitchFamily="34" charset="0"/>
                <a:cs typeface="Tahoma" pitchFamily="34" charset="0"/>
              </a:rPr>
              <a:t>317- All Things are Ready</a:t>
            </a:r>
          </a:p>
          <a:p>
            <a:r>
              <a:rPr lang="en-US" dirty="0" smtClean="0">
                <a:solidFill>
                  <a:schemeClr val="bg1"/>
                </a:solidFill>
                <a:latin typeface="Tahoma" pitchFamily="34" charset="0"/>
                <a:ea typeface="Tahoma" pitchFamily="34" charset="0"/>
                <a:cs typeface="Tahoma" pitchFamily="34" charset="0"/>
              </a:rPr>
              <a:t>679- Jesus Hold My Hand</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4630400" cy="8229600"/>
          </a:xfrm>
        </p:spPr>
        <p:txBody>
          <a:bodyPr>
            <a:normAutofit fontScale="92500" lnSpcReduction="10000"/>
          </a:bodyPr>
          <a:lstStyle/>
          <a:p>
            <a:pPr algn="ctr">
              <a:buNone/>
            </a:pPr>
            <a:r>
              <a:rPr lang="en-US" sz="5800" dirty="0" smtClean="0">
                <a:solidFill>
                  <a:schemeClr val="bg1"/>
                </a:solidFill>
                <a:latin typeface="Tahoma" pitchFamily="34" charset="0"/>
                <a:ea typeface="Tahoma" pitchFamily="34" charset="0"/>
                <a:cs typeface="Tahoma" pitchFamily="34" charset="0"/>
              </a:rPr>
              <a:t>2 Sam. 7:12-13 </a:t>
            </a:r>
            <a:r>
              <a:rPr lang="en-US" sz="5800" dirty="0" smtClean="0">
                <a:solidFill>
                  <a:srgbClr val="FFFF00"/>
                </a:solidFill>
                <a:latin typeface="Tahoma" pitchFamily="34" charset="0"/>
                <a:ea typeface="Tahoma" pitchFamily="34" charset="0"/>
                <a:cs typeface="Tahoma" pitchFamily="34" charset="0"/>
              </a:rPr>
              <a:t>Seed of David Fulfilled in Christ</a:t>
            </a:r>
            <a:r>
              <a:rPr lang="en-US" sz="4100" dirty="0" smtClean="0">
                <a:solidFill>
                  <a:schemeClr val="bg1"/>
                </a:solidFill>
                <a:latin typeface="Tahoma" pitchFamily="34" charset="0"/>
                <a:ea typeface="Tahoma" pitchFamily="34" charset="0"/>
                <a:cs typeface="Tahoma" pitchFamily="34" charset="0"/>
              </a:rPr>
              <a:t>                               </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"He will be great, &amp; be called the Son of the Highest; &amp; the </a:t>
            </a:r>
            <a:r>
              <a:rPr lang="en-US" sz="4200" u="sng" dirty="0" smtClean="0">
                <a:solidFill>
                  <a:srgbClr val="FFFF00"/>
                </a:solidFill>
                <a:latin typeface="Tahoma" pitchFamily="34" charset="0"/>
                <a:ea typeface="Tahoma" pitchFamily="34" charset="0"/>
                <a:cs typeface="Tahoma" pitchFamily="34" charset="0"/>
              </a:rPr>
              <a:t>Lord God will give Him the throne of His father David</a:t>
            </a:r>
            <a:r>
              <a:rPr lang="en-US" sz="4200" dirty="0" smtClean="0">
                <a:solidFill>
                  <a:schemeClr val="bg1"/>
                </a:solidFill>
                <a:latin typeface="Tahoma" pitchFamily="34" charset="0"/>
                <a:ea typeface="Tahoma" pitchFamily="34" charset="0"/>
                <a:cs typeface="Tahoma" pitchFamily="34" charset="0"/>
              </a:rPr>
              <a:t>. “He will </a:t>
            </a:r>
            <a:r>
              <a:rPr lang="en-US" sz="4200" u="sng" dirty="0" smtClean="0">
                <a:solidFill>
                  <a:srgbClr val="FFFF00"/>
                </a:solidFill>
                <a:latin typeface="Tahoma" pitchFamily="34" charset="0"/>
                <a:ea typeface="Tahoma" pitchFamily="34" charset="0"/>
                <a:cs typeface="Tahoma" pitchFamily="34" charset="0"/>
              </a:rPr>
              <a:t>reign</a:t>
            </a:r>
            <a:r>
              <a:rPr lang="en-US" sz="4200" dirty="0" smtClean="0">
                <a:solidFill>
                  <a:schemeClr val="bg1"/>
                </a:solidFill>
                <a:latin typeface="Tahoma" pitchFamily="34" charset="0"/>
                <a:ea typeface="Tahoma" pitchFamily="34" charset="0"/>
                <a:cs typeface="Tahoma" pitchFamily="34" charset="0"/>
              </a:rPr>
              <a:t> over the house of Jacob </a:t>
            </a:r>
            <a:r>
              <a:rPr lang="en-US" sz="4200" u="sng" dirty="0" smtClean="0">
                <a:solidFill>
                  <a:srgbClr val="FFFF00"/>
                </a:solidFill>
                <a:latin typeface="Tahoma" pitchFamily="34" charset="0"/>
                <a:ea typeface="Tahoma" pitchFamily="34" charset="0"/>
                <a:cs typeface="Tahoma" pitchFamily="34" charset="0"/>
              </a:rPr>
              <a:t>forever</a:t>
            </a:r>
            <a:r>
              <a:rPr lang="en-US" sz="4200" dirty="0" smtClean="0">
                <a:solidFill>
                  <a:schemeClr val="bg1"/>
                </a:solidFill>
                <a:latin typeface="Tahoma" pitchFamily="34" charset="0"/>
                <a:ea typeface="Tahoma" pitchFamily="34" charset="0"/>
                <a:cs typeface="Tahoma" pitchFamily="34" charset="0"/>
              </a:rPr>
              <a:t>, &amp; of </a:t>
            </a:r>
            <a:r>
              <a:rPr lang="en-US" sz="4200" u="sng" dirty="0" smtClean="0">
                <a:solidFill>
                  <a:srgbClr val="FFFF00"/>
                </a:solidFill>
                <a:latin typeface="Tahoma" pitchFamily="34" charset="0"/>
                <a:ea typeface="Tahoma" pitchFamily="34" charset="0"/>
                <a:cs typeface="Tahoma" pitchFamily="34" charset="0"/>
              </a:rPr>
              <a:t>His kingdom there will be no end</a:t>
            </a:r>
            <a:r>
              <a:rPr lang="en-US" sz="4200" dirty="0" smtClean="0">
                <a:solidFill>
                  <a:schemeClr val="bg1"/>
                </a:solidFill>
                <a:latin typeface="Tahoma" pitchFamily="34" charset="0"/>
                <a:ea typeface="Tahoma" pitchFamily="34" charset="0"/>
                <a:cs typeface="Tahoma" pitchFamily="34" charset="0"/>
              </a:rPr>
              <a:t>" (Luke 1:32-33).</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“…Knowing that </a:t>
            </a:r>
            <a:r>
              <a:rPr lang="en-US" sz="4200" u="sng" dirty="0" smtClean="0">
                <a:solidFill>
                  <a:srgbClr val="FFFF00"/>
                </a:solidFill>
                <a:latin typeface="Tahoma" pitchFamily="34" charset="0"/>
                <a:ea typeface="Tahoma" pitchFamily="34" charset="0"/>
                <a:cs typeface="Tahoma" pitchFamily="34" charset="0"/>
              </a:rPr>
              <a:t>God had sworn with an oath to him that of the fruit of his body</a:t>
            </a:r>
            <a:r>
              <a:rPr lang="en-US" sz="4200" dirty="0" smtClean="0">
                <a:solidFill>
                  <a:schemeClr val="bg1"/>
                </a:solidFill>
                <a:latin typeface="Tahoma" pitchFamily="34" charset="0"/>
                <a:ea typeface="Tahoma" pitchFamily="34" charset="0"/>
                <a:cs typeface="Tahoma" pitchFamily="34" charset="0"/>
              </a:rPr>
              <a:t>, according to the flesh, </a:t>
            </a:r>
            <a:r>
              <a:rPr lang="en-US" sz="4200" u="sng" dirty="0" smtClean="0">
                <a:solidFill>
                  <a:srgbClr val="FFFF00"/>
                </a:solidFill>
                <a:latin typeface="Tahoma" pitchFamily="34" charset="0"/>
                <a:ea typeface="Tahoma" pitchFamily="34" charset="0"/>
                <a:cs typeface="Tahoma" pitchFamily="34" charset="0"/>
              </a:rPr>
              <a:t>He would raise up the Christ to sit on his throne</a:t>
            </a:r>
            <a:r>
              <a:rPr lang="en-US" sz="4200" dirty="0" smtClean="0">
                <a:solidFill>
                  <a:schemeClr val="bg1"/>
                </a:solidFill>
                <a:latin typeface="Tahoma" pitchFamily="34" charset="0"/>
                <a:ea typeface="Tahoma" pitchFamily="34" charset="0"/>
                <a:cs typeface="Tahoma" pitchFamily="34" charset="0"/>
              </a:rPr>
              <a:t>, he (David), foreseeing this, spoke concerning the resurrection of the Christ, that His soul was not left in Hades, nor did His flesh see corruption. This Jesus God has raised up, of which we are all witnesses. </a:t>
            </a:r>
            <a:r>
              <a:rPr lang="en-US" sz="4200" u="sng" dirty="0" smtClean="0">
                <a:solidFill>
                  <a:srgbClr val="FFFF00"/>
                </a:solidFill>
                <a:latin typeface="Tahoma" pitchFamily="34" charset="0"/>
                <a:ea typeface="Tahoma" pitchFamily="34" charset="0"/>
                <a:cs typeface="Tahoma" pitchFamily="34" charset="0"/>
              </a:rPr>
              <a:t>Therefore being exalted to the right hand of God</a:t>
            </a:r>
            <a:r>
              <a:rPr lang="en-US" sz="4200" u="sng" dirty="0" smtClean="0">
                <a:solidFill>
                  <a:schemeClr val="bg1"/>
                </a:solidFill>
                <a:latin typeface="Tahoma" pitchFamily="34" charset="0"/>
                <a:ea typeface="Tahoma" pitchFamily="34" charset="0"/>
                <a:cs typeface="Tahoma" pitchFamily="34" charset="0"/>
              </a:rPr>
              <a:t>, &amp; </a:t>
            </a:r>
            <a:r>
              <a:rPr lang="en-US" sz="4200" u="sng" dirty="0" smtClean="0">
                <a:solidFill>
                  <a:srgbClr val="FFFF00"/>
                </a:solidFill>
                <a:latin typeface="Tahoma" pitchFamily="34" charset="0"/>
                <a:ea typeface="Tahoma" pitchFamily="34" charset="0"/>
                <a:cs typeface="Tahoma" pitchFamily="34" charset="0"/>
              </a:rPr>
              <a:t>having received</a:t>
            </a:r>
            <a:r>
              <a:rPr lang="en-US" sz="4200" dirty="0" smtClean="0">
                <a:solidFill>
                  <a:schemeClr val="bg1"/>
                </a:solidFill>
                <a:latin typeface="Tahoma" pitchFamily="34" charset="0"/>
                <a:ea typeface="Tahoma" pitchFamily="34" charset="0"/>
                <a:cs typeface="Tahoma" pitchFamily="34" charset="0"/>
              </a:rPr>
              <a:t> from the Father </a:t>
            </a:r>
            <a:r>
              <a:rPr lang="en-US" sz="4200" u="sng" dirty="0" smtClean="0">
                <a:solidFill>
                  <a:srgbClr val="FFFF00"/>
                </a:solidFill>
                <a:latin typeface="Tahoma" pitchFamily="34" charset="0"/>
                <a:ea typeface="Tahoma" pitchFamily="34" charset="0"/>
                <a:cs typeface="Tahoma" pitchFamily="34" charset="0"/>
              </a:rPr>
              <a:t>the promise of the Holy Spirit</a:t>
            </a:r>
            <a:r>
              <a:rPr lang="en-US" sz="4200" dirty="0" smtClean="0">
                <a:solidFill>
                  <a:srgbClr val="FFFF00"/>
                </a:solidFill>
                <a:latin typeface="Tahoma" pitchFamily="34" charset="0"/>
                <a:ea typeface="Tahoma" pitchFamily="34" charset="0"/>
                <a:cs typeface="Tahoma" pitchFamily="34" charset="0"/>
              </a:rPr>
              <a:t>… </a:t>
            </a:r>
            <a:r>
              <a:rPr lang="en-US" sz="4200" dirty="0" smtClean="0">
                <a:solidFill>
                  <a:schemeClr val="bg1"/>
                </a:solidFill>
                <a:latin typeface="Tahoma" pitchFamily="34" charset="0"/>
                <a:ea typeface="Tahoma" pitchFamily="34" charset="0"/>
                <a:cs typeface="Tahoma" pitchFamily="34" charset="0"/>
              </a:rPr>
              <a:t>(Acts 2:30-33)</a:t>
            </a:r>
          </a:p>
          <a:p>
            <a:pPr algn="ctr">
              <a:buNone/>
            </a:pPr>
            <a:endParaRPr lang="en-US" sz="43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rmAutofit/>
          </a:bodyPr>
          <a:lstStyle/>
          <a:p>
            <a:r>
              <a:rPr lang="en-US" sz="5500" dirty="0" smtClean="0">
                <a:solidFill>
                  <a:srgbClr val="FFFF00"/>
                </a:solidFill>
                <a:latin typeface="Tahoma" pitchFamily="34" charset="0"/>
                <a:ea typeface="Tahoma" pitchFamily="34" charset="0"/>
                <a:cs typeface="Tahoma" pitchFamily="34" charset="0"/>
              </a:rPr>
              <a:t>Gen. 12:3 Seed of Abraham Fulfilled in Christ</a:t>
            </a:r>
            <a:endParaRPr lang="en-US" sz="55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“The Scripture, foreseeing that God would justify the Gentiles by faith, preached the gospel to </a:t>
            </a:r>
            <a:r>
              <a:rPr lang="en-US" sz="4000" u="sng" dirty="0" smtClean="0">
                <a:solidFill>
                  <a:srgbClr val="FFFF00"/>
                </a:solidFill>
                <a:latin typeface="Tahoma" pitchFamily="34" charset="0"/>
                <a:ea typeface="Tahoma" pitchFamily="34" charset="0"/>
                <a:cs typeface="Tahoma" pitchFamily="34" charset="0"/>
              </a:rPr>
              <a:t>Abraham</a:t>
            </a:r>
            <a:r>
              <a:rPr lang="en-US" sz="4000" dirty="0" smtClean="0">
                <a:solidFill>
                  <a:schemeClr val="bg1"/>
                </a:solidFill>
                <a:latin typeface="Tahoma" pitchFamily="34" charset="0"/>
                <a:ea typeface="Tahoma" pitchFamily="34" charset="0"/>
                <a:cs typeface="Tahoma" pitchFamily="34" charset="0"/>
              </a:rPr>
              <a:t> beforehand, saying, </a:t>
            </a:r>
            <a:r>
              <a:rPr lang="en-US" sz="4000" dirty="0" smtClean="0">
                <a:solidFill>
                  <a:srgbClr val="FFFF00"/>
                </a:solidFill>
                <a:latin typeface="Tahoma" pitchFamily="34" charset="0"/>
                <a:ea typeface="Tahoma" pitchFamily="34" charset="0"/>
                <a:cs typeface="Tahoma" pitchFamily="34" charset="0"/>
              </a:rPr>
              <a:t>In you all the nations shall be blessed…. </a:t>
            </a:r>
            <a:r>
              <a:rPr lang="en-US" sz="4000" dirty="0" smtClean="0">
                <a:solidFill>
                  <a:schemeClr val="bg1"/>
                </a:solidFill>
                <a:latin typeface="Tahoma" pitchFamily="34" charset="0"/>
                <a:ea typeface="Tahoma" pitchFamily="34" charset="0"/>
                <a:cs typeface="Tahoma" pitchFamily="34" charset="0"/>
              </a:rPr>
              <a:t>Christ redeemed us from the curse of the Law</a:t>
            </a:r>
            <a:r>
              <a:rPr lang="en-US" sz="4000" dirty="0" smtClean="0">
                <a:solidFill>
                  <a:srgbClr val="FFFF00"/>
                </a:solidFill>
                <a:latin typeface="Tahoma" pitchFamily="34" charset="0"/>
                <a:ea typeface="Tahoma" pitchFamily="34" charset="0"/>
                <a:cs typeface="Tahoma" pitchFamily="34" charset="0"/>
              </a:rPr>
              <a:t>….</a:t>
            </a:r>
            <a:r>
              <a:rPr lang="en-US" sz="4000" dirty="0" smtClean="0">
                <a:solidFill>
                  <a:schemeClr val="bg1"/>
                </a:solidFill>
                <a:latin typeface="Tahoma" pitchFamily="34" charset="0"/>
                <a:ea typeface="Tahoma" pitchFamily="34" charset="0"/>
                <a:cs typeface="Tahoma" pitchFamily="34" charset="0"/>
              </a:rPr>
              <a:t>that the </a:t>
            </a:r>
            <a:r>
              <a:rPr lang="en-US" sz="4000" dirty="0" smtClean="0">
                <a:solidFill>
                  <a:srgbClr val="FFFF00"/>
                </a:solidFill>
                <a:latin typeface="Tahoma" pitchFamily="34" charset="0"/>
                <a:ea typeface="Tahoma" pitchFamily="34" charset="0"/>
                <a:cs typeface="Tahoma" pitchFamily="34" charset="0"/>
              </a:rPr>
              <a:t>blessing of Abraham might come upon the Gentiles in Christ Jesus, </a:t>
            </a:r>
            <a:r>
              <a:rPr lang="en-US" sz="4000" dirty="0" smtClean="0">
                <a:solidFill>
                  <a:schemeClr val="bg1"/>
                </a:solidFill>
                <a:latin typeface="Tahoma" pitchFamily="34" charset="0"/>
                <a:ea typeface="Tahoma" pitchFamily="34" charset="0"/>
                <a:cs typeface="Tahoma" pitchFamily="34" charset="0"/>
              </a:rPr>
              <a:t>that we might receive </a:t>
            </a:r>
            <a:r>
              <a:rPr lang="en-US" sz="4000" u="sng" dirty="0" smtClean="0">
                <a:solidFill>
                  <a:srgbClr val="FFFF00"/>
                </a:solidFill>
                <a:latin typeface="Tahoma" pitchFamily="34" charset="0"/>
                <a:ea typeface="Tahoma" pitchFamily="34" charset="0"/>
                <a:cs typeface="Tahoma" pitchFamily="34" charset="0"/>
              </a:rPr>
              <a:t>the promise of the Spirit </a:t>
            </a:r>
            <a:r>
              <a:rPr lang="en-US" sz="4000" dirty="0" smtClean="0">
                <a:solidFill>
                  <a:srgbClr val="FFFF00"/>
                </a:solidFill>
                <a:latin typeface="Tahoma" pitchFamily="34" charset="0"/>
                <a:ea typeface="Tahoma" pitchFamily="34" charset="0"/>
                <a:cs typeface="Tahoma" pitchFamily="34" charset="0"/>
              </a:rPr>
              <a:t>through faith… </a:t>
            </a:r>
            <a:r>
              <a:rPr lang="en-US" sz="4000" dirty="0" smtClean="0">
                <a:solidFill>
                  <a:schemeClr val="bg1"/>
                </a:solidFill>
                <a:latin typeface="Tahoma" pitchFamily="34" charset="0"/>
                <a:ea typeface="Tahoma" pitchFamily="34" charset="0"/>
                <a:cs typeface="Tahoma" pitchFamily="34" charset="0"/>
              </a:rPr>
              <a:t>(Galatians 3:8,13,14)</a:t>
            </a:r>
            <a:endParaRPr lang="en-US" sz="4000" dirty="0" smtClean="0">
              <a:solidFill>
                <a:srgbClr val="FFFF00"/>
              </a:solidFill>
              <a:latin typeface="Tahoma" pitchFamily="34" charset="0"/>
              <a:ea typeface="Tahoma" pitchFamily="34" charset="0"/>
              <a:cs typeface="Tahoma" pitchFamily="34" charset="0"/>
            </a:endParaRPr>
          </a:p>
          <a:p>
            <a:pPr algn="ctr">
              <a:buNone/>
            </a:pPr>
            <a:endParaRPr lang="en-US" sz="1200" dirty="0" smtClean="0">
              <a:solidFill>
                <a:srgbClr val="FFFF00"/>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“Now to </a:t>
            </a:r>
            <a:r>
              <a:rPr lang="en-US" sz="4000" u="sng" dirty="0" smtClean="0">
                <a:solidFill>
                  <a:srgbClr val="FFFF00"/>
                </a:solidFill>
                <a:latin typeface="Tahoma" pitchFamily="34" charset="0"/>
                <a:ea typeface="Tahoma" pitchFamily="34" charset="0"/>
                <a:cs typeface="Tahoma" pitchFamily="34" charset="0"/>
              </a:rPr>
              <a:t>Abraham and his Seed were the promises made</a:t>
            </a:r>
            <a:r>
              <a:rPr lang="en-US" sz="4000" dirty="0" smtClean="0">
                <a:solidFill>
                  <a:schemeClr val="bg1"/>
                </a:solidFill>
                <a:latin typeface="Tahoma" pitchFamily="34" charset="0"/>
                <a:ea typeface="Tahoma" pitchFamily="34" charset="0"/>
                <a:cs typeface="Tahoma" pitchFamily="34" charset="0"/>
              </a:rPr>
              <a:t>. He does not say, "And to seeds," as of many, </a:t>
            </a:r>
            <a:r>
              <a:rPr lang="en-US" sz="4000" u="sng" dirty="0" smtClean="0">
                <a:solidFill>
                  <a:srgbClr val="FFFF00"/>
                </a:solidFill>
                <a:latin typeface="Tahoma" pitchFamily="34" charset="0"/>
                <a:ea typeface="Tahoma" pitchFamily="34" charset="0"/>
                <a:cs typeface="Tahoma" pitchFamily="34" charset="0"/>
              </a:rPr>
              <a:t>but as of one</a:t>
            </a:r>
            <a:r>
              <a:rPr lang="en-US" sz="4000" dirty="0" smtClean="0">
                <a:solidFill>
                  <a:schemeClr val="bg1"/>
                </a:solidFill>
                <a:latin typeface="Tahoma" pitchFamily="34" charset="0"/>
                <a:ea typeface="Tahoma" pitchFamily="34" charset="0"/>
                <a:cs typeface="Tahoma" pitchFamily="34" charset="0"/>
              </a:rPr>
              <a:t>, "And to your Seed," </a:t>
            </a:r>
            <a:r>
              <a:rPr lang="en-US" sz="4000" u="sng" dirty="0" smtClean="0">
                <a:solidFill>
                  <a:srgbClr val="FFFF00"/>
                </a:solidFill>
                <a:latin typeface="Tahoma" pitchFamily="34" charset="0"/>
                <a:ea typeface="Tahoma" pitchFamily="34" charset="0"/>
                <a:cs typeface="Tahoma" pitchFamily="34" charset="0"/>
              </a:rPr>
              <a:t>who is Christ”</a:t>
            </a:r>
            <a:r>
              <a:rPr lang="en-US" sz="4000" dirty="0" smtClean="0">
                <a:solidFill>
                  <a:schemeClr val="bg1"/>
                </a:solidFill>
                <a:latin typeface="Tahoma" pitchFamily="34" charset="0"/>
                <a:ea typeface="Tahoma" pitchFamily="34" charset="0"/>
                <a:cs typeface="Tahoma" pitchFamily="34" charset="0"/>
              </a:rPr>
              <a:t>, (Gal. 3:16).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5200" dirty="0" smtClean="0">
                <a:solidFill>
                  <a:srgbClr val="FFFF00"/>
                </a:solidFill>
                <a:latin typeface="Tahoma" pitchFamily="34" charset="0"/>
                <a:ea typeface="Tahoma" pitchFamily="34" charset="0"/>
                <a:cs typeface="Tahoma" pitchFamily="34" charset="0"/>
              </a:rPr>
              <a:t>Seed of Woman Bruising Satan Fulfilled in Christ</a:t>
            </a:r>
            <a:endParaRPr lang="en-US" sz="5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“…As the children have partaken of flesh and blood, He (Christ) Himself likewise shared in the same, that </a:t>
            </a:r>
            <a:r>
              <a:rPr lang="en-US" sz="4000" u="sng" dirty="0" smtClean="0">
                <a:solidFill>
                  <a:srgbClr val="FFFF00"/>
                </a:solidFill>
                <a:latin typeface="Tahoma" pitchFamily="34" charset="0"/>
                <a:ea typeface="Tahoma" pitchFamily="34" charset="0"/>
                <a:cs typeface="Tahoma" pitchFamily="34" charset="0"/>
              </a:rPr>
              <a:t>through death He might destroy him who had the power of death, that is, the devil</a:t>
            </a:r>
            <a:r>
              <a:rPr lang="en-US" sz="4000" dirty="0" smtClean="0">
                <a:solidFill>
                  <a:schemeClr val="bg1"/>
                </a:solidFill>
                <a:latin typeface="Tahoma" pitchFamily="34" charset="0"/>
                <a:ea typeface="Tahoma" pitchFamily="34" charset="0"/>
                <a:cs typeface="Tahoma" pitchFamily="34" charset="0"/>
              </a:rPr>
              <a:t>, and release those who through fear of death were all their lifetime subject to bondage. For indeed He does not give aid to angels, but </a:t>
            </a:r>
            <a:r>
              <a:rPr lang="en-US" sz="4000" u="sng" dirty="0" smtClean="0">
                <a:solidFill>
                  <a:srgbClr val="FFFF00"/>
                </a:solidFill>
                <a:latin typeface="Tahoma" pitchFamily="34" charset="0"/>
                <a:ea typeface="Tahoma" pitchFamily="34" charset="0"/>
                <a:cs typeface="Tahoma" pitchFamily="34" charset="0"/>
              </a:rPr>
              <a:t>He does give aid to the seed of Abraham</a:t>
            </a:r>
            <a:r>
              <a:rPr lang="en-US" sz="4000" dirty="0" smtClean="0">
                <a:solidFill>
                  <a:schemeClr val="bg1"/>
                </a:solidFill>
                <a:latin typeface="Tahoma" pitchFamily="34" charset="0"/>
                <a:ea typeface="Tahoma" pitchFamily="34" charset="0"/>
                <a:cs typeface="Tahoma" pitchFamily="34" charset="0"/>
              </a:rPr>
              <a:t>” (Hebrews 2:14-16).</a:t>
            </a:r>
          </a:p>
          <a:p>
            <a:pPr algn="ctr">
              <a:buNone/>
            </a:pPr>
            <a:endParaRPr lang="en-US" sz="20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 God of peace will </a:t>
            </a:r>
            <a:r>
              <a:rPr lang="en-US" sz="4000" u="sng" dirty="0" smtClean="0">
                <a:solidFill>
                  <a:srgbClr val="FFFF00"/>
                </a:solidFill>
                <a:latin typeface="Tahoma" pitchFamily="34" charset="0"/>
                <a:ea typeface="Tahoma" pitchFamily="34" charset="0"/>
                <a:cs typeface="Tahoma" pitchFamily="34" charset="0"/>
              </a:rPr>
              <a:t>crush Satan under your feet </a:t>
            </a:r>
            <a:r>
              <a:rPr lang="en-US" sz="4000" dirty="0" smtClean="0">
                <a:solidFill>
                  <a:schemeClr val="bg1"/>
                </a:solidFill>
                <a:latin typeface="Tahoma" pitchFamily="34" charset="0"/>
                <a:ea typeface="Tahoma" pitchFamily="34" charset="0"/>
                <a:cs typeface="Tahoma" pitchFamily="34" charset="0"/>
              </a:rPr>
              <a:t>shortly. The grace of our Lord Jesus Christ be with you” (Rom. 16:20)</a:t>
            </a:r>
          </a:p>
          <a:p>
            <a:pPr algn="ctr">
              <a:buNone/>
            </a:pPr>
            <a:endParaRPr lang="en-US" sz="13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rmAutofit/>
          </a:bodyPr>
          <a:lstStyle/>
          <a:p>
            <a:r>
              <a:rPr lang="en-US" sz="6000" dirty="0" smtClean="0">
                <a:solidFill>
                  <a:srgbClr val="FFFF00"/>
                </a:solidFill>
                <a:latin typeface="Tahoma" pitchFamily="34" charset="0"/>
                <a:ea typeface="Tahoma" pitchFamily="34" charset="0"/>
                <a:cs typeface="Tahoma" pitchFamily="34" charset="0"/>
              </a:rPr>
              <a:t>All Nations Serve Him- Fulfilled in Christ</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Dan. 7:13-14 All nations serve Him fulfilled in Rev. 7:9-10,15,                   “</a:t>
            </a:r>
            <a:r>
              <a:rPr lang="en-US" sz="4000" dirty="0" smtClean="0">
                <a:solidFill>
                  <a:srgbClr val="FFFF00"/>
                </a:solidFill>
                <a:latin typeface="Tahoma" pitchFamily="34" charset="0"/>
                <a:ea typeface="Tahoma" pitchFamily="34" charset="0"/>
                <a:cs typeface="Tahoma" pitchFamily="34" charset="0"/>
              </a:rPr>
              <a:t>A great multitude </a:t>
            </a:r>
            <a:r>
              <a:rPr lang="en-US" sz="4000" dirty="0" smtClean="0">
                <a:solidFill>
                  <a:schemeClr val="bg1"/>
                </a:solidFill>
                <a:latin typeface="Tahoma" pitchFamily="34" charset="0"/>
                <a:ea typeface="Tahoma" pitchFamily="34" charset="0"/>
                <a:cs typeface="Tahoma" pitchFamily="34" charset="0"/>
              </a:rPr>
              <a:t>which no one could number, </a:t>
            </a:r>
            <a:r>
              <a:rPr lang="en-US" sz="4000" dirty="0" smtClean="0">
                <a:solidFill>
                  <a:srgbClr val="FFFF00"/>
                </a:solidFill>
                <a:latin typeface="Tahoma" pitchFamily="34" charset="0"/>
                <a:ea typeface="Tahoma" pitchFamily="34" charset="0"/>
                <a:cs typeface="Tahoma" pitchFamily="34" charset="0"/>
              </a:rPr>
              <a:t>of </a:t>
            </a:r>
            <a:r>
              <a:rPr lang="en-US" sz="4000" u="sng" dirty="0" smtClean="0">
                <a:solidFill>
                  <a:srgbClr val="FFFF00"/>
                </a:solidFill>
                <a:latin typeface="Tahoma" pitchFamily="34" charset="0"/>
                <a:ea typeface="Tahoma" pitchFamily="34" charset="0"/>
                <a:cs typeface="Tahoma" pitchFamily="34" charset="0"/>
              </a:rPr>
              <a:t>all nations</a:t>
            </a:r>
            <a:r>
              <a:rPr lang="en-US" sz="4000" dirty="0" smtClean="0">
                <a:solidFill>
                  <a:schemeClr val="bg1"/>
                </a:solidFill>
                <a:latin typeface="Tahoma" pitchFamily="34" charset="0"/>
                <a:ea typeface="Tahoma" pitchFamily="34" charset="0"/>
                <a:cs typeface="Tahoma" pitchFamily="34" charset="0"/>
              </a:rPr>
              <a:t>, tribes, peoples, and tongues, </a:t>
            </a:r>
            <a:r>
              <a:rPr lang="en-US" sz="4000" u="sng" dirty="0" smtClean="0">
                <a:solidFill>
                  <a:srgbClr val="FFFF00"/>
                </a:solidFill>
                <a:latin typeface="Tahoma" pitchFamily="34" charset="0"/>
                <a:ea typeface="Tahoma" pitchFamily="34" charset="0"/>
                <a:cs typeface="Tahoma" pitchFamily="34" charset="0"/>
              </a:rPr>
              <a:t>standing before the throne </a:t>
            </a:r>
            <a:r>
              <a:rPr lang="en-US" sz="4000" dirty="0" smtClean="0">
                <a:solidFill>
                  <a:schemeClr val="bg1"/>
                </a:solidFill>
                <a:latin typeface="Tahoma" pitchFamily="34" charset="0"/>
                <a:ea typeface="Tahoma" pitchFamily="34" charset="0"/>
                <a:cs typeface="Tahoma" pitchFamily="34" charset="0"/>
              </a:rPr>
              <a:t>and </a:t>
            </a:r>
            <a:r>
              <a:rPr lang="en-US" sz="4000" u="sng" dirty="0" smtClean="0">
                <a:solidFill>
                  <a:srgbClr val="FFFF00"/>
                </a:solidFill>
                <a:latin typeface="Tahoma" pitchFamily="34" charset="0"/>
                <a:ea typeface="Tahoma" pitchFamily="34" charset="0"/>
                <a:cs typeface="Tahoma" pitchFamily="34" charset="0"/>
              </a:rPr>
              <a:t>before the Lamb</a:t>
            </a:r>
            <a:r>
              <a:rPr lang="en-US" sz="4000" dirty="0" smtClean="0">
                <a:solidFill>
                  <a:schemeClr val="bg1"/>
                </a:solidFill>
                <a:latin typeface="Tahoma" pitchFamily="34" charset="0"/>
                <a:ea typeface="Tahoma" pitchFamily="34" charset="0"/>
                <a:cs typeface="Tahoma" pitchFamily="34" charset="0"/>
              </a:rPr>
              <a:t>, clothed with white robes, with palm branches in their hands, and crying out with a loud voice, saying, Salvation belongs to our God who sits on the throne, and to the Lamb!....Therefore they are before the throne of God, and </a:t>
            </a:r>
            <a:r>
              <a:rPr lang="en-US" sz="4000" u="sng" dirty="0" smtClean="0">
                <a:solidFill>
                  <a:srgbClr val="FFFF00"/>
                </a:solidFill>
                <a:latin typeface="Tahoma" pitchFamily="34" charset="0"/>
                <a:ea typeface="Tahoma" pitchFamily="34" charset="0"/>
                <a:cs typeface="Tahoma" pitchFamily="34" charset="0"/>
              </a:rPr>
              <a:t>serve Him day and night in His temple</a:t>
            </a:r>
            <a:r>
              <a:rPr lang="en-US" sz="4000" dirty="0" smtClean="0">
                <a:solidFill>
                  <a:schemeClr val="bg1"/>
                </a:solidFill>
                <a:latin typeface="Tahoma" pitchFamily="34" charset="0"/>
                <a:ea typeface="Tahoma" pitchFamily="34" charset="0"/>
                <a:cs typeface="Tahoma" pitchFamily="34" charset="0"/>
              </a:rPr>
              <a:t>. And He who sits on the throne will dwell among them”.</a:t>
            </a:r>
          </a:p>
          <a:p>
            <a:pPr algn="ctr">
              <a:buNone/>
            </a:pPr>
            <a:r>
              <a:rPr lang="en-US" sz="1300" dirty="0" smtClean="0">
                <a:solidFill>
                  <a:schemeClr val="bg1"/>
                </a:solidFill>
                <a:latin typeface="Tahoma" pitchFamily="34" charset="0"/>
                <a:ea typeface="Tahoma" pitchFamily="34" charset="0"/>
                <a:cs typeface="Tahoma"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rmAutofit/>
          </a:bodyPr>
          <a:lstStyle/>
          <a:p>
            <a:r>
              <a:rPr lang="en-US" sz="5700" dirty="0" smtClean="0">
                <a:solidFill>
                  <a:srgbClr val="FFFF00"/>
                </a:solidFill>
                <a:latin typeface="Tahoma" pitchFamily="34" charset="0"/>
                <a:ea typeface="Tahoma" pitchFamily="34" charset="0"/>
                <a:cs typeface="Tahoma" pitchFamily="34" charset="0"/>
              </a:rPr>
              <a:t>Salvation is what was Promised to Abraham</a:t>
            </a:r>
            <a:endParaRPr lang="en-US" sz="57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After Jesus died, buried, &amp; rose from the dead, he gave His disciples the Great Commission to preach the gospel and for men to believe, repent, and be baptized.                                (Matthew 28:18-20; Mark 16:16; Luke 24:47).</a:t>
            </a:r>
          </a:p>
          <a:p>
            <a:pPr algn="ctr">
              <a:buNone/>
            </a:pPr>
            <a:endParaRPr lang="en-US" sz="20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Jews who were pricked in their hearts that they had crucified Jesus were told, “</a:t>
            </a:r>
            <a:r>
              <a:rPr lang="en-US" sz="4000" u="sng" dirty="0" smtClean="0">
                <a:solidFill>
                  <a:schemeClr val="bg1"/>
                </a:solidFill>
                <a:latin typeface="Tahoma" pitchFamily="34" charset="0"/>
                <a:ea typeface="Tahoma" pitchFamily="34" charset="0"/>
                <a:cs typeface="Tahoma" pitchFamily="34" charset="0"/>
              </a:rPr>
              <a:t>Repent and be baptized </a:t>
            </a:r>
            <a:r>
              <a:rPr lang="en-US" sz="4000" dirty="0" smtClean="0">
                <a:solidFill>
                  <a:schemeClr val="bg1"/>
                </a:solidFill>
                <a:latin typeface="Tahoma" pitchFamily="34" charset="0"/>
                <a:ea typeface="Tahoma" pitchFamily="34" charset="0"/>
                <a:cs typeface="Tahoma" pitchFamily="34" charset="0"/>
              </a:rPr>
              <a:t>everyone of you in the name of Jesus Christ </a:t>
            </a:r>
            <a:r>
              <a:rPr lang="en-US" sz="4000" dirty="0" smtClean="0">
                <a:solidFill>
                  <a:srgbClr val="FFFF00"/>
                </a:solidFill>
                <a:latin typeface="Tahoma" pitchFamily="34" charset="0"/>
                <a:ea typeface="Tahoma" pitchFamily="34" charset="0"/>
                <a:cs typeface="Tahoma" pitchFamily="34" charset="0"/>
              </a:rPr>
              <a:t>for the forgiveness of sins</a:t>
            </a:r>
            <a:r>
              <a:rPr lang="en-US" sz="4000" dirty="0" smtClean="0">
                <a:solidFill>
                  <a:schemeClr val="bg1"/>
                </a:solidFill>
                <a:latin typeface="Tahoma" pitchFamily="34" charset="0"/>
                <a:ea typeface="Tahoma" pitchFamily="34" charset="0"/>
                <a:cs typeface="Tahoma" pitchFamily="34" charset="0"/>
              </a:rPr>
              <a:t>. For the </a:t>
            </a:r>
            <a:r>
              <a:rPr lang="en-US" sz="4000" dirty="0" smtClean="0">
                <a:solidFill>
                  <a:srgbClr val="FFFF00"/>
                </a:solidFill>
                <a:latin typeface="Tahoma" pitchFamily="34" charset="0"/>
                <a:ea typeface="Tahoma" pitchFamily="34" charset="0"/>
                <a:cs typeface="Tahoma" pitchFamily="34" charset="0"/>
              </a:rPr>
              <a:t>promise</a:t>
            </a:r>
            <a:r>
              <a:rPr lang="en-US" sz="4000" dirty="0" smtClean="0">
                <a:solidFill>
                  <a:schemeClr val="bg1"/>
                </a:solidFill>
                <a:latin typeface="Tahoma" pitchFamily="34" charset="0"/>
                <a:ea typeface="Tahoma" pitchFamily="34" charset="0"/>
                <a:cs typeface="Tahoma" pitchFamily="34" charset="0"/>
              </a:rPr>
              <a:t> is for you, your children and </a:t>
            </a:r>
            <a:r>
              <a:rPr lang="en-US" sz="4000" u="sng" dirty="0" smtClean="0">
                <a:solidFill>
                  <a:schemeClr val="bg1"/>
                </a:solidFill>
                <a:latin typeface="Tahoma" pitchFamily="34" charset="0"/>
                <a:ea typeface="Tahoma" pitchFamily="34" charset="0"/>
                <a:cs typeface="Tahoma" pitchFamily="34" charset="0"/>
              </a:rPr>
              <a:t>all who are afar off</a:t>
            </a:r>
            <a:r>
              <a:rPr lang="en-US" sz="4000" dirty="0" smtClean="0">
                <a:solidFill>
                  <a:schemeClr val="bg1"/>
                </a:solidFill>
                <a:latin typeface="Tahoma" pitchFamily="34" charset="0"/>
                <a:ea typeface="Tahoma" pitchFamily="34" charset="0"/>
                <a:cs typeface="Tahoma" pitchFamily="34" charset="0"/>
              </a:rPr>
              <a:t>”. (Acts 2:38-39)</a:t>
            </a:r>
          </a:p>
          <a:p>
            <a:pPr algn="ctr">
              <a:buNone/>
            </a:pPr>
            <a:r>
              <a:rPr lang="en-US" sz="1300" dirty="0" smtClean="0">
                <a:solidFill>
                  <a:schemeClr val="bg1"/>
                </a:solidFill>
                <a:latin typeface="Tahoma" pitchFamily="34" charset="0"/>
                <a:ea typeface="Tahoma" pitchFamily="34" charset="0"/>
                <a:cs typeface="Tahoma"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rmAutofit/>
          </a:bodyPr>
          <a:lstStyle/>
          <a:p>
            <a:r>
              <a:rPr lang="en-US" sz="5700" dirty="0" smtClean="0">
                <a:solidFill>
                  <a:srgbClr val="FFFF00"/>
                </a:solidFill>
                <a:latin typeface="Tahoma" pitchFamily="34" charset="0"/>
                <a:ea typeface="Tahoma" pitchFamily="34" charset="0"/>
                <a:cs typeface="Tahoma" pitchFamily="34" charset="0"/>
              </a:rPr>
              <a:t>Salvation is what was Promised to Abraham</a:t>
            </a:r>
            <a:endParaRPr lang="en-US" sz="57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“You are sons of the prophets, and of the covenant which </a:t>
            </a:r>
            <a:r>
              <a:rPr lang="en-US" sz="4000" dirty="0" smtClean="0">
                <a:solidFill>
                  <a:srgbClr val="FFFF00"/>
                </a:solidFill>
                <a:latin typeface="Tahoma" pitchFamily="34" charset="0"/>
                <a:ea typeface="Tahoma" pitchFamily="34" charset="0"/>
                <a:cs typeface="Tahoma" pitchFamily="34" charset="0"/>
              </a:rPr>
              <a:t>God made with our fathers, saying to Abraham, 'And </a:t>
            </a:r>
            <a:r>
              <a:rPr lang="en-US" sz="4000" u="sng" dirty="0" smtClean="0">
                <a:solidFill>
                  <a:srgbClr val="FFFF00"/>
                </a:solidFill>
                <a:latin typeface="Tahoma" pitchFamily="34" charset="0"/>
                <a:ea typeface="Tahoma" pitchFamily="34" charset="0"/>
                <a:cs typeface="Tahoma" pitchFamily="34" charset="0"/>
              </a:rPr>
              <a:t>in your seed all the families of the earth shall be blessed</a:t>
            </a:r>
            <a:r>
              <a:rPr lang="en-US" sz="4000" dirty="0" smtClean="0">
                <a:solidFill>
                  <a:srgbClr val="FFFF00"/>
                </a:solidFill>
                <a:latin typeface="Tahoma" pitchFamily="34" charset="0"/>
                <a:ea typeface="Tahoma" pitchFamily="34" charset="0"/>
                <a:cs typeface="Tahoma" pitchFamily="34" charset="0"/>
              </a:rPr>
              <a:t>.'</a:t>
            </a:r>
            <a:r>
              <a:rPr lang="en-US" sz="4000" dirty="0" smtClean="0">
                <a:solidFill>
                  <a:schemeClr val="bg1"/>
                </a:solidFill>
                <a:latin typeface="Tahoma" pitchFamily="34" charset="0"/>
                <a:ea typeface="Tahoma" pitchFamily="34" charset="0"/>
                <a:cs typeface="Tahoma" pitchFamily="34" charset="0"/>
              </a:rPr>
              <a:t> "To you first, God, having raised up His Servant </a:t>
            </a:r>
            <a:r>
              <a:rPr lang="en-US" sz="4000" u="sng" dirty="0" smtClean="0">
                <a:solidFill>
                  <a:srgbClr val="FFFF00"/>
                </a:solidFill>
                <a:latin typeface="Tahoma" pitchFamily="34" charset="0"/>
                <a:ea typeface="Tahoma" pitchFamily="34" charset="0"/>
                <a:cs typeface="Tahoma" pitchFamily="34" charset="0"/>
              </a:rPr>
              <a:t>Jesus</a:t>
            </a:r>
            <a:r>
              <a:rPr lang="en-US" sz="4000" dirty="0" smtClean="0">
                <a:solidFill>
                  <a:schemeClr val="bg1"/>
                </a:solidFill>
                <a:latin typeface="Tahoma" pitchFamily="34" charset="0"/>
                <a:ea typeface="Tahoma" pitchFamily="34" charset="0"/>
                <a:cs typeface="Tahoma" pitchFamily="34" charset="0"/>
              </a:rPr>
              <a:t>, sent Him to </a:t>
            </a:r>
            <a:r>
              <a:rPr lang="en-US" sz="4000" u="sng" dirty="0" smtClean="0">
                <a:solidFill>
                  <a:schemeClr val="bg1"/>
                </a:solidFill>
                <a:latin typeface="Tahoma" pitchFamily="34" charset="0"/>
                <a:ea typeface="Tahoma" pitchFamily="34" charset="0"/>
                <a:cs typeface="Tahoma" pitchFamily="34" charset="0"/>
              </a:rPr>
              <a:t>bless you, in turning away every one of you from your iniquities</a:t>
            </a:r>
            <a:r>
              <a:rPr lang="en-US" sz="4000" dirty="0" smtClean="0">
                <a:solidFill>
                  <a:schemeClr val="bg1"/>
                </a:solidFill>
                <a:latin typeface="Tahoma" pitchFamily="34" charset="0"/>
                <a:ea typeface="Tahoma" pitchFamily="34" charset="0"/>
                <a:cs typeface="Tahoma" pitchFamily="34" charset="0"/>
              </a:rPr>
              <a:t>" (Acts 3:25-26).</a:t>
            </a:r>
          </a:p>
          <a:p>
            <a:pPr algn="ctr">
              <a:buNone/>
            </a:pPr>
            <a:endParaRPr lang="en-US" sz="32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All families of the earth would be blessed so that they could be forgiven of their sins and turn away from them.                      </a:t>
            </a:r>
          </a:p>
          <a:p>
            <a:pPr algn="ctr">
              <a:buNone/>
            </a:pPr>
            <a:endParaRPr lang="en-US" sz="40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828800"/>
          </a:xfrm>
        </p:spPr>
        <p:txBody>
          <a:bodyPr>
            <a:noAutofit/>
          </a:bodyPr>
          <a:lstStyle/>
          <a:p>
            <a:r>
              <a:rPr lang="en-US" sz="5700" dirty="0" smtClean="0">
                <a:solidFill>
                  <a:srgbClr val="FFFF00"/>
                </a:solidFill>
                <a:latin typeface="Tahoma" pitchFamily="34" charset="0"/>
                <a:ea typeface="Tahoma" pitchFamily="34" charset="0"/>
                <a:cs typeface="Tahoma" pitchFamily="34" charset="0"/>
              </a:rPr>
              <a:t>In Christ, You are Abraham’s Seed and  Heirs according to the Promise</a:t>
            </a:r>
            <a:endParaRPr lang="en-US" sz="57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752600"/>
            <a:ext cx="14630400" cy="6477000"/>
          </a:xfrm>
        </p:spPr>
        <p:txBody>
          <a:bodyPr>
            <a:normAutofit/>
          </a:bodyPr>
          <a:lstStyle/>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 “For you are all sons of God </a:t>
            </a:r>
            <a:r>
              <a:rPr lang="en-US" sz="4000" u="sng" dirty="0" smtClean="0">
                <a:solidFill>
                  <a:schemeClr val="bg1"/>
                </a:solidFill>
                <a:latin typeface="Tahoma" pitchFamily="34" charset="0"/>
                <a:ea typeface="Tahoma" pitchFamily="34" charset="0"/>
                <a:cs typeface="Tahoma" pitchFamily="34" charset="0"/>
              </a:rPr>
              <a:t>through faith in Christ Jesus</a:t>
            </a:r>
            <a:r>
              <a:rPr lang="en-US" sz="4000" dirty="0" smtClean="0">
                <a:solidFill>
                  <a:schemeClr val="bg1"/>
                </a:solidFill>
                <a:latin typeface="Tahoma" pitchFamily="34" charset="0"/>
                <a:ea typeface="Tahoma" pitchFamily="34" charset="0"/>
                <a:cs typeface="Tahoma" pitchFamily="34" charset="0"/>
              </a:rPr>
              <a:t>. For as many of you as were </a:t>
            </a:r>
            <a:r>
              <a:rPr lang="en-US" sz="4000" u="sng" dirty="0" smtClean="0">
                <a:solidFill>
                  <a:schemeClr val="bg1"/>
                </a:solidFill>
                <a:latin typeface="Tahoma" pitchFamily="34" charset="0"/>
                <a:ea typeface="Tahoma" pitchFamily="34" charset="0"/>
                <a:cs typeface="Tahoma" pitchFamily="34" charset="0"/>
              </a:rPr>
              <a:t>baptized into Christ </a:t>
            </a:r>
            <a:r>
              <a:rPr lang="en-US" sz="4000" dirty="0" smtClean="0">
                <a:solidFill>
                  <a:schemeClr val="bg1"/>
                </a:solidFill>
                <a:latin typeface="Tahoma" pitchFamily="34" charset="0"/>
                <a:ea typeface="Tahoma" pitchFamily="34" charset="0"/>
                <a:cs typeface="Tahoma" pitchFamily="34" charset="0"/>
              </a:rPr>
              <a:t>have put on Christ. There is </a:t>
            </a:r>
            <a:r>
              <a:rPr lang="en-US" sz="4000" dirty="0" smtClean="0">
                <a:solidFill>
                  <a:srgbClr val="FFFF00"/>
                </a:solidFill>
                <a:latin typeface="Tahoma" pitchFamily="34" charset="0"/>
                <a:ea typeface="Tahoma" pitchFamily="34" charset="0"/>
                <a:cs typeface="Tahoma" pitchFamily="34" charset="0"/>
              </a:rPr>
              <a:t>neither Jew nor Greek</a:t>
            </a:r>
            <a:r>
              <a:rPr lang="en-US" sz="4000" dirty="0" smtClean="0">
                <a:solidFill>
                  <a:schemeClr val="bg1"/>
                </a:solidFill>
                <a:latin typeface="Tahoma" pitchFamily="34" charset="0"/>
                <a:ea typeface="Tahoma" pitchFamily="34" charset="0"/>
                <a:cs typeface="Tahoma" pitchFamily="34" charset="0"/>
              </a:rPr>
              <a:t>, there is neither slave nor free, there is neither male nor female; for you are all one in Christ Jesus. And </a:t>
            </a:r>
            <a:r>
              <a:rPr lang="en-US" sz="4000" u="sng" dirty="0" smtClean="0">
                <a:solidFill>
                  <a:srgbClr val="FFFF00"/>
                </a:solidFill>
                <a:latin typeface="Tahoma" pitchFamily="34" charset="0"/>
                <a:ea typeface="Tahoma" pitchFamily="34" charset="0"/>
                <a:cs typeface="Tahoma" pitchFamily="34" charset="0"/>
              </a:rPr>
              <a:t>if you are Christ's, then you are Abraham's seed</a:t>
            </a:r>
            <a:r>
              <a:rPr lang="en-US" sz="4000" u="sng" dirty="0" smtClean="0">
                <a:solidFill>
                  <a:schemeClr val="bg1"/>
                </a:solidFill>
                <a:latin typeface="Tahoma" pitchFamily="34" charset="0"/>
                <a:ea typeface="Tahoma" pitchFamily="34" charset="0"/>
                <a:cs typeface="Tahoma" pitchFamily="34" charset="0"/>
              </a:rPr>
              <a:t>, and </a:t>
            </a:r>
            <a:r>
              <a:rPr lang="en-US" sz="4000" u="sng" dirty="0" smtClean="0">
                <a:solidFill>
                  <a:srgbClr val="FFFF00"/>
                </a:solidFill>
                <a:latin typeface="Tahoma" pitchFamily="34" charset="0"/>
                <a:ea typeface="Tahoma" pitchFamily="34" charset="0"/>
                <a:cs typeface="Tahoma" pitchFamily="34" charset="0"/>
              </a:rPr>
              <a:t>heirs according to the promise</a:t>
            </a:r>
            <a:r>
              <a:rPr lang="en-US" sz="4000" dirty="0" smtClean="0">
                <a:solidFill>
                  <a:schemeClr val="bg1"/>
                </a:solidFill>
                <a:latin typeface="Tahoma" pitchFamily="34" charset="0"/>
                <a:ea typeface="Tahoma" pitchFamily="34" charset="0"/>
                <a:cs typeface="Tahoma" pitchFamily="34" charset="0"/>
              </a:rPr>
              <a:t>” (Galatians 3:26-29)</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If upon your faith you are baptized into Christ then you are Abraham’s seed and heirs according to the promise!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rmAutofit/>
          </a:bodyPr>
          <a:lstStyle/>
          <a:p>
            <a:r>
              <a:rPr lang="en-US" sz="5700" dirty="0" smtClean="0">
                <a:solidFill>
                  <a:srgbClr val="FFFF00"/>
                </a:solidFill>
                <a:latin typeface="Tahoma" pitchFamily="34" charset="0"/>
                <a:ea typeface="Tahoma" pitchFamily="34" charset="0"/>
                <a:cs typeface="Tahoma" pitchFamily="34" charset="0"/>
              </a:rPr>
              <a:t>Conclusion</a:t>
            </a:r>
            <a:endParaRPr lang="en-US" sz="57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God fulfilled the Seed Promise to the serpent, to Abraham, and to David in Jesus Christ after thousands of years.  </a:t>
            </a:r>
          </a:p>
          <a:p>
            <a:pPr algn="ctr">
              <a:buNone/>
            </a:pPr>
            <a:endParaRPr lang="en-US" sz="20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Jesus was born of a virgin to redeem sinners and even though Satan bruised his heel (death on the cross), Christ overcome the devil and bruised his head as He was raised from the dead to sit on David’s throne at God’s right hand in heaven where He is right now as we speak.</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If you aren’t a Christian, then you are of the seed of Satan and are headed for eternal condemnation instead of heaven because of your sins and no sin will enter there (Rev. 21:27). </a:t>
            </a:r>
          </a:p>
          <a:p>
            <a:pPr algn="ctr">
              <a:buNone/>
            </a:pPr>
            <a:endParaRPr lang="en-US" sz="1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rmAutofit/>
          </a:bodyPr>
          <a:lstStyle/>
          <a:p>
            <a:r>
              <a:rPr lang="en-US" sz="5700" dirty="0" smtClean="0">
                <a:solidFill>
                  <a:srgbClr val="FFFF00"/>
                </a:solidFill>
                <a:latin typeface="Tahoma" pitchFamily="34" charset="0"/>
                <a:ea typeface="Tahoma" pitchFamily="34" charset="0"/>
                <a:cs typeface="Tahoma" pitchFamily="34" charset="0"/>
              </a:rPr>
              <a:t>Conclusion</a:t>
            </a:r>
            <a:endParaRPr lang="en-US" sz="57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The gospel is preached so that all people of all nations can be saved from hell.  Why not obey Jesus now? </a:t>
            </a: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“Though He was a Son, yet He learned obedience by the things which He suffered. And having been perfected, He became the author of eternal salvation to all who obey Him”.  (Hebrews 5:8-9)</a:t>
            </a: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 Lord Jesus is revealed from heaven with His mighty angels, in flaming fire taking vengeance on those who do not know God, and on those who do not obey the gospel of our Lord Jesus Christ” (2 Thessalonians 1:7-8).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r>
              <a:rPr lang="en-US" dirty="0" smtClean="0">
                <a:solidFill>
                  <a:schemeClr val="bg1"/>
                </a:solidFill>
                <a:latin typeface="Tahoma" pitchFamily="34" charset="0"/>
                <a:ea typeface="Tahoma" pitchFamily="34" charset="0"/>
                <a:cs typeface="Tahoma" pitchFamily="34" charset="0"/>
              </a:rPr>
              <a:t>4s- Battle Belongs to the Lord</a:t>
            </a:r>
          </a:p>
          <a:p>
            <a:r>
              <a:rPr lang="en-US" dirty="0" smtClean="0">
                <a:solidFill>
                  <a:schemeClr val="bg1"/>
                </a:solidFill>
                <a:latin typeface="Tahoma" pitchFamily="34" charset="0"/>
                <a:ea typeface="Tahoma" pitchFamily="34" charset="0"/>
                <a:cs typeface="Tahoma" pitchFamily="34" charset="0"/>
              </a:rPr>
              <a:t>141s- We Will Glorify</a:t>
            </a:r>
          </a:p>
          <a:p>
            <a:r>
              <a:rPr lang="en-US" dirty="0" smtClean="0">
                <a:solidFill>
                  <a:schemeClr val="bg1"/>
                </a:solidFill>
                <a:latin typeface="Tahoma" pitchFamily="34" charset="0"/>
                <a:ea typeface="Tahoma" pitchFamily="34" charset="0"/>
                <a:cs typeface="Tahoma" pitchFamily="34" charset="0"/>
              </a:rPr>
              <a:t>166- He Loved Me So</a:t>
            </a:r>
          </a:p>
          <a:p>
            <a:r>
              <a:rPr lang="en-US" dirty="0" smtClean="0">
                <a:solidFill>
                  <a:schemeClr val="bg1"/>
                </a:solidFill>
                <a:latin typeface="Tahoma" pitchFamily="34" charset="0"/>
                <a:ea typeface="Tahoma" pitchFamily="34" charset="0"/>
                <a:cs typeface="Tahoma" pitchFamily="34" charset="0"/>
              </a:rPr>
              <a:t>231- Soldiers of Christ Arise</a:t>
            </a:r>
          </a:p>
          <a:p>
            <a:r>
              <a:rPr lang="en-US" dirty="0" smtClean="0">
                <a:solidFill>
                  <a:schemeClr val="bg1"/>
                </a:solidFill>
                <a:latin typeface="Tahoma" pitchFamily="34" charset="0"/>
                <a:ea typeface="Tahoma" pitchFamily="34" charset="0"/>
                <a:cs typeface="Tahoma" pitchFamily="34" charset="0"/>
              </a:rPr>
              <a:t>317- All Things are Ready</a:t>
            </a:r>
          </a:p>
          <a:p>
            <a:r>
              <a:rPr lang="en-US" dirty="0" smtClean="0">
                <a:solidFill>
                  <a:schemeClr val="bg1"/>
                </a:solidFill>
                <a:latin typeface="Tahoma" pitchFamily="34" charset="0"/>
                <a:ea typeface="Tahoma" pitchFamily="34" charset="0"/>
                <a:cs typeface="Tahoma" pitchFamily="34" charset="0"/>
              </a:rPr>
              <a:t>679- Jesus Hold My Hand</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600"/>
          </a:xfrm>
        </p:spPr>
        <p:txBody>
          <a:bodyPr>
            <a:normAutofit/>
          </a:bodyPr>
          <a:lstStyle/>
          <a:p>
            <a:r>
              <a:rPr lang="en-US" sz="15500" dirty="0" smtClean="0">
                <a:solidFill>
                  <a:srgbClr val="FFFF00"/>
                </a:solidFill>
                <a:latin typeface="Tahoma" pitchFamily="34" charset="0"/>
                <a:ea typeface="Tahoma" pitchFamily="34" charset="0"/>
                <a:cs typeface="Tahoma" pitchFamily="34" charset="0"/>
              </a:rPr>
              <a:t>When was the Seed Promise Fulfilled?</a:t>
            </a:r>
            <a:endParaRPr lang="en-US" sz="155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lnSpcReduction="10000"/>
          </a:bodyPr>
          <a:lstStyle/>
          <a:p>
            <a:pPr algn="ctr">
              <a:buNone/>
            </a:pPr>
            <a:r>
              <a:rPr lang="en-US" sz="4000" dirty="0" smtClean="0">
                <a:solidFill>
                  <a:schemeClr val="bg1"/>
                </a:solidFill>
                <a:latin typeface="Tahoma" pitchFamily="34" charset="0"/>
                <a:ea typeface="Tahoma" pitchFamily="34" charset="0"/>
                <a:cs typeface="Tahoma" pitchFamily="34" charset="0"/>
              </a:rPr>
              <a:t>Last week we studied how God fulfilled His promises to Abraham that through His seed was made a great nation in Egypt and his descendants went into the land of Canaan.</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We learned it was conditioned upon their obedience to God.</a:t>
            </a:r>
          </a:p>
          <a:p>
            <a:pPr algn="ctr">
              <a:buNone/>
            </a:pPr>
            <a:r>
              <a:rPr lang="en-US" sz="1300" dirty="0" smtClean="0">
                <a:solidFill>
                  <a:schemeClr val="bg1"/>
                </a:solidFill>
                <a:latin typeface="Tahoma" pitchFamily="34" charset="0"/>
                <a:ea typeface="Tahoma" pitchFamily="34" charset="0"/>
                <a:cs typeface="Tahoma" pitchFamily="34" charset="0"/>
              </a:rPr>
              <a:t> </a:t>
            </a:r>
          </a:p>
          <a:p>
            <a:pPr algn="ctr">
              <a:buNone/>
            </a:pPr>
            <a:r>
              <a:rPr lang="en-US" sz="4000" dirty="0" smtClean="0">
                <a:solidFill>
                  <a:schemeClr val="bg1"/>
                </a:solidFill>
                <a:latin typeface="Tahoma" pitchFamily="34" charset="0"/>
                <a:ea typeface="Tahoma" pitchFamily="34" charset="0"/>
                <a:cs typeface="Tahoma" pitchFamily="34" charset="0"/>
              </a:rPr>
              <a:t>God kept all of His promises but the Israelites failed to keep His word and were eventually cast off as His people when they crucified Him and Jerusalem was destroyed in 70 A.D.</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There are no more promises for fleshly Israel today and Jesus will not be reigning on David’s throne on earth in Jerusalem for 1,000 years as the </a:t>
            </a:r>
            <a:r>
              <a:rPr lang="en-US" sz="4000" dirty="0" err="1" smtClean="0">
                <a:solidFill>
                  <a:schemeClr val="bg1"/>
                </a:solidFill>
                <a:latin typeface="Tahoma" pitchFamily="34" charset="0"/>
                <a:ea typeface="Tahoma" pitchFamily="34" charset="0"/>
                <a:cs typeface="Tahoma" pitchFamily="34" charset="0"/>
              </a:rPr>
              <a:t>premillenialists</a:t>
            </a:r>
            <a:r>
              <a:rPr lang="en-US" sz="4000" dirty="0" smtClean="0">
                <a:solidFill>
                  <a:schemeClr val="bg1"/>
                </a:solidFill>
                <a:latin typeface="Tahoma" pitchFamily="34" charset="0"/>
                <a:ea typeface="Tahoma" pitchFamily="34" charset="0"/>
                <a:cs typeface="Tahoma" pitchFamily="34" charset="0"/>
              </a:rPr>
              <a:t> teach.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Seed of Abraham</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God also promised to Abraham “in you all the families (or nations) of the earth will be blessed” (Gen. 12:3; cf. 17:18). </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All people of the earth are blessed because of God’s creation.  (light, plants, trees, sun, rain, animals, seasons, our bodies)</a:t>
            </a:r>
          </a:p>
          <a:p>
            <a:pPr algn="ctr">
              <a:buNone/>
            </a:pPr>
            <a:r>
              <a:rPr lang="en-US" sz="1300" dirty="0" smtClean="0">
                <a:solidFill>
                  <a:schemeClr val="bg1"/>
                </a:solidFill>
                <a:latin typeface="Tahoma" pitchFamily="34" charset="0"/>
                <a:ea typeface="Tahoma" pitchFamily="34" charset="0"/>
                <a:cs typeface="Tahoma" pitchFamily="34" charset="0"/>
              </a:rPr>
              <a:t> </a:t>
            </a:r>
          </a:p>
          <a:p>
            <a:pPr algn="ctr">
              <a:buNone/>
            </a:pPr>
            <a:r>
              <a:rPr lang="en-US" sz="4000" dirty="0" smtClean="0">
                <a:solidFill>
                  <a:schemeClr val="bg1"/>
                </a:solidFill>
                <a:latin typeface="Tahoma" pitchFamily="34" charset="0"/>
                <a:ea typeface="Tahoma" pitchFamily="34" charset="0"/>
                <a:cs typeface="Tahoma" pitchFamily="34" charset="0"/>
              </a:rPr>
              <a:t>Everyone enjoys these physical things but not His spiritual blessings because all have sinned (Rom. 3:23; Isa. 59:2). </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This seed promise to Abraham had been given in the Garden of Eden after Adam and Eve sinned as God spoke to the serpent with a promise of redemption (Gen. 3:15).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8001000" y="1143000"/>
            <a:ext cx="16764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Tahoma" pitchFamily="34" charset="0"/>
              <a:ea typeface="Tahoma" pitchFamily="34" charset="0"/>
              <a:cs typeface="Tahoma" pitchFamily="34" charset="0"/>
            </a:endParaRPr>
          </a:p>
        </p:txBody>
      </p:sp>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Seed of Woman/Serpent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God said to the serpent, “I will put enmity between </a:t>
            </a:r>
            <a:r>
              <a:rPr lang="en-US" sz="4000" u="sng" dirty="0" smtClean="0">
                <a:solidFill>
                  <a:srgbClr val="00B0F0"/>
                </a:solidFill>
                <a:latin typeface="Tahoma" pitchFamily="34" charset="0"/>
                <a:ea typeface="Tahoma" pitchFamily="34" charset="0"/>
                <a:cs typeface="Tahoma" pitchFamily="34" charset="0"/>
              </a:rPr>
              <a:t>you</a:t>
            </a:r>
            <a:r>
              <a:rPr lang="en-US" sz="4000" dirty="0" smtClean="0">
                <a:solidFill>
                  <a:schemeClr val="bg1"/>
                </a:solidFill>
                <a:latin typeface="Tahoma" pitchFamily="34" charset="0"/>
                <a:ea typeface="Tahoma" pitchFamily="34" charset="0"/>
                <a:cs typeface="Tahoma" pitchFamily="34" charset="0"/>
              </a:rPr>
              <a:t> and </a:t>
            </a:r>
            <a:r>
              <a:rPr lang="en-US" sz="4000" u="sng" dirty="0" smtClean="0">
                <a:solidFill>
                  <a:srgbClr val="FFFF00"/>
                </a:solidFill>
                <a:latin typeface="Tahoma" pitchFamily="34" charset="0"/>
                <a:ea typeface="Tahoma" pitchFamily="34" charset="0"/>
                <a:cs typeface="Tahoma" pitchFamily="34" charset="0"/>
              </a:rPr>
              <a:t>the</a:t>
            </a:r>
            <a:r>
              <a:rPr lang="en-US" sz="4000" dirty="0" smtClean="0">
                <a:solidFill>
                  <a:schemeClr val="bg1"/>
                </a:solidFill>
                <a:latin typeface="Tahoma" pitchFamily="34" charset="0"/>
                <a:ea typeface="Tahoma" pitchFamily="34" charset="0"/>
                <a:cs typeface="Tahoma" pitchFamily="34" charset="0"/>
              </a:rPr>
              <a:t> </a:t>
            </a:r>
            <a:r>
              <a:rPr lang="en-US" sz="4000" u="sng" dirty="0" smtClean="0">
                <a:solidFill>
                  <a:srgbClr val="FFFF00"/>
                </a:solidFill>
                <a:latin typeface="Tahoma" pitchFamily="34" charset="0"/>
                <a:ea typeface="Tahoma" pitchFamily="34" charset="0"/>
                <a:cs typeface="Tahoma" pitchFamily="34" charset="0"/>
              </a:rPr>
              <a:t>woman</a:t>
            </a:r>
            <a:r>
              <a:rPr lang="en-US" sz="4000" dirty="0" smtClean="0">
                <a:solidFill>
                  <a:schemeClr val="bg1"/>
                </a:solidFill>
                <a:latin typeface="Tahoma" pitchFamily="34" charset="0"/>
                <a:ea typeface="Tahoma" pitchFamily="34" charset="0"/>
                <a:cs typeface="Tahoma" pitchFamily="34" charset="0"/>
              </a:rPr>
              <a:t>, And between </a:t>
            </a:r>
            <a:r>
              <a:rPr lang="en-US" sz="4000" u="sng" dirty="0" smtClean="0">
                <a:solidFill>
                  <a:srgbClr val="00B0F0"/>
                </a:solidFill>
                <a:latin typeface="Tahoma" pitchFamily="34" charset="0"/>
                <a:ea typeface="Tahoma" pitchFamily="34" charset="0"/>
                <a:cs typeface="Tahoma" pitchFamily="34" charset="0"/>
              </a:rPr>
              <a:t>your seed</a:t>
            </a:r>
            <a:r>
              <a:rPr lang="en-US" sz="4000" dirty="0" smtClean="0">
                <a:solidFill>
                  <a:srgbClr val="00B0F0"/>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and </a:t>
            </a:r>
            <a:r>
              <a:rPr lang="en-US" sz="4000" u="sng" dirty="0" smtClean="0">
                <a:solidFill>
                  <a:srgbClr val="FFFF00"/>
                </a:solidFill>
                <a:latin typeface="Tahoma" pitchFamily="34" charset="0"/>
                <a:ea typeface="Tahoma" pitchFamily="34" charset="0"/>
                <a:cs typeface="Tahoma" pitchFamily="34" charset="0"/>
              </a:rPr>
              <a:t>her Seed</a:t>
            </a:r>
            <a:r>
              <a:rPr lang="en-US" sz="4000" dirty="0" smtClean="0">
                <a:solidFill>
                  <a:schemeClr val="bg1"/>
                </a:solidFill>
                <a:latin typeface="Tahoma" pitchFamily="34" charset="0"/>
                <a:ea typeface="Tahoma" pitchFamily="34" charset="0"/>
                <a:cs typeface="Tahoma" pitchFamily="34" charset="0"/>
              </a:rPr>
              <a:t>; </a:t>
            </a:r>
            <a:r>
              <a:rPr lang="en-US" sz="4000" u="sng" dirty="0" smtClean="0">
                <a:solidFill>
                  <a:srgbClr val="FFFF00"/>
                </a:solidFill>
                <a:latin typeface="Tahoma" pitchFamily="34" charset="0"/>
                <a:ea typeface="Tahoma" pitchFamily="34" charset="0"/>
                <a:cs typeface="Tahoma" pitchFamily="34" charset="0"/>
              </a:rPr>
              <a:t>He shall bruise</a:t>
            </a:r>
            <a:r>
              <a:rPr lang="en-US" sz="4000" dirty="0" smtClean="0">
                <a:solidFill>
                  <a:schemeClr val="bg1"/>
                </a:solidFill>
                <a:latin typeface="Tahoma" pitchFamily="34" charset="0"/>
                <a:ea typeface="Tahoma" pitchFamily="34" charset="0"/>
                <a:cs typeface="Tahoma" pitchFamily="34" charset="0"/>
              </a:rPr>
              <a:t> </a:t>
            </a:r>
            <a:r>
              <a:rPr lang="en-US" sz="4000" u="sng" dirty="0" smtClean="0">
                <a:solidFill>
                  <a:srgbClr val="00B0F0"/>
                </a:solidFill>
                <a:latin typeface="Tahoma" pitchFamily="34" charset="0"/>
                <a:ea typeface="Tahoma" pitchFamily="34" charset="0"/>
                <a:cs typeface="Tahoma" pitchFamily="34" charset="0"/>
              </a:rPr>
              <a:t>your head</a:t>
            </a:r>
            <a:r>
              <a:rPr lang="en-US" sz="4000" dirty="0" smtClean="0">
                <a:solidFill>
                  <a:schemeClr val="bg1"/>
                </a:solidFill>
                <a:latin typeface="Tahoma" pitchFamily="34" charset="0"/>
                <a:ea typeface="Tahoma" pitchFamily="34" charset="0"/>
                <a:cs typeface="Tahoma" pitchFamily="34" charset="0"/>
              </a:rPr>
              <a:t>, And </a:t>
            </a:r>
            <a:r>
              <a:rPr lang="en-US" sz="4000" u="sng" dirty="0" smtClean="0">
                <a:solidFill>
                  <a:srgbClr val="00B0F0"/>
                </a:solidFill>
                <a:latin typeface="Tahoma" pitchFamily="34" charset="0"/>
                <a:ea typeface="Tahoma" pitchFamily="34" charset="0"/>
                <a:cs typeface="Tahoma" pitchFamily="34" charset="0"/>
              </a:rPr>
              <a:t>you shall bruise </a:t>
            </a:r>
            <a:r>
              <a:rPr lang="en-US" sz="4000" u="sng" dirty="0" smtClean="0">
                <a:solidFill>
                  <a:srgbClr val="FFFF00"/>
                </a:solidFill>
                <a:latin typeface="Tahoma" pitchFamily="34" charset="0"/>
                <a:ea typeface="Tahoma" pitchFamily="34" charset="0"/>
                <a:cs typeface="Tahoma" pitchFamily="34" charset="0"/>
              </a:rPr>
              <a:t>His heel</a:t>
            </a:r>
            <a:r>
              <a:rPr lang="en-US" sz="4000" dirty="0" smtClean="0">
                <a:solidFill>
                  <a:schemeClr val="bg1"/>
                </a:solidFill>
                <a:latin typeface="Tahoma" pitchFamily="34" charset="0"/>
                <a:ea typeface="Tahoma" pitchFamily="34" charset="0"/>
                <a:cs typeface="Tahoma" pitchFamily="34" charset="0"/>
              </a:rPr>
              <a:t>” (Gen. 3:15).</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 serpent is identified as the devil and Satan (Rev. 12:9). </a:t>
            </a:r>
          </a:p>
          <a:p>
            <a:pPr algn="ctr">
              <a:buNone/>
            </a:pPr>
            <a:r>
              <a:rPr lang="en-US" sz="1300" dirty="0" smtClean="0">
                <a:solidFill>
                  <a:schemeClr val="bg1"/>
                </a:solidFill>
                <a:latin typeface="Tahoma" pitchFamily="34" charset="0"/>
                <a:ea typeface="Tahoma" pitchFamily="34" charset="0"/>
                <a:cs typeface="Tahoma" pitchFamily="34" charset="0"/>
              </a:rPr>
              <a:t> </a:t>
            </a:r>
          </a:p>
          <a:p>
            <a:pPr algn="ctr">
              <a:buNone/>
            </a:pPr>
            <a:r>
              <a:rPr lang="en-US" sz="4000" dirty="0" smtClean="0">
                <a:solidFill>
                  <a:schemeClr val="bg1"/>
                </a:solidFill>
                <a:latin typeface="Tahoma" pitchFamily="34" charset="0"/>
                <a:ea typeface="Tahoma" pitchFamily="34" charset="0"/>
                <a:cs typeface="Tahoma" pitchFamily="34" charset="0"/>
              </a:rPr>
              <a:t>The one who practices sin is of the devil, or is of his seed.             (1 John 3:8; John 8:44; Acts 13:10; Eph. 2:2; 5:6) </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When was the seed promise fulfilled?  Was it fulfilled in Abraham’s wife Sarah as she bore Isaac?  Did he bruise the head of the serpent? No.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Seed of David</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God also made a promise to the Seed of King David,                            “When your days are fulfilled &amp; you rest with your fathers, I will set up </a:t>
            </a:r>
            <a:r>
              <a:rPr lang="en-US" sz="4000" u="sng" dirty="0" smtClean="0">
                <a:solidFill>
                  <a:srgbClr val="FFFF00"/>
                </a:solidFill>
                <a:latin typeface="Tahoma" pitchFamily="34" charset="0"/>
                <a:ea typeface="Tahoma" pitchFamily="34" charset="0"/>
                <a:cs typeface="Tahoma" pitchFamily="34" charset="0"/>
              </a:rPr>
              <a:t>your seed</a:t>
            </a:r>
            <a:r>
              <a:rPr lang="en-US" sz="4000" dirty="0" smtClean="0">
                <a:solidFill>
                  <a:srgbClr val="FFFF00"/>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after you, who will come from </a:t>
            </a:r>
            <a:r>
              <a:rPr lang="en-US" sz="4000" dirty="0" smtClean="0">
                <a:solidFill>
                  <a:srgbClr val="FFFF00"/>
                </a:solidFill>
                <a:latin typeface="Tahoma" pitchFamily="34" charset="0"/>
                <a:ea typeface="Tahoma" pitchFamily="34" charset="0"/>
                <a:cs typeface="Tahoma" pitchFamily="34" charset="0"/>
              </a:rPr>
              <a:t>your body</a:t>
            </a:r>
            <a:r>
              <a:rPr lang="en-US" sz="4000" dirty="0" smtClean="0">
                <a:solidFill>
                  <a:schemeClr val="bg1"/>
                </a:solidFill>
                <a:latin typeface="Tahoma" pitchFamily="34" charset="0"/>
                <a:ea typeface="Tahoma" pitchFamily="34" charset="0"/>
                <a:cs typeface="Tahoma" pitchFamily="34" charset="0"/>
              </a:rPr>
              <a:t>, &amp; I will establish his kingdom. "</a:t>
            </a:r>
            <a:r>
              <a:rPr lang="en-US" sz="4000" u="sng" dirty="0" smtClean="0">
                <a:solidFill>
                  <a:srgbClr val="FFFF00"/>
                </a:solidFill>
                <a:latin typeface="Tahoma" pitchFamily="34" charset="0"/>
                <a:ea typeface="Tahoma" pitchFamily="34" charset="0"/>
                <a:cs typeface="Tahoma" pitchFamily="34" charset="0"/>
              </a:rPr>
              <a:t>He shall build a house for My name</a:t>
            </a:r>
            <a:r>
              <a:rPr lang="en-US" sz="4000" dirty="0" smtClean="0">
                <a:solidFill>
                  <a:schemeClr val="bg1"/>
                </a:solidFill>
                <a:latin typeface="Tahoma" pitchFamily="34" charset="0"/>
                <a:ea typeface="Tahoma" pitchFamily="34" charset="0"/>
                <a:cs typeface="Tahoma" pitchFamily="34" charset="0"/>
              </a:rPr>
              <a:t>, &amp; </a:t>
            </a:r>
            <a:r>
              <a:rPr lang="en-US" sz="4000" u="sng" dirty="0" smtClean="0">
                <a:solidFill>
                  <a:srgbClr val="FFFF00"/>
                </a:solidFill>
                <a:latin typeface="Tahoma" pitchFamily="34" charset="0"/>
                <a:ea typeface="Tahoma" pitchFamily="34" charset="0"/>
                <a:cs typeface="Tahoma" pitchFamily="34" charset="0"/>
              </a:rPr>
              <a:t>I will establish the throne of his kingdom forever</a:t>
            </a:r>
            <a:r>
              <a:rPr lang="en-US" sz="4000" dirty="0" smtClean="0">
                <a:solidFill>
                  <a:schemeClr val="bg1"/>
                </a:solidFill>
                <a:latin typeface="Tahoma" pitchFamily="34" charset="0"/>
                <a:ea typeface="Tahoma" pitchFamily="34" charset="0"/>
                <a:cs typeface="Tahoma" pitchFamily="34" charset="0"/>
              </a:rPr>
              <a:t>” (2 Samuel 7:12-13).</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God promised to establish the throne of His kingdom forever from the seed of David.  </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Was this seed promise fulfilled with his son King Solomon &amp; his wife Bathsheba in their son </a:t>
            </a:r>
            <a:r>
              <a:rPr lang="en-US" sz="4000" dirty="0" err="1" smtClean="0">
                <a:solidFill>
                  <a:schemeClr val="bg1"/>
                </a:solidFill>
                <a:latin typeface="Tahoma" pitchFamily="34" charset="0"/>
                <a:ea typeface="Tahoma" pitchFamily="34" charset="0"/>
                <a:cs typeface="Tahoma" pitchFamily="34" charset="0"/>
              </a:rPr>
              <a:t>Rehoboam</a:t>
            </a:r>
            <a:r>
              <a:rPr lang="en-US" sz="4000" dirty="0" smtClean="0">
                <a:solidFill>
                  <a:schemeClr val="bg1"/>
                </a:solidFill>
                <a:latin typeface="Tahoma" pitchFamily="34" charset="0"/>
                <a:ea typeface="Tahoma" pitchFamily="34" charset="0"/>
                <a:cs typeface="Tahoma" pitchFamily="34" charset="0"/>
              </a:rPr>
              <a:t>? No.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A Virgin Birth: His Name Immanuel</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lnSpcReduction="10000"/>
          </a:bodyPr>
          <a:lstStyle/>
          <a:p>
            <a:pPr algn="ctr">
              <a:buNone/>
            </a:pPr>
            <a:r>
              <a:rPr lang="en-US" sz="4000" dirty="0" smtClean="0">
                <a:solidFill>
                  <a:schemeClr val="bg1"/>
                </a:solidFill>
                <a:latin typeface="Tahoma" pitchFamily="34" charset="0"/>
                <a:ea typeface="Tahoma" pitchFamily="34" charset="0"/>
                <a:cs typeface="Tahoma" pitchFamily="34" charset="0"/>
              </a:rPr>
              <a:t>God told King </a:t>
            </a:r>
            <a:r>
              <a:rPr lang="en-US" sz="4000" dirty="0" err="1" smtClean="0">
                <a:solidFill>
                  <a:schemeClr val="bg1"/>
                </a:solidFill>
                <a:latin typeface="Tahoma" pitchFamily="34" charset="0"/>
                <a:ea typeface="Tahoma" pitchFamily="34" charset="0"/>
                <a:cs typeface="Tahoma" pitchFamily="34" charset="0"/>
              </a:rPr>
              <a:t>Ahaz</a:t>
            </a:r>
            <a:r>
              <a:rPr lang="en-US" sz="4000" dirty="0" smtClean="0">
                <a:solidFill>
                  <a:schemeClr val="bg1"/>
                </a:solidFill>
                <a:latin typeface="Tahoma" pitchFamily="34" charset="0"/>
                <a:ea typeface="Tahoma" pitchFamily="34" charset="0"/>
                <a:cs typeface="Tahoma" pitchFamily="34" charset="0"/>
              </a:rPr>
              <a:t> as recorded by Isaiah, "Therefore the Lord Himself will give you a sign: Behold, </a:t>
            </a:r>
            <a:r>
              <a:rPr lang="en-US" sz="4000" u="sng" dirty="0" smtClean="0">
                <a:solidFill>
                  <a:srgbClr val="FFFF00"/>
                </a:solidFill>
                <a:latin typeface="Tahoma" pitchFamily="34" charset="0"/>
                <a:ea typeface="Tahoma" pitchFamily="34" charset="0"/>
                <a:cs typeface="Tahoma" pitchFamily="34" charset="0"/>
              </a:rPr>
              <a:t>the virgin </a:t>
            </a:r>
            <a:r>
              <a:rPr lang="en-US" sz="4000" dirty="0" smtClean="0">
                <a:solidFill>
                  <a:schemeClr val="bg1"/>
                </a:solidFill>
                <a:latin typeface="Tahoma" pitchFamily="34" charset="0"/>
                <a:ea typeface="Tahoma" pitchFamily="34" charset="0"/>
                <a:cs typeface="Tahoma" pitchFamily="34" charset="0"/>
              </a:rPr>
              <a:t>shall conceive &amp; </a:t>
            </a:r>
            <a:r>
              <a:rPr lang="en-US" sz="4000" u="sng" dirty="0" smtClean="0">
                <a:solidFill>
                  <a:srgbClr val="FFFF00"/>
                </a:solidFill>
                <a:latin typeface="Tahoma" pitchFamily="34" charset="0"/>
                <a:ea typeface="Tahoma" pitchFamily="34" charset="0"/>
                <a:cs typeface="Tahoma" pitchFamily="34" charset="0"/>
              </a:rPr>
              <a:t>bear a Son</a:t>
            </a:r>
            <a:r>
              <a:rPr lang="en-US" sz="4000" dirty="0" smtClean="0">
                <a:solidFill>
                  <a:schemeClr val="bg1"/>
                </a:solidFill>
                <a:latin typeface="Tahoma" pitchFamily="34" charset="0"/>
                <a:ea typeface="Tahoma" pitchFamily="34" charset="0"/>
                <a:cs typeface="Tahoma" pitchFamily="34" charset="0"/>
              </a:rPr>
              <a:t>, &amp; shall call His name </a:t>
            </a:r>
            <a:r>
              <a:rPr lang="en-US" sz="4000" u="sng" dirty="0" smtClean="0">
                <a:solidFill>
                  <a:srgbClr val="FFFF00"/>
                </a:solidFill>
                <a:latin typeface="Tahoma" pitchFamily="34" charset="0"/>
                <a:ea typeface="Tahoma" pitchFamily="34" charset="0"/>
                <a:cs typeface="Tahoma" pitchFamily="34" charset="0"/>
              </a:rPr>
              <a:t>Immanuel</a:t>
            </a:r>
            <a:r>
              <a:rPr lang="en-US" sz="4000" dirty="0" smtClean="0">
                <a:solidFill>
                  <a:schemeClr val="bg1"/>
                </a:solidFill>
                <a:latin typeface="Tahoma" pitchFamily="34" charset="0"/>
                <a:ea typeface="Tahoma" pitchFamily="34" charset="0"/>
                <a:cs typeface="Tahoma" pitchFamily="34" charset="0"/>
              </a:rPr>
              <a:t>” (Isaiah 7:14).</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Isaiah also wrote, “For unto us </a:t>
            </a:r>
            <a:r>
              <a:rPr lang="en-US" sz="4000" u="sng" dirty="0" smtClean="0">
                <a:solidFill>
                  <a:srgbClr val="FFFF00"/>
                </a:solidFill>
                <a:latin typeface="Tahoma" pitchFamily="34" charset="0"/>
                <a:ea typeface="Tahoma" pitchFamily="34" charset="0"/>
                <a:cs typeface="Tahoma" pitchFamily="34" charset="0"/>
              </a:rPr>
              <a:t>a Child is born</a:t>
            </a:r>
            <a:r>
              <a:rPr lang="en-US" sz="4000" dirty="0" smtClean="0">
                <a:solidFill>
                  <a:schemeClr val="bg1"/>
                </a:solidFill>
                <a:latin typeface="Tahoma" pitchFamily="34" charset="0"/>
                <a:ea typeface="Tahoma" pitchFamily="34" charset="0"/>
                <a:cs typeface="Tahoma" pitchFamily="34" charset="0"/>
              </a:rPr>
              <a:t>, Unto us a Son is given; &amp; the government will be upon His shoulder. </a:t>
            </a:r>
            <a:r>
              <a:rPr lang="en-US" sz="4000" u="sng" dirty="0" smtClean="0">
                <a:solidFill>
                  <a:srgbClr val="FFFF00"/>
                </a:solidFill>
                <a:latin typeface="Tahoma" pitchFamily="34" charset="0"/>
                <a:ea typeface="Tahoma" pitchFamily="34" charset="0"/>
                <a:cs typeface="Tahoma" pitchFamily="34" charset="0"/>
              </a:rPr>
              <a:t>His name </a:t>
            </a:r>
            <a:r>
              <a:rPr lang="en-US" sz="4000" dirty="0" smtClean="0">
                <a:solidFill>
                  <a:schemeClr val="bg1"/>
                </a:solidFill>
                <a:latin typeface="Tahoma" pitchFamily="34" charset="0"/>
                <a:ea typeface="Tahoma" pitchFamily="34" charset="0"/>
                <a:cs typeface="Tahoma" pitchFamily="34" charset="0"/>
              </a:rPr>
              <a:t>will be called </a:t>
            </a:r>
            <a:r>
              <a:rPr lang="en-US" sz="4000" dirty="0" smtClean="0">
                <a:solidFill>
                  <a:srgbClr val="FFFF00"/>
                </a:solidFill>
                <a:latin typeface="Tahoma" pitchFamily="34" charset="0"/>
                <a:ea typeface="Tahoma" pitchFamily="34" charset="0"/>
                <a:cs typeface="Tahoma" pitchFamily="34" charset="0"/>
              </a:rPr>
              <a:t>Wonderful, Counselor, </a:t>
            </a:r>
            <a:r>
              <a:rPr lang="en-US" sz="4000" u="sng" dirty="0" smtClean="0">
                <a:solidFill>
                  <a:srgbClr val="FFFF00"/>
                </a:solidFill>
                <a:latin typeface="Tahoma" pitchFamily="34" charset="0"/>
                <a:ea typeface="Tahoma" pitchFamily="34" charset="0"/>
                <a:cs typeface="Tahoma" pitchFamily="34" charset="0"/>
              </a:rPr>
              <a:t>Mighty God</a:t>
            </a:r>
            <a:r>
              <a:rPr lang="en-US" sz="4000" dirty="0" smtClean="0">
                <a:solidFill>
                  <a:srgbClr val="FFFF00"/>
                </a:solidFill>
                <a:latin typeface="Tahoma" pitchFamily="34" charset="0"/>
                <a:ea typeface="Tahoma" pitchFamily="34" charset="0"/>
                <a:cs typeface="Tahoma" pitchFamily="34" charset="0"/>
              </a:rPr>
              <a:t>, Everlasting Father, Prince of Peace</a:t>
            </a:r>
            <a:r>
              <a:rPr lang="en-US" sz="4000" dirty="0" smtClean="0">
                <a:solidFill>
                  <a:schemeClr val="bg1"/>
                </a:solidFill>
                <a:latin typeface="Tahoma" pitchFamily="34" charset="0"/>
                <a:ea typeface="Tahoma" pitchFamily="34" charset="0"/>
                <a:cs typeface="Tahoma" pitchFamily="34" charset="0"/>
              </a:rPr>
              <a:t>. Of the increase of His government &amp; peace There will be no end, Upon the </a:t>
            </a:r>
            <a:r>
              <a:rPr lang="en-US" sz="4000" u="sng" dirty="0" smtClean="0">
                <a:solidFill>
                  <a:srgbClr val="FFFF00"/>
                </a:solidFill>
                <a:latin typeface="Tahoma" pitchFamily="34" charset="0"/>
                <a:ea typeface="Tahoma" pitchFamily="34" charset="0"/>
                <a:cs typeface="Tahoma" pitchFamily="34" charset="0"/>
              </a:rPr>
              <a:t>throne of David</a:t>
            </a:r>
            <a:r>
              <a:rPr lang="en-US" sz="4000" u="sng" dirty="0" smtClean="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and over His kingdom, To order &amp; establish it with judgment &amp; justice From that time forward, even forever…” (Isaiah 9:6-7).</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It was not fulfilled by </a:t>
            </a:r>
            <a:r>
              <a:rPr lang="en-US" sz="4000" dirty="0" err="1" smtClean="0">
                <a:solidFill>
                  <a:schemeClr val="bg1"/>
                </a:solidFill>
                <a:latin typeface="Tahoma" pitchFamily="34" charset="0"/>
                <a:ea typeface="Tahoma" pitchFamily="34" charset="0"/>
                <a:cs typeface="Tahoma" pitchFamily="34" charset="0"/>
              </a:rPr>
              <a:t>Ahaz</a:t>
            </a:r>
            <a:r>
              <a:rPr lang="en-US" sz="4000" dirty="0" smtClean="0">
                <a:solidFill>
                  <a:schemeClr val="bg1"/>
                </a:solidFill>
                <a:latin typeface="Tahoma" pitchFamily="34" charset="0"/>
                <a:ea typeface="Tahoma" pitchFamily="34" charset="0"/>
                <a:cs typeface="Tahoma" pitchFamily="34" charset="0"/>
              </a:rPr>
              <a:t>’ wife and his son Hezekiah.</a:t>
            </a:r>
            <a:endParaRPr lang="en-US" sz="4000" dirty="0">
              <a:solidFill>
                <a:schemeClr val="bg1"/>
              </a:solidFill>
              <a:latin typeface="Tahoma" pitchFamily="34" charset="0"/>
              <a:ea typeface="Tahoma" pitchFamily="34" charset="0"/>
              <a:cs typeface="Tahoma" pitchFamily="34" charset="0"/>
            </a:endParaRPr>
          </a:p>
          <a:p>
            <a:pPr algn="ctr">
              <a:buNone/>
            </a:pPr>
            <a:endParaRPr lang="en-US" sz="40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6002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Son of Man: All Nations should Serve Him in an Eternal Kingdom</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752600"/>
            <a:ext cx="14630400" cy="6477000"/>
          </a:xfrm>
        </p:spPr>
        <p:txBody>
          <a:bodyPr>
            <a:normAutofit fontScale="92500" lnSpcReduction="10000"/>
          </a:bodyPr>
          <a:lstStyle/>
          <a:p>
            <a:pPr algn="ctr">
              <a:buNone/>
            </a:pPr>
            <a:r>
              <a:rPr lang="en-US" sz="4300" dirty="0" smtClean="0">
                <a:solidFill>
                  <a:schemeClr val="bg1"/>
                </a:solidFill>
                <a:latin typeface="Tahoma" pitchFamily="34" charset="0"/>
                <a:ea typeface="Tahoma" pitchFamily="34" charset="0"/>
                <a:cs typeface="Tahoma" pitchFamily="34" charset="0"/>
              </a:rPr>
              <a:t>“I was watching in the night visions, And behold, One like the </a:t>
            </a:r>
            <a:r>
              <a:rPr lang="en-US" sz="4300" u="sng" dirty="0" smtClean="0">
                <a:solidFill>
                  <a:srgbClr val="FFFF00"/>
                </a:solidFill>
                <a:latin typeface="Tahoma" pitchFamily="34" charset="0"/>
                <a:ea typeface="Tahoma" pitchFamily="34" charset="0"/>
                <a:cs typeface="Tahoma" pitchFamily="34" charset="0"/>
              </a:rPr>
              <a:t>Son of Man</a:t>
            </a:r>
            <a:r>
              <a:rPr lang="en-US" sz="4300" dirty="0" smtClean="0">
                <a:solidFill>
                  <a:schemeClr val="bg1"/>
                </a:solidFill>
                <a:latin typeface="Tahoma" pitchFamily="34" charset="0"/>
                <a:ea typeface="Tahoma" pitchFamily="34" charset="0"/>
                <a:cs typeface="Tahoma" pitchFamily="34" charset="0"/>
              </a:rPr>
              <a:t>, Coming with the clouds of heaven! He came to the Ancient of Days, And they brought Him near before Him. </a:t>
            </a:r>
            <a:r>
              <a:rPr lang="en-US" sz="4300" dirty="0" smtClean="0">
                <a:solidFill>
                  <a:srgbClr val="FFFF00"/>
                </a:solidFill>
                <a:latin typeface="Tahoma" pitchFamily="34" charset="0"/>
                <a:ea typeface="Tahoma" pitchFamily="34" charset="0"/>
                <a:cs typeface="Tahoma" pitchFamily="34" charset="0"/>
              </a:rPr>
              <a:t>Then to Him was given dominion and glory and a kingdom</a:t>
            </a:r>
            <a:r>
              <a:rPr lang="en-US" sz="4300" dirty="0" smtClean="0">
                <a:solidFill>
                  <a:schemeClr val="bg1"/>
                </a:solidFill>
                <a:latin typeface="Tahoma" pitchFamily="34" charset="0"/>
                <a:ea typeface="Tahoma" pitchFamily="34" charset="0"/>
                <a:cs typeface="Tahoma" pitchFamily="34" charset="0"/>
              </a:rPr>
              <a:t>, That </a:t>
            </a:r>
            <a:r>
              <a:rPr lang="en-US" sz="4300" u="sng" dirty="0" smtClean="0">
                <a:solidFill>
                  <a:schemeClr val="bg1"/>
                </a:solidFill>
                <a:latin typeface="Tahoma" pitchFamily="34" charset="0"/>
                <a:ea typeface="Tahoma" pitchFamily="34" charset="0"/>
                <a:cs typeface="Tahoma" pitchFamily="34" charset="0"/>
              </a:rPr>
              <a:t>all peoples, nations, and languages </a:t>
            </a:r>
            <a:r>
              <a:rPr lang="en-US" sz="4300" dirty="0" smtClean="0">
                <a:solidFill>
                  <a:srgbClr val="FFFF00"/>
                </a:solidFill>
                <a:latin typeface="Tahoma" pitchFamily="34" charset="0"/>
                <a:ea typeface="Tahoma" pitchFamily="34" charset="0"/>
                <a:cs typeface="Tahoma" pitchFamily="34" charset="0"/>
              </a:rPr>
              <a:t>should serve Him</a:t>
            </a:r>
            <a:r>
              <a:rPr lang="en-US" sz="4300" dirty="0" smtClean="0">
                <a:solidFill>
                  <a:schemeClr val="bg1"/>
                </a:solidFill>
                <a:latin typeface="Tahoma" pitchFamily="34" charset="0"/>
                <a:ea typeface="Tahoma" pitchFamily="34" charset="0"/>
                <a:cs typeface="Tahoma" pitchFamily="34" charset="0"/>
              </a:rPr>
              <a:t>. His dominion is an </a:t>
            </a:r>
            <a:r>
              <a:rPr lang="en-US" sz="4300" u="sng" dirty="0" smtClean="0">
                <a:solidFill>
                  <a:srgbClr val="FFFF00"/>
                </a:solidFill>
                <a:latin typeface="Tahoma" pitchFamily="34" charset="0"/>
                <a:ea typeface="Tahoma" pitchFamily="34" charset="0"/>
                <a:cs typeface="Tahoma" pitchFamily="34" charset="0"/>
              </a:rPr>
              <a:t>everlasting dominion</a:t>
            </a:r>
            <a:r>
              <a:rPr lang="en-US" sz="4300" dirty="0" smtClean="0">
                <a:solidFill>
                  <a:schemeClr val="bg1"/>
                </a:solidFill>
                <a:latin typeface="Tahoma" pitchFamily="34" charset="0"/>
                <a:ea typeface="Tahoma" pitchFamily="34" charset="0"/>
                <a:cs typeface="Tahoma" pitchFamily="34" charset="0"/>
              </a:rPr>
              <a:t>, Which shall not pass away, And His kingdom the one Which shall not be destroyed” (Daniel 7:13-14).</a:t>
            </a: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This was not fulfilled in Daniel’s generation but the kingdom would be established during the days of the Roman kings. (Dan. 2:44)</a:t>
            </a:r>
            <a:endParaRPr lang="en-US" sz="4300" dirty="0">
              <a:solidFill>
                <a:schemeClr val="bg1"/>
              </a:solidFill>
              <a:latin typeface="Tahoma" pitchFamily="34" charset="0"/>
              <a:ea typeface="Tahoma" pitchFamily="34" charset="0"/>
              <a:cs typeface="Tahoma" pitchFamily="34" charset="0"/>
            </a:endParaRPr>
          </a:p>
          <a:p>
            <a:pPr algn="ctr">
              <a:buNone/>
            </a:pPr>
            <a:endParaRPr lang="en-US" sz="40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144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Seed of Woman Fulfilled in Christ</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990600"/>
            <a:ext cx="14630400" cy="7239000"/>
          </a:xfrm>
        </p:spPr>
        <p:txBody>
          <a:bodyPr>
            <a:normAutofit/>
          </a:bodyPr>
          <a:lstStyle/>
          <a:p>
            <a:pPr algn="ctr">
              <a:buNone/>
            </a:pPr>
            <a:r>
              <a:rPr lang="en-US" sz="4300" dirty="0" smtClean="0">
                <a:solidFill>
                  <a:schemeClr val="bg1"/>
                </a:solidFill>
                <a:latin typeface="Tahoma" pitchFamily="34" charset="0"/>
                <a:ea typeface="Tahoma" pitchFamily="34" charset="0"/>
                <a:cs typeface="Tahoma" pitchFamily="34" charset="0"/>
              </a:rPr>
              <a:t>Gen. 3:15 Seed of Woman fulfilled in Gal. 4:4-5,                            “When the fullness of the time had come, </a:t>
            </a:r>
            <a:r>
              <a:rPr lang="en-US" sz="4300" u="sng" dirty="0" smtClean="0">
                <a:solidFill>
                  <a:srgbClr val="FFFF00"/>
                </a:solidFill>
                <a:latin typeface="Tahoma" pitchFamily="34" charset="0"/>
                <a:ea typeface="Tahoma" pitchFamily="34" charset="0"/>
                <a:cs typeface="Tahoma" pitchFamily="34" charset="0"/>
              </a:rPr>
              <a:t>God sent forth His Son, born of a woman</a:t>
            </a:r>
            <a:r>
              <a:rPr lang="en-US" sz="4300" dirty="0" smtClean="0">
                <a:solidFill>
                  <a:schemeClr val="bg1"/>
                </a:solidFill>
                <a:latin typeface="Tahoma" pitchFamily="34" charset="0"/>
                <a:ea typeface="Tahoma" pitchFamily="34" charset="0"/>
                <a:cs typeface="Tahoma" pitchFamily="34" charset="0"/>
              </a:rPr>
              <a:t>, born under the law, </a:t>
            </a:r>
            <a:r>
              <a:rPr lang="en-US" sz="4300" u="sng" dirty="0" smtClean="0">
                <a:solidFill>
                  <a:srgbClr val="FFFF00"/>
                </a:solidFill>
                <a:latin typeface="Tahoma" pitchFamily="34" charset="0"/>
                <a:ea typeface="Tahoma" pitchFamily="34" charset="0"/>
                <a:cs typeface="Tahoma" pitchFamily="34" charset="0"/>
              </a:rPr>
              <a:t>to redeem</a:t>
            </a:r>
            <a:r>
              <a:rPr lang="en-US" sz="4300" dirty="0" smtClean="0">
                <a:solidFill>
                  <a:schemeClr val="bg1"/>
                </a:solidFill>
                <a:latin typeface="Tahoma" pitchFamily="34" charset="0"/>
                <a:ea typeface="Tahoma" pitchFamily="34" charset="0"/>
                <a:cs typeface="Tahoma" pitchFamily="34" charset="0"/>
              </a:rPr>
              <a:t> those who were under the law…”.</a:t>
            </a:r>
          </a:p>
          <a:p>
            <a:pPr algn="ctr">
              <a:buNone/>
            </a:pPr>
            <a:endParaRPr lang="en-US" sz="20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Isa. 7:14 Born of a Virgin fulfilled in Matt. 1:18, 22-23,                             “She was found to be with child by the Holy Spirit…all this was done to be fulfilled… "Behold, </a:t>
            </a:r>
            <a:r>
              <a:rPr lang="en-US" sz="4300" u="sng" dirty="0" smtClean="0">
                <a:solidFill>
                  <a:srgbClr val="FFFF00"/>
                </a:solidFill>
                <a:latin typeface="Tahoma" pitchFamily="34" charset="0"/>
                <a:ea typeface="Tahoma" pitchFamily="34" charset="0"/>
                <a:cs typeface="Tahoma" pitchFamily="34" charset="0"/>
              </a:rPr>
              <a:t>the virgin shall be with child</a:t>
            </a:r>
            <a:r>
              <a:rPr lang="en-US" sz="4300" dirty="0" smtClean="0">
                <a:solidFill>
                  <a:schemeClr val="bg1"/>
                </a:solidFill>
                <a:latin typeface="Tahoma" pitchFamily="34" charset="0"/>
                <a:ea typeface="Tahoma" pitchFamily="34" charset="0"/>
                <a:cs typeface="Tahoma" pitchFamily="34" charset="0"/>
              </a:rPr>
              <a:t>, and bear a Son, and they shall call His name </a:t>
            </a:r>
            <a:r>
              <a:rPr lang="en-US" sz="4300" u="sng" dirty="0" smtClean="0">
                <a:solidFill>
                  <a:srgbClr val="FFFF00"/>
                </a:solidFill>
                <a:latin typeface="Tahoma" pitchFamily="34" charset="0"/>
                <a:ea typeface="Tahoma" pitchFamily="34" charset="0"/>
                <a:cs typeface="Tahoma" pitchFamily="34" charset="0"/>
              </a:rPr>
              <a:t>Immanuel</a:t>
            </a:r>
            <a:r>
              <a:rPr lang="en-US" sz="4300" dirty="0" smtClean="0">
                <a:solidFill>
                  <a:schemeClr val="bg1"/>
                </a:solidFill>
                <a:latin typeface="Tahoma" pitchFamily="34" charset="0"/>
                <a:ea typeface="Tahoma" pitchFamily="34" charset="0"/>
                <a:cs typeface="Tahoma" pitchFamily="34" charset="0"/>
              </a:rPr>
              <a:t>," which is translated, "</a:t>
            </a:r>
            <a:r>
              <a:rPr lang="en-US" sz="4300" u="sng" dirty="0" smtClean="0">
                <a:solidFill>
                  <a:srgbClr val="FFFF00"/>
                </a:solidFill>
                <a:latin typeface="Tahoma" pitchFamily="34" charset="0"/>
                <a:ea typeface="Tahoma" pitchFamily="34" charset="0"/>
                <a:cs typeface="Tahoma" pitchFamily="34" charset="0"/>
              </a:rPr>
              <a:t>God with us</a:t>
            </a:r>
            <a:r>
              <a:rPr lang="en-US" sz="4300" dirty="0" smtClean="0">
                <a:solidFill>
                  <a:schemeClr val="bg1"/>
                </a:solidFill>
                <a:latin typeface="Tahoma" pitchFamily="34" charset="0"/>
                <a:ea typeface="Tahoma" pitchFamily="34" charset="0"/>
                <a:cs typeface="Tahoma" pitchFamily="34" charset="0"/>
              </a:rPr>
              <a:t>." </a:t>
            </a:r>
          </a:p>
          <a:p>
            <a:pPr algn="ctr">
              <a:buNone/>
            </a:pPr>
            <a:endParaRPr lang="en-US" sz="13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1206</TotalTime>
  <Words>2048</Words>
  <Application>Microsoft Office PowerPoint</Application>
  <PresentationFormat>Custom</PresentationFormat>
  <Paragraphs>103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Hymns for Worship at Woodmont</vt:lpstr>
      <vt:lpstr>When was the Seed Promise Fulfilled?</vt:lpstr>
      <vt:lpstr>Introduction</vt:lpstr>
      <vt:lpstr>Seed of Abraham</vt:lpstr>
      <vt:lpstr>Seed of Woman/Serpent</vt:lpstr>
      <vt:lpstr>Seed of David</vt:lpstr>
      <vt:lpstr>A Virgin Birth: His Name Immanuel</vt:lpstr>
      <vt:lpstr>Son of Man: All Nations should Serve Him in an Eternal Kingdom</vt:lpstr>
      <vt:lpstr>Seed of Woman Fulfilled in Christ</vt:lpstr>
      <vt:lpstr>Slide 10</vt:lpstr>
      <vt:lpstr>Gen. 12:3 Seed of Abraham Fulfilled in Christ</vt:lpstr>
      <vt:lpstr>Seed of Woman Bruising Satan Fulfilled in Christ</vt:lpstr>
      <vt:lpstr>All Nations Serve Him- Fulfilled in Christ</vt:lpstr>
      <vt:lpstr>Salvation is what was Promised to Abraham</vt:lpstr>
      <vt:lpstr>Salvation is what was Promised to Abraham</vt:lpstr>
      <vt:lpstr>In Christ, You are Abraham’s Seed and  Heirs according to the Promise</vt:lpstr>
      <vt:lpstr>Conclusion</vt:lpstr>
      <vt:lpstr>Conclusion</vt:lpstr>
      <vt:lpstr>Hymns for Worship at Woodmont</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Promises to Abraham (Seed Promise)</dc:title>
  <dc:creator>Steven Lawrence Locklair</dc:creator>
  <cp:lastModifiedBy>Steven Lawrence Locklair</cp:lastModifiedBy>
  <cp:revision>29</cp:revision>
  <dcterms:created xsi:type="dcterms:W3CDTF">2014-02-22T14:30:19Z</dcterms:created>
  <dcterms:modified xsi:type="dcterms:W3CDTF">2014-02-24T11:00:54Z</dcterms:modified>
</cp:coreProperties>
</file>