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7" r:id="rId3"/>
    <p:sldId id="259" r:id="rId4"/>
    <p:sldId id="260" r:id="rId5"/>
    <p:sldId id="261" r:id="rId6"/>
    <p:sldId id="262" r:id="rId7"/>
    <p:sldId id="263" r:id="rId8"/>
    <p:sldId id="264" r:id="rId9"/>
    <p:sldId id="267" r:id="rId10"/>
    <p:sldId id="268" r:id="rId11"/>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864"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1B1C91C-2B92-4FCF-887E-2E78AB5C67BF}" type="datetimeFigureOut">
              <a:rPr lang="en-US" smtClean="0"/>
              <a:pPr/>
              <a:t>2/5/2014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FEA9D2A6-6726-4331-B08A-C1B59A1AEA3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9A22BEC-E526-4AB3-A6EB-91CE644D8C45}" type="datetimeFigureOut">
              <a:rPr lang="en-US" smtClean="0"/>
              <a:pPr/>
              <a:t>2/5/2014</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20BD08B-5D9A-4F1A-9C67-5ED52563D6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9CAE0E-4C76-4675-A601-112C1CCA3900}"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CAE0E-4C76-4675-A601-112C1CCA3900}"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CAE0E-4C76-4675-A601-112C1CCA3900}"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9CAE0E-4C76-4675-A601-112C1CCA3900}"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9CAE0E-4C76-4675-A601-112C1CCA3900}" type="datetimeFigureOut">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9CAE0E-4C76-4675-A601-112C1CCA3900}"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9CAE0E-4C76-4675-A601-112C1CCA3900}" type="datetimeFigureOut">
              <a:rPr lang="en-US" smtClean="0"/>
              <a:pPr/>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9CAE0E-4C76-4675-A601-112C1CCA3900}" type="datetimeFigureOut">
              <a:rPr lang="en-US" smtClean="0"/>
              <a:pPr/>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9CAE0E-4C76-4675-A601-112C1CCA3900}" type="datetimeFigureOut">
              <a:rPr lang="en-US" smtClean="0"/>
              <a:pPr/>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CAE0E-4C76-4675-A601-112C1CCA3900}"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9CAE0E-4C76-4675-A601-112C1CCA3900}" type="datetimeFigureOut">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2EFBC-C07D-4B9C-95EB-33679B9FA6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E59CAE0E-4C76-4675-A601-112C1CCA3900}" type="datetimeFigureOut">
              <a:rPr lang="en-US" smtClean="0"/>
              <a:pPr/>
              <a:t>2/5/2014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E352EFBC-C07D-4B9C-95EB-33679B9FA6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4400" dirty="0" smtClean="0">
                <a:solidFill>
                  <a:srgbClr val="FFFF00"/>
                </a:solidFill>
                <a:latin typeface="Tahoma" pitchFamily="34" charset="0"/>
                <a:ea typeface="Tahoma" pitchFamily="34" charset="0"/>
                <a:cs typeface="Tahoma" pitchFamily="34" charset="0"/>
              </a:rPr>
              <a:t>Why Be Deceived or Deceive Others</a:t>
            </a:r>
            <a:endParaRPr lang="en-US" sz="144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14630400" cy="7924800"/>
          </a:xfrm>
        </p:spPr>
        <p:txBody>
          <a:bodyPr>
            <a:normAutofit fontScale="92500" lnSpcReduction="20000"/>
          </a:bodyPr>
          <a:lstStyle/>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smtClean="0">
                <a:solidFill>
                  <a:schemeClr val="bg1"/>
                </a:solidFill>
                <a:latin typeface="Tahoma" pitchFamily="34" charset="0"/>
                <a:ea typeface="Tahoma" pitchFamily="34" charset="0"/>
                <a:cs typeface="Tahoma" pitchFamily="34" charset="0"/>
              </a:rPr>
              <a:t>Many have been deceived into believing that they were saved when they accepted Christ as their personal Savior or said the sinner’s prayer but where is the evidence of Scripture that an unbeliever did that in order to be saved.</a:t>
            </a:r>
            <a:endParaRPr lang="en-US"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8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smtClean="0">
                <a:solidFill>
                  <a:schemeClr val="bg1"/>
                </a:solidFill>
                <a:latin typeface="Tahoma" pitchFamily="34" charset="0"/>
                <a:ea typeface="Tahoma" pitchFamily="34" charset="0"/>
                <a:cs typeface="Tahoma" pitchFamily="34" charset="0"/>
              </a:rPr>
              <a:t>Jesus taught that you must believe He is God’s Son (John 8:24); repent (Luke 13:3); confess Him before men (Matt. 10:32); and be baptized in water in order to be saved (Mark 16:16; John 3:5). </a:t>
            </a:r>
            <a:endParaRPr lang="en-US"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8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smtClean="0">
                <a:solidFill>
                  <a:schemeClr val="bg1"/>
                </a:solidFill>
                <a:latin typeface="Tahoma" pitchFamily="34" charset="0"/>
                <a:ea typeface="Tahoma" pitchFamily="34" charset="0"/>
                <a:cs typeface="Tahoma" pitchFamily="34" charset="0"/>
              </a:rPr>
              <a:t>Will you examine yourself by the Scriptures and obey what the Lord has said to be saved today (Heb. 5:9) rather than trust in your feelings (Pr. 14:12) and be unprepared to meet the Lord in Judgment (Heb. 9:27)?</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lnSpcReduction="1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Since Adam and Eve lived, Satan has been beguiling mankind to sin and he uses deceitful men to deceive </a:t>
            </a:r>
            <a:r>
              <a:rPr lang="en-US" dirty="0" smtClean="0">
                <a:solidFill>
                  <a:schemeClr val="bg1"/>
                </a:solidFill>
                <a:latin typeface="Tahoma" pitchFamily="34" charset="0"/>
                <a:ea typeface="Tahoma" pitchFamily="34" charset="0"/>
                <a:cs typeface="Tahoma" pitchFamily="34" charset="0"/>
              </a:rPr>
              <a:t>others </a:t>
            </a:r>
            <a:r>
              <a:rPr lang="en-US" dirty="0">
                <a:solidFill>
                  <a:schemeClr val="bg1"/>
                </a:solidFill>
                <a:latin typeface="Tahoma" pitchFamily="34" charset="0"/>
                <a:ea typeface="Tahoma" pitchFamily="34" charset="0"/>
                <a:cs typeface="Tahoma" pitchFamily="34" charset="0"/>
              </a:rPr>
              <a:t>(John 8:44; Rev. 12:9; 2 Cor. 11:3, 13-14</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5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The Bible reveals the truth about the devil’s schemes so that we can resist and flee from </a:t>
            </a:r>
            <a:r>
              <a:rPr lang="en-US" dirty="0" smtClean="0">
                <a:solidFill>
                  <a:schemeClr val="bg1"/>
                </a:solidFill>
                <a:latin typeface="Tahoma" pitchFamily="34" charset="0"/>
                <a:ea typeface="Tahoma" pitchFamily="34" charset="0"/>
                <a:cs typeface="Tahoma" pitchFamily="34" charset="0"/>
              </a:rPr>
              <a:t>him.                      </a:t>
            </a:r>
            <a:r>
              <a:rPr lang="en-US" dirty="0">
                <a:solidFill>
                  <a:schemeClr val="bg1"/>
                </a:solidFill>
                <a:latin typeface="Tahoma" pitchFamily="34" charset="0"/>
                <a:ea typeface="Tahoma" pitchFamily="34" charset="0"/>
                <a:cs typeface="Tahoma" pitchFamily="34" charset="0"/>
              </a:rPr>
              <a:t>(2 Cor. 2:11; Eph. 6:11; </a:t>
            </a:r>
            <a:r>
              <a:rPr lang="en-US" dirty="0" smtClean="0">
                <a:solidFill>
                  <a:schemeClr val="bg1"/>
                </a:solidFill>
                <a:latin typeface="Tahoma" pitchFamily="34" charset="0"/>
                <a:ea typeface="Tahoma" pitchFamily="34" charset="0"/>
                <a:cs typeface="Tahoma" pitchFamily="34" charset="0"/>
              </a:rPr>
              <a:t>James </a:t>
            </a:r>
            <a:r>
              <a:rPr lang="en-US" dirty="0">
                <a:solidFill>
                  <a:schemeClr val="bg1"/>
                </a:solidFill>
                <a:latin typeface="Tahoma" pitchFamily="34" charset="0"/>
                <a:ea typeface="Tahoma" pitchFamily="34" charset="0"/>
                <a:cs typeface="Tahoma" pitchFamily="34" charset="0"/>
              </a:rPr>
              <a:t>4:7</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5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We will examine why some of the patriarchs were deceived or deceived others and make application to our lives (</a:t>
            </a:r>
            <a:r>
              <a:rPr lang="en-US" dirty="0" smtClean="0">
                <a:solidFill>
                  <a:schemeClr val="bg1"/>
                </a:solidFill>
                <a:latin typeface="Tahoma" pitchFamily="34" charset="0"/>
                <a:ea typeface="Tahoma" pitchFamily="34" charset="0"/>
                <a:cs typeface="Tahoma" pitchFamily="34" charset="0"/>
              </a:rPr>
              <a:t>Romans </a:t>
            </a:r>
            <a:r>
              <a:rPr lang="en-US" dirty="0">
                <a:solidFill>
                  <a:schemeClr val="bg1"/>
                </a:solidFill>
                <a:latin typeface="Tahoma" pitchFamily="34" charset="0"/>
                <a:ea typeface="Tahoma" pitchFamily="34" charset="0"/>
                <a:cs typeface="Tahoma" pitchFamily="34" charset="0"/>
              </a:rPr>
              <a:t>15:4).</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Deceived (Feared Punishment or Death)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Even though God promised Abraham that through his seed all of the families would be blessed, he told his wife to say that she was his sister because he feared that Pharaoh would kill him (Gen. 12:10-13). </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Abraham repeated this deception to </a:t>
            </a:r>
            <a:r>
              <a:rPr lang="en-US" dirty="0" err="1">
                <a:solidFill>
                  <a:schemeClr val="bg1"/>
                </a:solidFill>
                <a:latin typeface="Tahoma" pitchFamily="34" charset="0"/>
                <a:ea typeface="Tahoma" pitchFamily="34" charset="0"/>
                <a:cs typeface="Tahoma" pitchFamily="34" charset="0"/>
              </a:rPr>
              <a:t>Abimelech</a:t>
            </a:r>
            <a:r>
              <a:rPr lang="en-US" dirty="0">
                <a:solidFill>
                  <a:schemeClr val="bg1"/>
                </a:solidFill>
                <a:latin typeface="Tahoma" pitchFamily="34" charset="0"/>
                <a:ea typeface="Tahoma" pitchFamily="34" charset="0"/>
                <a:cs typeface="Tahoma" pitchFamily="34" charset="0"/>
              </a:rPr>
              <a:t> and tried to justify it to him (Gen. 20:10-13). </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His son Isaac repeated this same deception about </a:t>
            </a:r>
            <a:r>
              <a:rPr lang="en-US" dirty="0" err="1">
                <a:solidFill>
                  <a:schemeClr val="bg1"/>
                </a:solidFill>
                <a:latin typeface="Tahoma" pitchFamily="34" charset="0"/>
                <a:ea typeface="Tahoma" pitchFamily="34" charset="0"/>
                <a:cs typeface="Tahoma" pitchFamily="34" charset="0"/>
              </a:rPr>
              <a:t>Rebekah</a:t>
            </a:r>
            <a:r>
              <a:rPr lang="en-US" dirty="0">
                <a:solidFill>
                  <a:schemeClr val="bg1"/>
                </a:solidFill>
                <a:latin typeface="Tahoma" pitchFamily="34" charset="0"/>
                <a:ea typeface="Tahoma" pitchFamily="34" charset="0"/>
                <a:cs typeface="Tahoma" pitchFamily="34" charset="0"/>
              </a:rPr>
              <a:t> to </a:t>
            </a:r>
            <a:r>
              <a:rPr lang="en-US" dirty="0" err="1">
                <a:solidFill>
                  <a:schemeClr val="bg1"/>
                </a:solidFill>
                <a:latin typeface="Tahoma" pitchFamily="34" charset="0"/>
                <a:ea typeface="Tahoma" pitchFamily="34" charset="0"/>
                <a:cs typeface="Tahoma" pitchFamily="34" charset="0"/>
              </a:rPr>
              <a:t>Abimelech</a:t>
            </a:r>
            <a:r>
              <a:rPr lang="en-US" dirty="0">
                <a:solidFill>
                  <a:schemeClr val="bg1"/>
                </a:solidFill>
                <a:latin typeface="Tahoma" pitchFamily="34" charset="0"/>
                <a:ea typeface="Tahoma" pitchFamily="34" charset="0"/>
                <a:cs typeface="Tahoma" pitchFamily="34" charset="0"/>
              </a:rPr>
              <a:t> later (Gen. 26:7-11).</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How many times have we deceived others when we </a:t>
            </a:r>
            <a:r>
              <a:rPr lang="en-US" dirty="0" smtClean="0">
                <a:solidFill>
                  <a:schemeClr val="bg1"/>
                </a:solidFill>
                <a:latin typeface="Tahoma" pitchFamily="34" charset="0"/>
                <a:ea typeface="Tahoma" pitchFamily="34" charset="0"/>
                <a:cs typeface="Tahoma" pitchFamily="34" charset="0"/>
              </a:rPr>
              <a:t>feared death or punishment of others?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Deceived (for Personal Profit)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sz="4500" dirty="0">
                <a:solidFill>
                  <a:schemeClr val="bg1"/>
                </a:solidFill>
                <a:latin typeface="Tahoma" pitchFamily="34" charset="0"/>
                <a:ea typeface="Tahoma" pitchFamily="34" charset="0"/>
                <a:cs typeface="Tahoma" pitchFamily="34" charset="0"/>
              </a:rPr>
              <a:t>When Isaac is very old and blind, Jacob deceives his father into getting the blessing by pretending to be his brother </a:t>
            </a:r>
            <a:r>
              <a:rPr lang="en-US" sz="4500" dirty="0" smtClean="0">
                <a:solidFill>
                  <a:schemeClr val="bg1"/>
                </a:solidFill>
                <a:latin typeface="Tahoma" pitchFamily="34" charset="0"/>
                <a:ea typeface="Tahoma" pitchFamily="34" charset="0"/>
                <a:cs typeface="Tahoma" pitchFamily="34" charset="0"/>
              </a:rPr>
              <a:t>Esau (</a:t>
            </a:r>
            <a:r>
              <a:rPr lang="en-US" sz="4500" dirty="0">
                <a:solidFill>
                  <a:schemeClr val="bg1"/>
                </a:solidFill>
                <a:latin typeface="Tahoma" pitchFamily="34" charset="0"/>
                <a:ea typeface="Tahoma" pitchFamily="34" charset="0"/>
                <a:cs typeface="Tahoma" pitchFamily="34" charset="0"/>
              </a:rPr>
              <a:t>Gen. 27:12-29</a:t>
            </a:r>
            <a:r>
              <a:rPr lang="en-US" sz="4500" dirty="0" smtClean="0">
                <a:solidFill>
                  <a:schemeClr val="bg1"/>
                </a:solidFill>
                <a:latin typeface="Tahoma" pitchFamily="34" charset="0"/>
                <a:ea typeface="Tahoma" pitchFamily="34" charset="0"/>
                <a:cs typeface="Tahoma" pitchFamily="34" charset="0"/>
              </a:rPr>
              <a:t>). </a:t>
            </a:r>
            <a:endParaRPr lang="en-US" sz="4500"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sz="4500" dirty="0">
                <a:solidFill>
                  <a:schemeClr val="bg1"/>
                </a:solidFill>
                <a:latin typeface="Tahoma" pitchFamily="34" charset="0"/>
                <a:ea typeface="Tahoma" pitchFamily="34" charset="0"/>
                <a:cs typeface="Tahoma" pitchFamily="34" charset="0"/>
              </a:rPr>
              <a:t>Even though the prophecy was going to be fulfilled through Jacob, he deceived so that he would benefit </a:t>
            </a:r>
            <a:r>
              <a:rPr lang="en-US" sz="4500" dirty="0" smtClean="0">
                <a:solidFill>
                  <a:schemeClr val="bg1"/>
                </a:solidFill>
                <a:latin typeface="Tahoma" pitchFamily="34" charset="0"/>
                <a:ea typeface="Tahoma" pitchFamily="34" charset="0"/>
                <a:cs typeface="Tahoma" pitchFamily="34" charset="0"/>
              </a:rPr>
              <a:t>now rather than wait for God to fulfill it in His time </a:t>
            </a:r>
            <a:r>
              <a:rPr lang="en-US" sz="4500" dirty="0">
                <a:solidFill>
                  <a:schemeClr val="bg1"/>
                </a:solidFill>
                <a:latin typeface="Tahoma" pitchFamily="34" charset="0"/>
                <a:ea typeface="Tahoma" pitchFamily="34" charset="0"/>
                <a:cs typeface="Tahoma" pitchFamily="34" charset="0"/>
              </a:rPr>
              <a:t>(</a:t>
            </a:r>
            <a:r>
              <a:rPr lang="en-US" sz="4500" dirty="0" smtClean="0">
                <a:solidFill>
                  <a:schemeClr val="bg1"/>
                </a:solidFill>
                <a:latin typeface="Tahoma" pitchFamily="34" charset="0"/>
                <a:ea typeface="Tahoma" pitchFamily="34" charset="0"/>
                <a:cs typeface="Tahoma" pitchFamily="34" charset="0"/>
              </a:rPr>
              <a:t>Gen. 25:23</a:t>
            </a:r>
            <a:r>
              <a:rPr lang="en-US" sz="4500" dirty="0">
                <a:solidFill>
                  <a:schemeClr val="bg1"/>
                </a:solidFill>
                <a:latin typeface="Tahoma" pitchFamily="34" charset="0"/>
                <a:ea typeface="Tahoma" pitchFamily="34" charset="0"/>
                <a:cs typeface="Tahoma" pitchFamily="34" charset="0"/>
              </a:rPr>
              <a:t>). </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sz="4500" dirty="0">
                <a:solidFill>
                  <a:schemeClr val="bg1"/>
                </a:solidFill>
                <a:latin typeface="Tahoma" pitchFamily="34" charset="0"/>
                <a:ea typeface="Tahoma" pitchFamily="34" charset="0"/>
                <a:cs typeface="Tahoma" pitchFamily="34" charset="0"/>
              </a:rPr>
              <a:t>Esau desires to kill </a:t>
            </a:r>
            <a:r>
              <a:rPr lang="en-US" sz="4500" dirty="0" smtClean="0">
                <a:solidFill>
                  <a:schemeClr val="bg1"/>
                </a:solidFill>
                <a:latin typeface="Tahoma" pitchFamily="34" charset="0"/>
                <a:ea typeface="Tahoma" pitchFamily="34" charset="0"/>
                <a:cs typeface="Tahoma" pitchFamily="34" charset="0"/>
              </a:rPr>
              <a:t>Jacob and </a:t>
            </a:r>
            <a:r>
              <a:rPr lang="en-US" sz="4500" dirty="0">
                <a:solidFill>
                  <a:schemeClr val="bg1"/>
                </a:solidFill>
                <a:latin typeface="Tahoma" pitchFamily="34" charset="0"/>
                <a:ea typeface="Tahoma" pitchFamily="34" charset="0"/>
                <a:cs typeface="Tahoma" pitchFamily="34" charset="0"/>
              </a:rPr>
              <a:t>he has to flee to his uncle </a:t>
            </a:r>
            <a:r>
              <a:rPr lang="en-US" sz="4500" dirty="0" err="1">
                <a:solidFill>
                  <a:schemeClr val="bg1"/>
                </a:solidFill>
                <a:latin typeface="Tahoma" pitchFamily="34" charset="0"/>
                <a:ea typeface="Tahoma" pitchFamily="34" charset="0"/>
                <a:cs typeface="Tahoma" pitchFamily="34" charset="0"/>
              </a:rPr>
              <a:t>Laban’s</a:t>
            </a:r>
            <a:r>
              <a:rPr lang="en-US" sz="4500" dirty="0">
                <a:solidFill>
                  <a:schemeClr val="bg1"/>
                </a:solidFill>
                <a:latin typeface="Tahoma" pitchFamily="34" charset="0"/>
                <a:ea typeface="Tahoma" pitchFamily="34" charset="0"/>
                <a:cs typeface="Tahoma" pitchFamily="34" charset="0"/>
              </a:rPr>
              <a:t> house in </a:t>
            </a:r>
            <a:r>
              <a:rPr lang="en-US" sz="4500" dirty="0" err="1" smtClean="0">
                <a:solidFill>
                  <a:schemeClr val="bg1"/>
                </a:solidFill>
                <a:latin typeface="Tahoma" pitchFamily="34" charset="0"/>
                <a:ea typeface="Tahoma" pitchFamily="34" charset="0"/>
                <a:cs typeface="Tahoma" pitchFamily="34" charset="0"/>
              </a:rPr>
              <a:t>Paddan-aram</a:t>
            </a:r>
            <a:r>
              <a:rPr lang="en-US" sz="4500" dirty="0" smtClean="0">
                <a:solidFill>
                  <a:schemeClr val="bg1"/>
                </a:solidFill>
                <a:latin typeface="Tahoma" pitchFamily="34" charset="0"/>
                <a:ea typeface="Tahoma" pitchFamily="34" charset="0"/>
                <a:cs typeface="Tahoma" pitchFamily="34" charset="0"/>
              </a:rPr>
              <a:t> (Gen. 27:41; 28:2).</a:t>
            </a: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600" dirty="0" smtClean="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sz="4500" dirty="0" smtClean="0">
                <a:solidFill>
                  <a:schemeClr val="bg1"/>
                </a:solidFill>
                <a:latin typeface="Tahoma" pitchFamily="34" charset="0"/>
                <a:ea typeface="Tahoma" pitchFamily="34" charset="0"/>
                <a:cs typeface="Tahoma" pitchFamily="34" charset="0"/>
              </a:rPr>
              <a:t>Jacob is going to learn the painful lesson that if you deceive others, you will be deceived also. </a:t>
            </a:r>
            <a:endParaRPr lang="en-US" sz="45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Deceived (for Personal Profit)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err="1">
                <a:solidFill>
                  <a:schemeClr val="bg1"/>
                </a:solidFill>
                <a:latin typeface="Tahoma" pitchFamily="34" charset="0"/>
                <a:ea typeface="Tahoma" pitchFamily="34" charset="0"/>
                <a:cs typeface="Tahoma" pitchFamily="34" charset="0"/>
              </a:rPr>
              <a:t>Laban</a:t>
            </a:r>
            <a:r>
              <a:rPr lang="en-US" dirty="0">
                <a:solidFill>
                  <a:schemeClr val="bg1"/>
                </a:solidFill>
                <a:latin typeface="Tahoma" pitchFamily="34" charset="0"/>
                <a:ea typeface="Tahoma" pitchFamily="34" charset="0"/>
                <a:cs typeface="Tahoma" pitchFamily="34" charset="0"/>
              </a:rPr>
              <a:t> tricks Jacob into marrying Leah after he already profited from 7 years of his labor for his daughter Rachel </a:t>
            </a: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Gen. </a:t>
            </a:r>
            <a:r>
              <a:rPr lang="en-US" dirty="0" smtClean="0">
                <a:solidFill>
                  <a:schemeClr val="bg1"/>
                </a:solidFill>
                <a:latin typeface="Tahoma" pitchFamily="34" charset="0"/>
                <a:ea typeface="Tahoma" pitchFamily="34" charset="0"/>
                <a:cs typeface="Tahoma" pitchFamily="34" charset="0"/>
              </a:rPr>
              <a:t>29:18-26). </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err="1" smtClean="0">
                <a:solidFill>
                  <a:schemeClr val="bg1"/>
                </a:solidFill>
                <a:latin typeface="Tahoma" pitchFamily="34" charset="0"/>
                <a:ea typeface="Tahoma" pitchFamily="34" charset="0"/>
                <a:cs typeface="Tahoma" pitchFamily="34" charset="0"/>
              </a:rPr>
              <a:t>Laban</a:t>
            </a:r>
            <a:r>
              <a:rPr lang="en-US" dirty="0" smtClean="0">
                <a:solidFill>
                  <a:schemeClr val="bg1"/>
                </a:solidFill>
                <a:latin typeface="Tahoma" pitchFamily="34" charset="0"/>
                <a:ea typeface="Tahoma" pitchFamily="34" charset="0"/>
                <a:cs typeface="Tahoma" pitchFamily="34" charset="0"/>
              </a:rPr>
              <a:t> then gets 7 more years of service from Jacob to marry Rachel also a week later (Gen. 29:27-30). </a:t>
            </a: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6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smtClean="0">
                <a:solidFill>
                  <a:schemeClr val="bg1"/>
                </a:solidFill>
                <a:latin typeface="Tahoma" pitchFamily="34" charset="0"/>
                <a:ea typeface="Tahoma" pitchFamily="34" charset="0"/>
                <a:cs typeface="Tahoma" pitchFamily="34" charset="0"/>
              </a:rPr>
              <a:t> </a:t>
            </a:r>
            <a:r>
              <a:rPr lang="en-US" dirty="0" err="1" smtClean="0">
                <a:solidFill>
                  <a:schemeClr val="bg1"/>
                </a:solidFill>
                <a:latin typeface="Tahoma" pitchFamily="34" charset="0"/>
                <a:ea typeface="Tahoma" pitchFamily="34" charset="0"/>
                <a:cs typeface="Tahoma" pitchFamily="34" charset="0"/>
              </a:rPr>
              <a:t>Laban</a:t>
            </a:r>
            <a:r>
              <a:rPr lang="en-US" dirty="0" smtClean="0">
                <a:solidFill>
                  <a:schemeClr val="bg1"/>
                </a:solidFill>
                <a:latin typeface="Tahoma" pitchFamily="34" charset="0"/>
                <a:ea typeface="Tahoma" pitchFamily="34" charset="0"/>
                <a:cs typeface="Tahoma" pitchFamily="34" charset="0"/>
              </a:rPr>
              <a:t> knows </a:t>
            </a:r>
            <a:r>
              <a:rPr lang="en-US" dirty="0">
                <a:solidFill>
                  <a:schemeClr val="bg1"/>
                </a:solidFill>
                <a:latin typeface="Tahoma" pitchFamily="34" charset="0"/>
                <a:ea typeface="Tahoma" pitchFamily="34" charset="0"/>
                <a:cs typeface="Tahoma" pitchFamily="34" charset="0"/>
              </a:rPr>
              <a:t>that he is wealthy because the Lord has blessed him because of </a:t>
            </a:r>
            <a:r>
              <a:rPr lang="en-US" dirty="0" smtClean="0">
                <a:solidFill>
                  <a:schemeClr val="bg1"/>
                </a:solidFill>
                <a:latin typeface="Tahoma" pitchFamily="34" charset="0"/>
                <a:ea typeface="Tahoma" pitchFamily="34" charset="0"/>
                <a:cs typeface="Tahoma" pitchFamily="34" charset="0"/>
              </a:rPr>
              <a:t>Jacob </a:t>
            </a:r>
            <a:r>
              <a:rPr lang="en-US" dirty="0">
                <a:solidFill>
                  <a:schemeClr val="bg1"/>
                </a:solidFill>
                <a:latin typeface="Tahoma" pitchFamily="34" charset="0"/>
                <a:ea typeface="Tahoma" pitchFamily="34" charset="0"/>
                <a:cs typeface="Tahoma" pitchFamily="34" charset="0"/>
              </a:rPr>
              <a:t>(Gen. 30:27</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How many have deceived others in order to profit from them (salesmen, politicians, preachers, identity </a:t>
            </a:r>
            <a:r>
              <a:rPr lang="en-US" dirty="0" smtClean="0">
                <a:solidFill>
                  <a:schemeClr val="bg1"/>
                </a:solidFill>
                <a:latin typeface="Tahoma" pitchFamily="34" charset="0"/>
                <a:ea typeface="Tahoma" pitchFamily="34" charset="0"/>
                <a:cs typeface="Tahoma" pitchFamily="34" charset="0"/>
              </a:rPr>
              <a:t>thieves)?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Deceived (to Cover up Sin)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95400"/>
            <a:ext cx="14630400" cy="6934200"/>
          </a:xfrm>
        </p:spPr>
        <p:txBody>
          <a:bodyPr>
            <a:normAutofit fontScale="92500" lnSpcReduction="1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Jacob is deceived later on by his own sons who slaughtered a goat, put its blood on Joseph’s coat, and got him to believe that he was killed by a wild </a:t>
            </a:r>
            <a:r>
              <a:rPr lang="en-US" dirty="0" smtClean="0">
                <a:solidFill>
                  <a:schemeClr val="bg1"/>
                </a:solidFill>
                <a:latin typeface="Tahoma" pitchFamily="34" charset="0"/>
                <a:ea typeface="Tahoma" pitchFamily="34" charset="0"/>
                <a:cs typeface="Tahoma" pitchFamily="34" charset="0"/>
              </a:rPr>
              <a:t>beast. </a:t>
            </a:r>
            <a:r>
              <a:rPr lang="en-US" dirty="0">
                <a:solidFill>
                  <a:schemeClr val="bg1"/>
                </a:solidFill>
                <a:latin typeface="Tahoma" pitchFamily="34" charset="0"/>
                <a:ea typeface="Tahoma" pitchFamily="34" charset="0"/>
                <a:cs typeface="Tahoma" pitchFamily="34" charset="0"/>
              </a:rPr>
              <a:t>(Gen. 37:31-35</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The brothers hated Joseph because of his dreams and they wanted to cover up their sin that they had sold him into </a:t>
            </a:r>
            <a:r>
              <a:rPr lang="en-US" dirty="0" smtClean="0">
                <a:solidFill>
                  <a:schemeClr val="bg1"/>
                </a:solidFill>
                <a:latin typeface="Tahoma" pitchFamily="34" charset="0"/>
                <a:ea typeface="Tahoma" pitchFamily="34" charset="0"/>
                <a:cs typeface="Tahoma" pitchFamily="34" charset="0"/>
              </a:rPr>
              <a:t>slavery </a:t>
            </a:r>
            <a:r>
              <a:rPr lang="en-US" dirty="0">
                <a:solidFill>
                  <a:schemeClr val="bg1"/>
                </a:solidFill>
                <a:latin typeface="Tahoma" pitchFamily="34" charset="0"/>
                <a:ea typeface="Tahoma" pitchFamily="34" charset="0"/>
                <a:cs typeface="Tahoma" pitchFamily="34" charset="0"/>
              </a:rPr>
              <a:t>(Gen. 37:8, 27-28</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About 22 years </a:t>
            </a:r>
            <a:r>
              <a:rPr lang="en-US" dirty="0" smtClean="0">
                <a:solidFill>
                  <a:schemeClr val="bg1"/>
                </a:solidFill>
                <a:latin typeface="Tahoma" pitchFamily="34" charset="0"/>
                <a:ea typeface="Tahoma" pitchFamily="34" charset="0"/>
                <a:cs typeface="Tahoma" pitchFamily="34" charset="0"/>
              </a:rPr>
              <a:t>later, </a:t>
            </a:r>
            <a:r>
              <a:rPr lang="en-US" dirty="0">
                <a:solidFill>
                  <a:schemeClr val="bg1"/>
                </a:solidFill>
                <a:latin typeface="Tahoma" pitchFamily="34" charset="0"/>
                <a:ea typeface="Tahoma" pitchFamily="34" charset="0"/>
                <a:cs typeface="Tahoma" pitchFamily="34" charset="0"/>
              </a:rPr>
              <a:t>they still remembered </a:t>
            </a:r>
            <a:r>
              <a:rPr lang="en-US" dirty="0" smtClean="0">
                <a:solidFill>
                  <a:schemeClr val="bg1"/>
                </a:solidFill>
                <a:latin typeface="Tahoma" pitchFamily="34" charset="0"/>
                <a:ea typeface="Tahoma" pitchFamily="34" charset="0"/>
                <a:cs typeface="Tahoma" pitchFamily="34" charset="0"/>
              </a:rPr>
              <a:t>their guilt </a:t>
            </a:r>
            <a:r>
              <a:rPr lang="en-US" dirty="0">
                <a:solidFill>
                  <a:schemeClr val="bg1"/>
                </a:solidFill>
                <a:latin typeface="Tahoma" pitchFamily="34" charset="0"/>
                <a:ea typeface="Tahoma" pitchFamily="34" charset="0"/>
                <a:cs typeface="Tahoma" pitchFamily="34" charset="0"/>
              </a:rPr>
              <a:t>of sinning against </a:t>
            </a:r>
            <a:r>
              <a:rPr lang="en-US" dirty="0" smtClean="0">
                <a:solidFill>
                  <a:schemeClr val="bg1"/>
                </a:solidFill>
                <a:latin typeface="Tahoma" pitchFamily="34" charset="0"/>
                <a:ea typeface="Tahoma" pitchFamily="34" charset="0"/>
                <a:cs typeface="Tahoma" pitchFamily="34" charset="0"/>
              </a:rPr>
              <a:t>Joseph and its memory haunted them. </a:t>
            </a:r>
            <a:r>
              <a:rPr lang="en-US" dirty="0">
                <a:solidFill>
                  <a:schemeClr val="bg1"/>
                </a:solidFill>
                <a:latin typeface="Tahoma" pitchFamily="34" charset="0"/>
                <a:ea typeface="Tahoma" pitchFamily="34" charset="0"/>
                <a:cs typeface="Tahoma" pitchFamily="34" charset="0"/>
              </a:rPr>
              <a:t>(Gen. 42:21-22; 44:16</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Application to Us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Deception not only hurts ourselves, but others, and only gets worse (2 </a:t>
            </a:r>
            <a:r>
              <a:rPr lang="en-US" dirty="0" smtClean="0">
                <a:solidFill>
                  <a:schemeClr val="bg1"/>
                </a:solidFill>
                <a:latin typeface="Tahoma" pitchFamily="34" charset="0"/>
                <a:ea typeface="Tahoma" pitchFamily="34" charset="0"/>
                <a:cs typeface="Tahoma" pitchFamily="34" charset="0"/>
              </a:rPr>
              <a:t>Timothy </a:t>
            </a:r>
            <a:r>
              <a:rPr lang="en-US" dirty="0">
                <a:solidFill>
                  <a:schemeClr val="bg1"/>
                </a:solidFill>
                <a:latin typeface="Tahoma" pitchFamily="34" charset="0"/>
                <a:ea typeface="Tahoma" pitchFamily="34" charset="0"/>
                <a:cs typeface="Tahoma" pitchFamily="34" charset="0"/>
              </a:rPr>
              <a:t>3:13). </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smtClean="0">
                <a:solidFill>
                  <a:schemeClr val="bg1"/>
                </a:solidFill>
                <a:latin typeface="Tahoma" pitchFamily="34" charset="0"/>
                <a:ea typeface="Tahoma" pitchFamily="34" charset="0"/>
                <a:cs typeface="Tahoma" pitchFamily="34" charset="0"/>
              </a:rPr>
              <a:t>You </a:t>
            </a:r>
            <a:r>
              <a:rPr lang="en-US" dirty="0">
                <a:solidFill>
                  <a:schemeClr val="bg1"/>
                </a:solidFill>
                <a:latin typeface="Tahoma" pitchFamily="34" charset="0"/>
                <a:ea typeface="Tahoma" pitchFamily="34" charset="0"/>
                <a:cs typeface="Tahoma" pitchFamily="34" charset="0"/>
              </a:rPr>
              <a:t>need to realize that </a:t>
            </a:r>
            <a:r>
              <a:rPr lang="en-US" dirty="0" smtClean="0">
                <a:solidFill>
                  <a:schemeClr val="bg1"/>
                </a:solidFill>
                <a:latin typeface="Tahoma" pitchFamily="34" charset="0"/>
                <a:ea typeface="Tahoma" pitchFamily="34" charset="0"/>
                <a:cs typeface="Tahoma" pitchFamily="34" charset="0"/>
              </a:rPr>
              <a:t>your </a:t>
            </a:r>
            <a:r>
              <a:rPr lang="en-US" dirty="0">
                <a:solidFill>
                  <a:schemeClr val="bg1"/>
                </a:solidFill>
                <a:latin typeface="Tahoma" pitchFamily="34" charset="0"/>
                <a:ea typeface="Tahoma" pitchFamily="34" charset="0"/>
                <a:cs typeface="Tahoma" pitchFamily="34" charset="0"/>
              </a:rPr>
              <a:t>sin will find </a:t>
            </a:r>
            <a:r>
              <a:rPr lang="en-US" dirty="0" smtClean="0">
                <a:solidFill>
                  <a:schemeClr val="bg1"/>
                </a:solidFill>
                <a:latin typeface="Tahoma" pitchFamily="34" charset="0"/>
                <a:ea typeface="Tahoma" pitchFamily="34" charset="0"/>
                <a:cs typeface="Tahoma" pitchFamily="34" charset="0"/>
              </a:rPr>
              <a:t>you out </a:t>
            </a:r>
            <a:r>
              <a:rPr lang="en-US" dirty="0">
                <a:solidFill>
                  <a:schemeClr val="bg1"/>
                </a:solidFill>
                <a:latin typeface="Tahoma" pitchFamily="34" charset="0"/>
                <a:ea typeface="Tahoma" pitchFamily="34" charset="0"/>
                <a:cs typeface="Tahoma" pitchFamily="34" charset="0"/>
              </a:rPr>
              <a:t>and </a:t>
            </a:r>
            <a:r>
              <a:rPr lang="en-US" dirty="0" smtClean="0">
                <a:solidFill>
                  <a:schemeClr val="bg1"/>
                </a:solidFill>
                <a:latin typeface="Tahoma" pitchFamily="34" charset="0"/>
                <a:ea typeface="Tahoma" pitchFamily="34" charset="0"/>
                <a:cs typeface="Tahoma" pitchFamily="34" charset="0"/>
              </a:rPr>
              <a:t>you can’t </a:t>
            </a:r>
            <a:r>
              <a:rPr lang="en-US" dirty="0">
                <a:solidFill>
                  <a:schemeClr val="bg1"/>
                </a:solidFill>
                <a:latin typeface="Tahoma" pitchFamily="34" charset="0"/>
                <a:ea typeface="Tahoma" pitchFamily="34" charset="0"/>
                <a:cs typeface="Tahoma" pitchFamily="34" charset="0"/>
              </a:rPr>
              <a:t>cover it up (</a:t>
            </a:r>
            <a:r>
              <a:rPr lang="en-US" dirty="0" smtClean="0">
                <a:solidFill>
                  <a:schemeClr val="bg1"/>
                </a:solidFill>
                <a:latin typeface="Tahoma" pitchFamily="34" charset="0"/>
                <a:ea typeface="Tahoma" pitchFamily="34" charset="0"/>
                <a:cs typeface="Tahoma" pitchFamily="34" charset="0"/>
              </a:rPr>
              <a:t>Numbers </a:t>
            </a:r>
            <a:r>
              <a:rPr lang="en-US" dirty="0">
                <a:solidFill>
                  <a:schemeClr val="bg1"/>
                </a:solidFill>
                <a:latin typeface="Tahoma" pitchFamily="34" charset="0"/>
                <a:ea typeface="Tahoma" pitchFamily="34" charset="0"/>
                <a:cs typeface="Tahoma" pitchFamily="34" charset="0"/>
              </a:rPr>
              <a:t>32:23).</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If you have deceived others </a:t>
            </a:r>
            <a:r>
              <a:rPr lang="en-US" sz="4400" i="1" dirty="0" smtClean="0">
                <a:solidFill>
                  <a:schemeClr val="bg1"/>
                </a:solidFill>
                <a:latin typeface="Tahoma" pitchFamily="34" charset="0"/>
                <a:ea typeface="Tahoma" pitchFamily="34" charset="0"/>
                <a:cs typeface="Tahoma" pitchFamily="34" charset="0"/>
              </a:rPr>
              <a:t>(not telling the truth about where you’re at, where you’re going or what you’re doing) </a:t>
            </a:r>
            <a:r>
              <a:rPr lang="en-US" dirty="0" smtClean="0">
                <a:solidFill>
                  <a:schemeClr val="bg1"/>
                </a:solidFill>
                <a:latin typeface="Tahoma" pitchFamily="34" charset="0"/>
                <a:ea typeface="Tahoma" pitchFamily="34" charset="0"/>
                <a:cs typeface="Tahoma" pitchFamily="34" charset="0"/>
              </a:rPr>
              <a:t>to </a:t>
            </a:r>
            <a:r>
              <a:rPr lang="en-US" dirty="0">
                <a:solidFill>
                  <a:schemeClr val="bg1"/>
                </a:solidFill>
                <a:latin typeface="Tahoma" pitchFamily="34" charset="0"/>
                <a:ea typeface="Tahoma" pitchFamily="34" charset="0"/>
                <a:cs typeface="Tahoma" pitchFamily="34" charset="0"/>
              </a:rPr>
              <a:t>avoid punishment, God </a:t>
            </a:r>
            <a:r>
              <a:rPr lang="en-US" dirty="0" smtClean="0">
                <a:solidFill>
                  <a:schemeClr val="bg1"/>
                </a:solidFill>
                <a:latin typeface="Tahoma" pitchFamily="34" charset="0"/>
                <a:ea typeface="Tahoma" pitchFamily="34" charset="0"/>
                <a:cs typeface="Tahoma" pitchFamily="34" charset="0"/>
              </a:rPr>
              <a:t>knows and you will be held accountable </a:t>
            </a:r>
            <a:r>
              <a:rPr lang="en-US" dirty="0">
                <a:solidFill>
                  <a:schemeClr val="bg1"/>
                </a:solidFill>
                <a:latin typeface="Tahoma" pitchFamily="34" charset="0"/>
                <a:ea typeface="Tahoma" pitchFamily="34" charset="0"/>
                <a:cs typeface="Tahoma" pitchFamily="34" charset="0"/>
              </a:rPr>
              <a:t>(Pr. </a:t>
            </a:r>
            <a:r>
              <a:rPr lang="en-US" dirty="0" smtClean="0">
                <a:solidFill>
                  <a:schemeClr val="bg1"/>
                </a:solidFill>
                <a:latin typeface="Tahoma" pitchFamily="34" charset="0"/>
                <a:ea typeface="Tahoma" pitchFamily="34" charset="0"/>
                <a:cs typeface="Tahoma" pitchFamily="34" charset="0"/>
              </a:rPr>
              <a:t>15:3; </a:t>
            </a:r>
            <a:r>
              <a:rPr lang="en-US" dirty="0">
                <a:solidFill>
                  <a:schemeClr val="bg1"/>
                </a:solidFill>
                <a:latin typeface="Tahoma" pitchFamily="34" charset="0"/>
                <a:ea typeface="Tahoma" pitchFamily="34" charset="0"/>
                <a:cs typeface="Tahoma" pitchFamily="34" charset="0"/>
              </a:rPr>
              <a:t>Heb. 4:13; </a:t>
            </a:r>
            <a:r>
              <a:rPr lang="en-US" dirty="0" smtClean="0">
                <a:solidFill>
                  <a:schemeClr val="bg1"/>
                </a:solidFill>
                <a:latin typeface="Tahoma" pitchFamily="34" charset="0"/>
                <a:ea typeface="Tahoma" pitchFamily="34" charset="0"/>
                <a:cs typeface="Tahoma" pitchFamily="34" charset="0"/>
              </a:rPr>
              <a:t>Matt</a:t>
            </a:r>
            <a:r>
              <a:rPr lang="en-US" dirty="0">
                <a:solidFill>
                  <a:schemeClr val="bg1"/>
                </a:solidFill>
                <a:latin typeface="Tahoma" pitchFamily="34" charset="0"/>
                <a:ea typeface="Tahoma" pitchFamily="34" charset="0"/>
                <a:cs typeface="Tahoma" pitchFamily="34" charset="0"/>
              </a:rPr>
              <a:t>. 12:37). </a:t>
            </a:r>
          </a:p>
          <a:p>
            <a:pPr marL="608013" indent="-608013" algn="ctr">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endParaRPr lang="en-US" sz="1100" dirty="0">
              <a:solidFill>
                <a:schemeClr val="bg1"/>
              </a:solidFill>
              <a:latin typeface="Tahoma" pitchFamily="34" charset="0"/>
              <a:ea typeface="Tahoma" pitchFamily="34" charset="0"/>
              <a:cs typeface="Tahoma" pitchFamily="34" charset="0"/>
            </a:endParaRPr>
          </a:p>
          <a:p>
            <a:pPr marL="608013" indent="-608013" algn="ctr">
              <a:buNone/>
              <a:tabLst>
                <a:tab pos="608013" algn="l"/>
                <a:tab pos="1522413" algn="l"/>
                <a:tab pos="2436813" algn="l"/>
                <a:tab pos="3351213" algn="l"/>
                <a:tab pos="4265613" algn="l"/>
                <a:tab pos="5180013" algn="l"/>
                <a:tab pos="6094413" algn="l"/>
                <a:tab pos="7008813" algn="l"/>
                <a:tab pos="7923213" algn="l"/>
                <a:tab pos="8837613" algn="l"/>
                <a:tab pos="9752013" algn="l"/>
                <a:tab pos="10666413" algn="l"/>
              </a:tabLst>
              <a:defRPr/>
            </a:pPr>
            <a:r>
              <a:rPr lang="en-US" dirty="0">
                <a:solidFill>
                  <a:schemeClr val="bg1"/>
                </a:solidFill>
                <a:latin typeface="Tahoma" pitchFamily="34" charset="0"/>
                <a:ea typeface="Tahoma" pitchFamily="34" charset="0"/>
                <a:cs typeface="Tahoma" pitchFamily="34" charset="0"/>
              </a:rPr>
              <a:t>If you cheat to get ahead in school, at work or are taking advantage of others, you will reap what you have </a:t>
            </a:r>
            <a:r>
              <a:rPr lang="en-US" dirty="0" smtClean="0">
                <a:solidFill>
                  <a:schemeClr val="bg1"/>
                </a:solidFill>
                <a:latin typeface="Tahoma" pitchFamily="34" charset="0"/>
                <a:ea typeface="Tahoma" pitchFamily="34" charset="0"/>
                <a:cs typeface="Tahoma" pitchFamily="34" charset="0"/>
              </a:rPr>
              <a:t>sown. </a:t>
            </a:r>
            <a:r>
              <a:rPr lang="en-US" dirty="0">
                <a:solidFill>
                  <a:schemeClr val="bg1"/>
                </a:solidFill>
                <a:latin typeface="Tahoma" pitchFamily="34" charset="0"/>
                <a:ea typeface="Tahoma" pitchFamily="34" charset="0"/>
                <a:cs typeface="Tahoma" pitchFamily="34" charset="0"/>
              </a:rPr>
              <a:t>(Gal. 6:7-8</a:t>
            </a:r>
            <a:r>
              <a:rPr lang="en-US" dirty="0" smtClean="0">
                <a:solidFill>
                  <a:schemeClr val="bg1"/>
                </a:solidFill>
                <a:latin typeface="Tahoma" pitchFamily="34" charset="0"/>
                <a:ea typeface="Tahoma" pitchFamily="34" charset="0"/>
                <a:cs typeface="Tahoma" pitchFamily="34" charset="0"/>
              </a:rPr>
              <a:t>) </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Application to Us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20000"/>
          </a:bodyPr>
          <a:lstStyle/>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Do I deceive others because I fear punishment </a:t>
            </a:r>
            <a:r>
              <a:rPr lang="en-US" dirty="0" smtClean="0">
                <a:solidFill>
                  <a:schemeClr val="bg1"/>
                </a:solidFill>
                <a:latin typeface="Tahoma" pitchFamily="34" charset="0"/>
                <a:ea typeface="Tahoma" pitchFamily="34" charset="0"/>
                <a:cs typeface="Tahoma" pitchFamily="34" charset="0"/>
              </a:rPr>
              <a:t>from </a:t>
            </a:r>
            <a:r>
              <a:rPr lang="en-US" dirty="0">
                <a:solidFill>
                  <a:schemeClr val="bg1"/>
                </a:solidFill>
                <a:latin typeface="Tahoma" pitchFamily="34" charset="0"/>
                <a:ea typeface="Tahoma" pitchFamily="34" charset="0"/>
                <a:cs typeface="Tahoma" pitchFamily="34" charset="0"/>
              </a:rPr>
              <a:t>man? </a:t>
            </a:r>
            <a:r>
              <a:rPr lang="en-US" i="1" dirty="0">
                <a:solidFill>
                  <a:schemeClr val="bg1"/>
                </a:solidFill>
                <a:latin typeface="Tahoma" pitchFamily="34" charset="0"/>
                <a:ea typeface="Tahoma" pitchFamily="34" charset="0"/>
                <a:cs typeface="Tahoma" pitchFamily="34" charset="0"/>
              </a:rPr>
              <a:t>“Do not fear those who kill the body but are unable to kill the soul; but rather fear Him who is able to destroy both soul and body in hell” </a:t>
            </a:r>
            <a:r>
              <a:rPr lang="en-US" dirty="0">
                <a:solidFill>
                  <a:schemeClr val="bg1"/>
                </a:solidFill>
                <a:latin typeface="Tahoma" pitchFamily="34" charset="0"/>
                <a:ea typeface="Tahoma" pitchFamily="34" charset="0"/>
                <a:cs typeface="Tahoma" pitchFamily="34" charset="0"/>
              </a:rPr>
              <a:t>(Matt. 10:28). </a:t>
            </a: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7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Do I deceive others because I am covering up for my sin? </a:t>
            </a:r>
            <a:r>
              <a:rPr lang="en-US" i="1" dirty="0">
                <a:solidFill>
                  <a:schemeClr val="bg1"/>
                </a:solidFill>
                <a:latin typeface="Tahoma" pitchFamily="34" charset="0"/>
                <a:ea typeface="Tahoma" pitchFamily="34" charset="0"/>
                <a:cs typeface="Tahoma" pitchFamily="34" charset="0"/>
              </a:rPr>
              <a:t>“The sins of some men are quite evident going before them to judgment; for others, their sins follow after</a:t>
            </a:r>
            <a:r>
              <a:rPr lang="en-US" i="1" dirty="0" smtClean="0">
                <a:solidFill>
                  <a:schemeClr val="bg1"/>
                </a:solidFill>
                <a:latin typeface="Tahoma" pitchFamily="34" charset="0"/>
                <a:ea typeface="Tahoma" pitchFamily="34" charset="0"/>
                <a:cs typeface="Tahoma" pitchFamily="34" charset="0"/>
              </a:rPr>
              <a:t>”.  </a:t>
            </a: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1 </a:t>
            </a:r>
            <a:r>
              <a:rPr lang="en-US" dirty="0" smtClean="0">
                <a:solidFill>
                  <a:schemeClr val="bg1"/>
                </a:solidFill>
                <a:latin typeface="Tahoma" pitchFamily="34" charset="0"/>
                <a:ea typeface="Tahoma" pitchFamily="34" charset="0"/>
                <a:cs typeface="Tahoma" pitchFamily="34" charset="0"/>
              </a:rPr>
              <a:t>Timothy </a:t>
            </a:r>
            <a:r>
              <a:rPr lang="en-US" dirty="0">
                <a:solidFill>
                  <a:schemeClr val="bg1"/>
                </a:solidFill>
                <a:latin typeface="Tahoma" pitchFamily="34" charset="0"/>
                <a:ea typeface="Tahoma" pitchFamily="34" charset="0"/>
                <a:cs typeface="Tahoma" pitchFamily="34" charset="0"/>
              </a:rPr>
              <a:t>5:24</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7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Am I receiving a financial benefit from deceiving others? </a:t>
            </a:r>
            <a:r>
              <a:rPr lang="en-US" i="1" dirty="0">
                <a:solidFill>
                  <a:schemeClr val="bg1"/>
                </a:solidFill>
                <a:latin typeface="Tahoma" pitchFamily="34" charset="0"/>
                <a:ea typeface="Tahoma" pitchFamily="34" charset="0"/>
                <a:cs typeface="Tahoma" pitchFamily="34" charset="0"/>
              </a:rPr>
              <a:t>“What shall it profit a man if he gains the whole world and loses his own </a:t>
            </a:r>
            <a:r>
              <a:rPr lang="en-US" i="1" dirty="0" smtClean="0">
                <a:solidFill>
                  <a:schemeClr val="bg1"/>
                </a:solidFill>
                <a:latin typeface="Tahoma" pitchFamily="34" charset="0"/>
                <a:ea typeface="Tahoma" pitchFamily="34" charset="0"/>
                <a:cs typeface="Tahoma" pitchFamily="34" charset="0"/>
              </a:rPr>
              <a:t>soul”  </a:t>
            </a:r>
            <a:r>
              <a:rPr lang="en-US" dirty="0">
                <a:solidFill>
                  <a:schemeClr val="bg1"/>
                </a:solidFill>
                <a:latin typeface="Tahoma" pitchFamily="34" charset="0"/>
                <a:ea typeface="Tahoma" pitchFamily="34" charset="0"/>
                <a:cs typeface="Tahoma" pitchFamily="34" charset="0"/>
              </a:rPr>
              <a:t>(Matt. 16:26</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14630400" cy="7848600"/>
          </a:xfrm>
        </p:spPr>
        <p:txBody>
          <a:bodyPr>
            <a:normAutofit fontScale="92500" lnSpcReduction="20000"/>
          </a:bodyPr>
          <a:lstStyle/>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Have you been deceived by the lie of false teachers that you are saved by faith </a:t>
            </a:r>
            <a:r>
              <a:rPr lang="en-US" dirty="0" smtClean="0">
                <a:solidFill>
                  <a:schemeClr val="bg1"/>
                </a:solidFill>
                <a:latin typeface="Tahoma" pitchFamily="34" charset="0"/>
                <a:ea typeface="Tahoma" pitchFamily="34" charset="0"/>
                <a:cs typeface="Tahoma" pitchFamily="34" charset="0"/>
              </a:rPr>
              <a:t>alone (James </a:t>
            </a:r>
            <a:r>
              <a:rPr lang="en-US" dirty="0">
                <a:solidFill>
                  <a:schemeClr val="bg1"/>
                </a:solidFill>
                <a:latin typeface="Tahoma" pitchFamily="34" charset="0"/>
                <a:ea typeface="Tahoma" pitchFamily="34" charset="0"/>
                <a:cs typeface="Tahoma" pitchFamily="34" charset="0"/>
              </a:rPr>
              <a:t>2:24).</a:t>
            </a: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8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Jacob honestly believed that his son was dead because his sons deceived him into thinking that Joseph was devoured by a wild beast </a:t>
            </a:r>
            <a:r>
              <a:rPr lang="en-US" dirty="0" smtClean="0">
                <a:solidFill>
                  <a:schemeClr val="bg1"/>
                </a:solidFill>
                <a:latin typeface="Tahoma" pitchFamily="34" charset="0"/>
                <a:ea typeface="Tahoma" pitchFamily="34" charset="0"/>
                <a:cs typeface="Tahoma" pitchFamily="34" charset="0"/>
              </a:rPr>
              <a:t>and </a:t>
            </a:r>
            <a:r>
              <a:rPr lang="en-US" dirty="0">
                <a:solidFill>
                  <a:schemeClr val="bg1"/>
                </a:solidFill>
                <a:latin typeface="Tahoma" pitchFamily="34" charset="0"/>
                <a:ea typeface="Tahoma" pitchFamily="34" charset="0"/>
                <a:cs typeface="Tahoma" pitchFamily="34" charset="0"/>
              </a:rPr>
              <a:t>he mourned for many years but he was still alive (Gen. 37:33).</a:t>
            </a: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8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When Jacob was told by his sons that Joseph was still alive after about 22 years he didn’t believe them at </a:t>
            </a:r>
            <a:r>
              <a:rPr lang="en-US" dirty="0" smtClean="0">
                <a:solidFill>
                  <a:schemeClr val="bg1"/>
                </a:solidFill>
                <a:latin typeface="Tahoma" pitchFamily="34" charset="0"/>
                <a:ea typeface="Tahoma" pitchFamily="34" charset="0"/>
                <a:cs typeface="Tahoma" pitchFamily="34" charset="0"/>
              </a:rPr>
              <a:t>first. </a:t>
            </a:r>
            <a:r>
              <a:rPr lang="en-US" dirty="0">
                <a:solidFill>
                  <a:schemeClr val="bg1"/>
                </a:solidFill>
                <a:latin typeface="Tahoma" pitchFamily="34" charset="0"/>
                <a:ea typeface="Tahoma" pitchFamily="34" charset="0"/>
                <a:cs typeface="Tahoma" pitchFamily="34" charset="0"/>
              </a:rPr>
              <a:t>(Gen. 45:26</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endParaRPr lang="en-US" sz="1800" dirty="0">
              <a:solidFill>
                <a:schemeClr val="bg1"/>
              </a:solidFill>
              <a:latin typeface="Tahoma" pitchFamily="34" charset="0"/>
              <a:ea typeface="Tahoma" pitchFamily="34" charset="0"/>
              <a:cs typeface="Tahoma" pitchFamily="34" charset="0"/>
            </a:endParaRPr>
          </a:p>
          <a:p>
            <a:pPr marL="868547" indent="-868547" algn="ctr">
              <a:buNone/>
              <a:tabLst>
                <a:tab pos="868547" algn="l"/>
                <a:tab pos="2174767" algn="l"/>
                <a:tab pos="3480987" algn="l"/>
                <a:tab pos="4787208" algn="l"/>
                <a:tab pos="6093428" algn="l"/>
                <a:tab pos="7399649" algn="l"/>
                <a:tab pos="8705869" algn="l"/>
                <a:tab pos="10012089" algn="l"/>
                <a:tab pos="11318310" algn="l"/>
                <a:tab pos="12624530" algn="l"/>
                <a:tab pos="13930751" algn="l"/>
                <a:tab pos="15236971" algn="l"/>
              </a:tabLst>
              <a:defRPr/>
            </a:pPr>
            <a:r>
              <a:rPr lang="en-US" dirty="0">
                <a:solidFill>
                  <a:schemeClr val="bg1"/>
                </a:solidFill>
                <a:latin typeface="Tahoma" pitchFamily="34" charset="0"/>
                <a:ea typeface="Tahoma" pitchFamily="34" charset="0"/>
                <a:cs typeface="Tahoma" pitchFamily="34" charset="0"/>
              </a:rPr>
              <a:t>What changed his mind?  The evidence of all the words that Joseph told them and the wagons he </a:t>
            </a:r>
            <a:r>
              <a:rPr lang="en-US" dirty="0" smtClean="0">
                <a:solidFill>
                  <a:schemeClr val="bg1"/>
                </a:solidFill>
                <a:latin typeface="Tahoma" pitchFamily="34" charset="0"/>
                <a:ea typeface="Tahoma" pitchFamily="34" charset="0"/>
                <a:cs typeface="Tahoma" pitchFamily="34" charset="0"/>
              </a:rPr>
              <a:t>sent.       </a:t>
            </a:r>
            <a:r>
              <a:rPr lang="en-US" dirty="0">
                <a:solidFill>
                  <a:schemeClr val="bg1"/>
                </a:solidFill>
                <a:latin typeface="Tahoma" pitchFamily="34" charset="0"/>
                <a:ea typeface="Tahoma" pitchFamily="34" charset="0"/>
                <a:cs typeface="Tahoma" pitchFamily="34" charset="0"/>
              </a:rPr>
              <a:t>(Gen. 45:27-28</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1006</Words>
  <Application>Microsoft Office PowerPoint</Application>
  <PresentationFormat>Custom</PresentationFormat>
  <Paragraphs>63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Why Be Deceived or Deceive Others</vt:lpstr>
      <vt:lpstr>Introduction</vt:lpstr>
      <vt:lpstr>Deceived (Feared Punishment or Death)</vt:lpstr>
      <vt:lpstr>Deceived (for Personal Profit)</vt:lpstr>
      <vt:lpstr>Deceived (for Personal Profit)</vt:lpstr>
      <vt:lpstr>Deceived (to Cover up Sin)</vt:lpstr>
      <vt:lpstr>Application to Us</vt:lpstr>
      <vt:lpstr>Application to Us</vt:lpstr>
      <vt:lpstr>Slide 9</vt:lpstr>
      <vt:lpstr>Slide 10</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Be Deceived or Deceive Others</dc:title>
  <dc:creator>Steven Lawrence Locklair</dc:creator>
  <cp:lastModifiedBy>Steven Lawrence Locklair</cp:lastModifiedBy>
  <cp:revision>7</cp:revision>
  <dcterms:created xsi:type="dcterms:W3CDTF">2014-02-02T01:38:13Z</dcterms:created>
  <dcterms:modified xsi:type="dcterms:W3CDTF">2014-02-05T13:23:45Z</dcterms:modified>
</cp:coreProperties>
</file>