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0" r:id="rId2"/>
    <p:sldId id="256" r:id="rId3"/>
    <p:sldId id="258" r:id="rId4"/>
    <p:sldId id="261" r:id="rId5"/>
    <p:sldId id="260" r:id="rId6"/>
    <p:sldId id="268" r:id="rId7"/>
    <p:sldId id="269" r:id="rId8"/>
    <p:sldId id="262" r:id="rId9"/>
    <p:sldId id="267" r:id="rId10"/>
    <p:sldId id="271" r:id="rId11"/>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4171AE1-1AC2-4CA7-8B38-CEE7E97F58D5}" type="datetimeFigureOut">
              <a:rPr lang="en-US" smtClean="0"/>
              <a:pPr/>
              <a:t>3/16/2014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2D1E3CC-8779-4BDB-8CDC-C304600EE24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56CB2C3-4ACD-4A3F-9585-4A8D39F190AB}" type="datetimeFigureOut">
              <a:rPr lang="en-US" smtClean="0"/>
              <a:pPr/>
              <a:t>3/16/2014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9776923-CE67-4DA2-9F81-F7ED1F760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E5FF671-45C6-4E73-B4F8-561005411F1E}" type="slidenum">
              <a:rPr lang="en-US" smtClean="0"/>
              <a:pPr/>
              <a:t>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4</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8</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056352-3A14-491E-B6A4-2BC28E22FFBB}"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0C8D9-5518-49C1-8772-E0C25D02213E}"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0C8D9-5518-49C1-8772-E0C25D02213E}" type="datetimeFigureOut">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60C8D9-5518-49C1-8772-E0C25D02213E}" type="datetimeFigureOut">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0C8D9-5518-49C1-8772-E0C25D02213E}" type="datetimeFigureOut">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0C8D9-5518-49C1-8772-E0C25D02213E}"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9359-911A-4C78-88EC-8C886C7EBA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160C8D9-5518-49C1-8772-E0C25D02213E}" type="datetimeFigureOut">
              <a:rPr lang="en-US" smtClean="0"/>
              <a:pPr/>
              <a:t>3/16/2014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F779359-911A-4C78-88EC-8C886C7EBA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11s- I Will Wake the Dawn with Praises</a:t>
            </a:r>
          </a:p>
          <a:p>
            <a:pPr>
              <a:buNone/>
            </a:pPr>
            <a:r>
              <a:rPr lang="en-US" dirty="0" smtClean="0">
                <a:solidFill>
                  <a:schemeClr val="bg1"/>
                </a:solidFill>
                <a:latin typeface="Tahoma" pitchFamily="34" charset="0"/>
                <a:ea typeface="Tahoma" pitchFamily="34" charset="0"/>
                <a:cs typeface="Tahoma" pitchFamily="34" charset="0"/>
              </a:rPr>
              <a:t>66s- Hear O Israel</a:t>
            </a:r>
          </a:p>
          <a:p>
            <a:pPr>
              <a:buNone/>
            </a:pPr>
            <a:r>
              <a:rPr lang="en-US" dirty="0" smtClean="0">
                <a:solidFill>
                  <a:schemeClr val="bg1"/>
                </a:solidFill>
                <a:latin typeface="Tahoma" pitchFamily="34" charset="0"/>
                <a:ea typeface="Tahoma" pitchFamily="34" charset="0"/>
                <a:cs typeface="Tahoma" pitchFamily="34" charset="0"/>
              </a:rPr>
              <a:t>666- He Bore it All</a:t>
            </a:r>
          </a:p>
          <a:p>
            <a:pPr>
              <a:buNone/>
            </a:pPr>
            <a:r>
              <a:rPr lang="en-US" dirty="0" smtClean="0">
                <a:solidFill>
                  <a:schemeClr val="bg1"/>
                </a:solidFill>
                <a:latin typeface="Tahoma" pitchFamily="34" charset="0"/>
                <a:ea typeface="Tahoma" pitchFamily="34" charset="0"/>
                <a:cs typeface="Tahoma" pitchFamily="34" charset="0"/>
              </a:rPr>
              <a:t>390- Anywhere with Jesus</a:t>
            </a:r>
          </a:p>
          <a:p>
            <a:pPr>
              <a:buNone/>
            </a:pPr>
            <a:r>
              <a:rPr lang="en-US" dirty="0" smtClean="0">
                <a:solidFill>
                  <a:schemeClr val="bg1"/>
                </a:solidFill>
                <a:latin typeface="Tahoma" pitchFamily="34" charset="0"/>
                <a:ea typeface="Tahoma" pitchFamily="34" charset="0"/>
                <a:cs typeface="Tahoma" pitchFamily="34" charset="0"/>
              </a:rPr>
              <a:t>347- Who Will Follow Jesus?</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11s- I Will Wake the Dawn with Praises</a:t>
            </a:r>
          </a:p>
          <a:p>
            <a:pPr>
              <a:buNone/>
            </a:pPr>
            <a:r>
              <a:rPr lang="en-US" dirty="0" smtClean="0">
                <a:solidFill>
                  <a:schemeClr val="bg1"/>
                </a:solidFill>
                <a:latin typeface="Tahoma" pitchFamily="34" charset="0"/>
                <a:ea typeface="Tahoma" pitchFamily="34" charset="0"/>
                <a:cs typeface="Tahoma" pitchFamily="34" charset="0"/>
              </a:rPr>
              <a:t>66s- Hear O Israel</a:t>
            </a:r>
          </a:p>
          <a:p>
            <a:pPr>
              <a:buNone/>
            </a:pPr>
            <a:r>
              <a:rPr lang="en-US" dirty="0" smtClean="0">
                <a:solidFill>
                  <a:schemeClr val="bg1"/>
                </a:solidFill>
                <a:latin typeface="Tahoma" pitchFamily="34" charset="0"/>
                <a:ea typeface="Tahoma" pitchFamily="34" charset="0"/>
                <a:cs typeface="Tahoma" pitchFamily="34" charset="0"/>
              </a:rPr>
              <a:t>666- He Bore it All</a:t>
            </a:r>
          </a:p>
          <a:p>
            <a:pPr>
              <a:buNone/>
            </a:pPr>
            <a:r>
              <a:rPr lang="en-US" dirty="0" smtClean="0">
                <a:solidFill>
                  <a:schemeClr val="bg1"/>
                </a:solidFill>
                <a:latin typeface="Tahoma" pitchFamily="34" charset="0"/>
                <a:ea typeface="Tahoma" pitchFamily="34" charset="0"/>
                <a:cs typeface="Tahoma" pitchFamily="34" charset="0"/>
              </a:rPr>
              <a:t>390- Anywhere with Jesus</a:t>
            </a:r>
          </a:p>
          <a:p>
            <a:pPr>
              <a:buNone/>
            </a:pPr>
            <a:r>
              <a:rPr lang="en-US" dirty="0" smtClean="0">
                <a:solidFill>
                  <a:schemeClr val="bg1"/>
                </a:solidFill>
                <a:latin typeface="Tahoma" pitchFamily="34" charset="0"/>
                <a:ea typeface="Tahoma" pitchFamily="34" charset="0"/>
                <a:cs typeface="Tahoma" pitchFamily="34" charset="0"/>
              </a:rPr>
              <a:t>347- Who Will Follow Jesus?</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8229599"/>
          </a:xfrm>
        </p:spPr>
        <p:txBody>
          <a:bodyPr>
            <a:noAutofit/>
          </a:bodyPr>
          <a:lstStyle/>
          <a:p>
            <a:r>
              <a:rPr lang="en-US" sz="13300" dirty="0" smtClean="0">
                <a:solidFill>
                  <a:srgbClr val="FFFF00"/>
                </a:solidFill>
                <a:latin typeface="Tahoma" pitchFamily="34" charset="0"/>
                <a:ea typeface="Tahoma" pitchFamily="34" charset="0"/>
                <a:cs typeface="Tahoma" pitchFamily="34" charset="0"/>
              </a:rPr>
              <a:t>We Want it        our Way</a:t>
            </a:r>
            <a:br>
              <a:rPr lang="en-US" sz="13300" dirty="0" smtClean="0">
                <a:solidFill>
                  <a:srgbClr val="FFFF00"/>
                </a:solidFill>
                <a:latin typeface="Tahoma" pitchFamily="34" charset="0"/>
                <a:ea typeface="Tahoma" pitchFamily="34" charset="0"/>
                <a:cs typeface="Tahoma" pitchFamily="34" charset="0"/>
              </a:rPr>
            </a:br>
            <a:r>
              <a:rPr lang="en-US" sz="13300" dirty="0" smtClean="0">
                <a:solidFill>
                  <a:srgbClr val="FFFF00"/>
                </a:solidFill>
                <a:latin typeface="Tahoma" pitchFamily="34" charset="0"/>
                <a:ea typeface="Tahoma" pitchFamily="34" charset="0"/>
                <a:cs typeface="Tahoma" pitchFamily="34" charset="0"/>
              </a:rPr>
              <a:t>(Israelites- Ex. 32)           </a:t>
            </a:r>
            <a:endParaRPr lang="en-US" sz="133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14630400" cy="1219200"/>
          </a:xfrm>
        </p:spPr>
        <p:txBody>
          <a:bodyPr>
            <a:normAutofit fontScale="90000"/>
          </a:bodyPr>
          <a:lstStyle/>
          <a:p>
            <a:pPr eaLnBrk="1" hangingPunct="1"/>
            <a:r>
              <a:rPr lang="en-US" sz="5700" dirty="0">
                <a:solidFill>
                  <a:srgbClr val="FFFF00"/>
                </a:solidFill>
              </a:rPr>
              <a:t/>
            </a:r>
            <a:br>
              <a:rPr lang="en-US" sz="5700" dirty="0">
                <a:solidFill>
                  <a:srgbClr val="FFFF00"/>
                </a:solidFill>
              </a:rPr>
            </a:br>
            <a:r>
              <a:rPr lang="en-US" sz="5700" dirty="0">
                <a:solidFill>
                  <a:srgbClr val="FFFF00"/>
                </a:solidFill>
              </a:rPr>
              <a:t/>
            </a:r>
            <a:br>
              <a:rPr lang="en-US" sz="5700" dirty="0">
                <a:solidFill>
                  <a:srgbClr val="FFFF00"/>
                </a:solidFill>
              </a:rPr>
            </a:br>
            <a:r>
              <a:rPr lang="en-US" sz="5700" dirty="0">
                <a:solidFill>
                  <a:srgbClr val="FFFF00"/>
                </a:solidFill>
              </a:rPr>
              <a:t/>
            </a:r>
            <a:br>
              <a:rPr lang="en-US" sz="5700" dirty="0">
                <a:solidFill>
                  <a:srgbClr val="FFFF00"/>
                </a:solidFill>
              </a:rPr>
            </a:br>
            <a:r>
              <a:rPr lang="en-US" sz="6700" dirty="0" smtClean="0">
                <a:solidFill>
                  <a:srgbClr val="FFFF00"/>
                </a:solidFill>
                <a:latin typeface="Tahoma" pitchFamily="34" charset="0"/>
                <a:ea typeface="Tahoma" pitchFamily="34" charset="0"/>
                <a:cs typeface="Tahoma" pitchFamily="34" charset="0"/>
              </a:rPr>
              <a:t>Introduction</a:t>
            </a:r>
            <a:br>
              <a:rPr lang="en-US" sz="6700" dirty="0" smtClean="0">
                <a:solidFill>
                  <a:srgbClr val="FFFF00"/>
                </a:solidFill>
                <a:latin typeface="Tahoma" pitchFamily="34" charset="0"/>
                <a:ea typeface="Tahoma" pitchFamily="34" charset="0"/>
                <a:cs typeface="Tahoma" pitchFamily="34" charset="0"/>
              </a:rPr>
            </a:br>
            <a:r>
              <a:rPr lang="en-US" sz="6700" dirty="0">
                <a:solidFill>
                  <a:srgbClr val="FFFF00"/>
                </a:solidFill>
                <a:latin typeface="Tahoma" pitchFamily="34" charset="0"/>
                <a:ea typeface="Tahoma" pitchFamily="34" charset="0"/>
                <a:cs typeface="Tahoma" pitchFamily="34" charset="0"/>
              </a:rPr>
              <a:t/>
            </a:r>
            <a:br>
              <a:rPr lang="en-US" sz="6700" dirty="0">
                <a:solidFill>
                  <a:srgbClr val="FFFF00"/>
                </a:solidFill>
                <a:latin typeface="Tahoma" pitchFamily="34" charset="0"/>
                <a:ea typeface="Tahoma" pitchFamily="34" charset="0"/>
                <a:cs typeface="Tahoma" pitchFamily="34" charset="0"/>
              </a:rPr>
            </a:br>
            <a:r>
              <a:rPr lang="en-US" sz="5700" dirty="0" smtClean="0">
                <a:solidFill>
                  <a:srgbClr val="FFFF00"/>
                </a:solidFill>
              </a:rPr>
              <a:t/>
            </a:r>
            <a:br>
              <a:rPr lang="en-US" sz="5700" dirty="0" smtClean="0">
                <a:solidFill>
                  <a:srgbClr val="FFFF00"/>
                </a:solidFill>
              </a:rPr>
            </a:br>
            <a:endParaRPr lang="en-US" sz="5700" dirty="0">
              <a:solidFill>
                <a:srgbClr val="FFFF00"/>
              </a:solidFill>
            </a:endParaRPr>
          </a:p>
        </p:txBody>
      </p:sp>
      <p:sp>
        <p:nvSpPr>
          <p:cNvPr id="643075" name="Rectangle 3"/>
          <p:cNvSpPr>
            <a:spLocks noGrp="1" noChangeArrowheads="1"/>
          </p:cNvSpPr>
          <p:nvPr>
            <p:ph type="subTitle" idx="1"/>
          </p:nvPr>
        </p:nvSpPr>
        <p:spPr>
          <a:xfrm>
            <a:off x="0" y="1066800"/>
            <a:ext cx="14630400" cy="7162800"/>
          </a:xfrm>
        </p:spPr>
        <p:txBody>
          <a:bodyPr>
            <a:normAutofit/>
          </a:bodyPr>
          <a:lstStyle/>
          <a:p>
            <a:pPr marL="870814" indent="-870814">
              <a:lnSpc>
                <a:spcPct val="90000"/>
              </a:lnSpc>
            </a:pPr>
            <a:r>
              <a:rPr lang="en-US" sz="4400" dirty="0">
                <a:solidFill>
                  <a:schemeClr val="bg1"/>
                </a:solidFill>
                <a:latin typeface="Tahoma" pitchFamily="34" charset="0"/>
                <a:ea typeface="Tahoma" pitchFamily="34" charset="0"/>
                <a:cs typeface="Tahoma" pitchFamily="34" charset="0"/>
              </a:rPr>
              <a:t>We live in an instant gratification society.  </a:t>
            </a:r>
          </a:p>
          <a:p>
            <a:pPr marL="870814" indent="-870814">
              <a:lnSpc>
                <a:spcPct val="90000"/>
              </a:lnSpc>
            </a:pPr>
            <a:endParaRPr lang="en-US" sz="14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a:solidFill>
                  <a:schemeClr val="bg1"/>
                </a:solidFill>
                <a:latin typeface="Tahoma" pitchFamily="34" charset="0"/>
                <a:ea typeface="Tahoma" pitchFamily="34" charset="0"/>
                <a:cs typeface="Tahoma" pitchFamily="34" charset="0"/>
              </a:rPr>
              <a:t>We have fast </a:t>
            </a:r>
            <a:r>
              <a:rPr lang="en-US" sz="4400" dirty="0" smtClean="0">
                <a:solidFill>
                  <a:schemeClr val="bg1"/>
                </a:solidFill>
                <a:latin typeface="Tahoma" pitchFamily="34" charset="0"/>
                <a:ea typeface="Tahoma" pitchFamily="34" charset="0"/>
                <a:cs typeface="Tahoma" pitchFamily="34" charset="0"/>
              </a:rPr>
              <a:t>food, </a:t>
            </a:r>
            <a:r>
              <a:rPr lang="en-US" sz="4400" dirty="0">
                <a:solidFill>
                  <a:schemeClr val="bg1"/>
                </a:solidFill>
                <a:latin typeface="Tahoma" pitchFamily="34" charset="0"/>
                <a:ea typeface="Tahoma" pitchFamily="34" charset="0"/>
                <a:cs typeface="Tahoma" pitchFamily="34" charset="0"/>
              </a:rPr>
              <a:t>instant </a:t>
            </a:r>
            <a:r>
              <a:rPr lang="en-US" sz="4400" dirty="0" smtClean="0">
                <a:solidFill>
                  <a:schemeClr val="bg1"/>
                </a:solidFill>
                <a:latin typeface="Tahoma" pitchFamily="34" charset="0"/>
                <a:ea typeface="Tahoma" pitchFamily="34" charset="0"/>
                <a:cs typeface="Tahoma" pitchFamily="34" charset="0"/>
              </a:rPr>
              <a:t>news, Hi-speed </a:t>
            </a:r>
            <a:r>
              <a:rPr lang="en-US" sz="4400" dirty="0">
                <a:solidFill>
                  <a:schemeClr val="bg1"/>
                </a:solidFill>
                <a:latin typeface="Tahoma" pitchFamily="34" charset="0"/>
                <a:ea typeface="Tahoma" pitchFamily="34" charset="0"/>
                <a:cs typeface="Tahoma" pitchFamily="34" charset="0"/>
              </a:rPr>
              <a:t>internet</a:t>
            </a:r>
            <a:r>
              <a:rPr lang="en-US" sz="4400" dirty="0" smtClean="0">
                <a:solidFill>
                  <a:schemeClr val="bg1"/>
                </a:solidFill>
                <a:latin typeface="Tahoma" pitchFamily="34" charset="0"/>
                <a:ea typeface="Tahoma" pitchFamily="34" charset="0"/>
                <a:cs typeface="Tahoma" pitchFamily="34" charset="0"/>
              </a:rPr>
              <a:t>, cable, </a:t>
            </a:r>
            <a:r>
              <a:rPr lang="en-US" sz="4400" dirty="0">
                <a:solidFill>
                  <a:schemeClr val="bg1"/>
                </a:solidFill>
                <a:latin typeface="Tahoma" pitchFamily="34" charset="0"/>
                <a:ea typeface="Tahoma" pitchFamily="34" charset="0"/>
                <a:cs typeface="Tahoma" pitchFamily="34" charset="0"/>
              </a:rPr>
              <a:t>instant communication (phone, texting, </a:t>
            </a:r>
            <a:r>
              <a:rPr lang="en-US" sz="4400" dirty="0" smtClean="0">
                <a:solidFill>
                  <a:schemeClr val="bg1"/>
                </a:solidFill>
                <a:latin typeface="Tahoma" pitchFamily="34" charset="0"/>
                <a:ea typeface="Tahoma" pitchFamily="34" charset="0"/>
                <a:cs typeface="Tahoma" pitchFamily="34" charset="0"/>
              </a:rPr>
              <a:t>chat), </a:t>
            </a:r>
            <a:r>
              <a:rPr lang="en-US" sz="4400" dirty="0">
                <a:solidFill>
                  <a:schemeClr val="bg1"/>
                </a:solidFill>
                <a:latin typeface="Tahoma" pitchFamily="34" charset="0"/>
                <a:ea typeface="Tahoma" pitchFamily="34" charset="0"/>
                <a:cs typeface="Tahoma" pitchFamily="34" charset="0"/>
              </a:rPr>
              <a:t>instant travel (car, </a:t>
            </a:r>
            <a:r>
              <a:rPr lang="en-US" sz="4400" dirty="0" smtClean="0">
                <a:solidFill>
                  <a:schemeClr val="bg1"/>
                </a:solidFill>
                <a:latin typeface="Tahoma" pitchFamily="34" charset="0"/>
                <a:ea typeface="Tahoma" pitchFamily="34" charset="0"/>
                <a:cs typeface="Tahoma" pitchFamily="34" charset="0"/>
              </a:rPr>
              <a:t>jet, train), </a:t>
            </a:r>
            <a:r>
              <a:rPr lang="en-US" sz="4400" dirty="0">
                <a:solidFill>
                  <a:schemeClr val="bg1"/>
                </a:solidFill>
                <a:latin typeface="Tahoma" pitchFamily="34" charset="0"/>
                <a:ea typeface="Tahoma" pitchFamily="34" charset="0"/>
                <a:cs typeface="Tahoma" pitchFamily="34" charset="0"/>
              </a:rPr>
              <a:t>buy now and pay it later. </a:t>
            </a:r>
          </a:p>
          <a:p>
            <a:pPr marL="870814" indent="-870814">
              <a:lnSpc>
                <a:spcPct val="90000"/>
              </a:lnSpc>
            </a:pPr>
            <a:endParaRPr lang="en-US" sz="14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Therefore, people don’t want to wait for anything.  </a:t>
            </a:r>
          </a:p>
          <a:p>
            <a:pPr marL="870814" indent="-870814">
              <a:lnSpc>
                <a:spcPct val="90000"/>
              </a:lnSpc>
            </a:pPr>
            <a:endParaRPr lang="en-US" sz="1400" dirty="0" smtClean="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Imagine if you had to wait for almost 6 weeks like the Israelites for Moses to come down from Mt. Sinai. </a:t>
            </a:r>
          </a:p>
          <a:p>
            <a:pPr marL="870814" indent="-870814">
              <a:lnSpc>
                <a:spcPct val="90000"/>
              </a:lnSpc>
            </a:pPr>
            <a:endParaRPr lang="en-US" sz="1400" dirty="0" smtClean="0">
              <a:solidFill>
                <a:schemeClr val="bg1"/>
              </a:solidFill>
              <a:latin typeface="Tahoma" pitchFamily="34" charset="0"/>
              <a:ea typeface="Tahoma" pitchFamily="34" charset="0"/>
              <a:cs typeface="Tahoma" pitchFamily="34" charset="0"/>
            </a:endParaRPr>
          </a:p>
          <a:p>
            <a:pPr marL="870814" indent="-870814">
              <a:lnSpc>
                <a:spcPct val="90000"/>
              </a:lnSpc>
            </a:pPr>
            <a:r>
              <a:rPr lang="en-US" sz="4400" dirty="0" smtClean="0">
                <a:solidFill>
                  <a:schemeClr val="bg1"/>
                </a:solidFill>
                <a:latin typeface="Tahoma" pitchFamily="34" charset="0"/>
                <a:ea typeface="Tahoma" pitchFamily="34" charset="0"/>
                <a:cs typeface="Tahoma" pitchFamily="34" charset="0"/>
              </a:rPr>
              <a:t>Let us not imitate the Israelites who wanted their own way (1 Cor. 10:11-12).</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Effect transition="in" filter="fade">
                                      <p:cBhvr>
                                        <p:cTn id="7" dur="1000"/>
                                        <p:tgtEl>
                                          <p:spTgt spid="643075">
                                            <p:txEl>
                                              <p:pRg st="0" end="0"/>
                                            </p:txEl>
                                          </p:spTgt>
                                        </p:tgtEl>
                                      </p:cBhvr>
                                    </p:animEffect>
                                    <p:anim calcmode="lin" valueType="num">
                                      <p:cBhvr>
                                        <p:cTn id="8" dur="10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43075">
                                            <p:txEl>
                                              <p:pRg st="2" end="2"/>
                                            </p:txEl>
                                          </p:spTgt>
                                        </p:tgtEl>
                                        <p:attrNameLst>
                                          <p:attrName>style.visibility</p:attrName>
                                        </p:attrNameLst>
                                      </p:cBhvr>
                                      <p:to>
                                        <p:strVal val="visible"/>
                                      </p:to>
                                    </p:set>
                                    <p:animEffect transition="in" filter="fade">
                                      <p:cBhvr>
                                        <p:cTn id="14" dur="1000"/>
                                        <p:tgtEl>
                                          <p:spTgt spid="643075">
                                            <p:txEl>
                                              <p:pRg st="2" end="2"/>
                                            </p:txEl>
                                          </p:spTgt>
                                        </p:tgtEl>
                                      </p:cBhvr>
                                    </p:animEffect>
                                    <p:anim calcmode="lin" valueType="num">
                                      <p:cBhvr>
                                        <p:cTn id="15" dur="10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4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43075">
                                            <p:txEl>
                                              <p:pRg st="4" end="4"/>
                                            </p:txEl>
                                          </p:spTgt>
                                        </p:tgtEl>
                                        <p:attrNameLst>
                                          <p:attrName>style.visibility</p:attrName>
                                        </p:attrNameLst>
                                      </p:cBhvr>
                                      <p:to>
                                        <p:strVal val="visible"/>
                                      </p:to>
                                    </p:set>
                                    <p:animEffect transition="in" filter="fade">
                                      <p:cBhvr>
                                        <p:cTn id="21" dur="1000"/>
                                        <p:tgtEl>
                                          <p:spTgt spid="643075">
                                            <p:txEl>
                                              <p:pRg st="4" end="4"/>
                                            </p:txEl>
                                          </p:spTgt>
                                        </p:tgtEl>
                                      </p:cBhvr>
                                    </p:animEffect>
                                    <p:anim calcmode="lin" valueType="num">
                                      <p:cBhvr>
                                        <p:cTn id="22" dur="10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4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43075">
                                            <p:txEl>
                                              <p:pRg st="6" end="6"/>
                                            </p:txEl>
                                          </p:spTgt>
                                        </p:tgtEl>
                                        <p:attrNameLst>
                                          <p:attrName>style.visibility</p:attrName>
                                        </p:attrNameLst>
                                      </p:cBhvr>
                                      <p:to>
                                        <p:strVal val="visible"/>
                                      </p:to>
                                    </p:set>
                                    <p:animEffect transition="in" filter="fade">
                                      <p:cBhvr>
                                        <p:cTn id="28" dur="1000"/>
                                        <p:tgtEl>
                                          <p:spTgt spid="643075">
                                            <p:txEl>
                                              <p:pRg st="6" end="6"/>
                                            </p:txEl>
                                          </p:spTgt>
                                        </p:tgtEl>
                                      </p:cBhvr>
                                    </p:animEffect>
                                    <p:anim calcmode="lin" valueType="num">
                                      <p:cBhvr>
                                        <p:cTn id="29" dur="10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4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43075">
                                            <p:txEl>
                                              <p:pRg st="8" end="8"/>
                                            </p:txEl>
                                          </p:spTgt>
                                        </p:tgtEl>
                                        <p:attrNameLst>
                                          <p:attrName>style.visibility</p:attrName>
                                        </p:attrNameLst>
                                      </p:cBhvr>
                                      <p:to>
                                        <p:strVal val="visible"/>
                                      </p:to>
                                    </p:set>
                                    <p:animEffect transition="in" filter="fade">
                                      <p:cBhvr>
                                        <p:cTn id="35" dur="1000"/>
                                        <p:tgtEl>
                                          <p:spTgt spid="643075">
                                            <p:txEl>
                                              <p:pRg st="8" end="8"/>
                                            </p:txEl>
                                          </p:spTgt>
                                        </p:tgtEl>
                                      </p:cBhvr>
                                    </p:animEffect>
                                    <p:anim calcmode="lin" valueType="num">
                                      <p:cBhvr>
                                        <p:cTn id="36" dur="1000" fill="hold"/>
                                        <p:tgtEl>
                                          <p:spTgt spid="64307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64307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5600" dirty="0" smtClean="0">
                <a:solidFill>
                  <a:srgbClr val="FFFF00"/>
                </a:solidFill>
                <a:latin typeface="Tahoma" pitchFamily="34" charset="0"/>
                <a:ea typeface="Tahoma" pitchFamily="34" charset="0"/>
                <a:cs typeface="Tahoma" pitchFamily="34" charset="0"/>
              </a:rPr>
              <a:t>We Don’t Want to Wait on Moses (Impatient)</a:t>
            </a:r>
            <a:endParaRPr lang="en-US" sz="56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fontScale="92500"/>
          </a:bodyPr>
          <a:lstStyle/>
          <a:p>
            <a:pPr marL="870814" indent="-870814"/>
            <a:r>
              <a:rPr lang="en-US" sz="4400" dirty="0" smtClean="0">
                <a:solidFill>
                  <a:schemeClr val="bg1"/>
                </a:solidFill>
                <a:latin typeface="Tahoma" pitchFamily="34" charset="0"/>
                <a:ea typeface="Tahoma" pitchFamily="34" charset="0"/>
                <a:cs typeface="Tahoma" pitchFamily="34" charset="0"/>
              </a:rPr>
              <a:t>The Israelites saw God’s power, heard His voice, and agreed to obey but Moses delayed (Ex. 20:18ff; 24:3ff; 32:1)</a:t>
            </a:r>
            <a:r>
              <a:rPr lang="en-US" sz="4400" dirty="0" smtClean="0">
                <a:solidFill>
                  <a:schemeClr val="bg1"/>
                </a:solidFill>
                <a:effectLst/>
                <a:latin typeface="Tahoma" pitchFamily="34" charset="0"/>
                <a:ea typeface="Tahoma" pitchFamily="34" charset="0"/>
                <a:cs typeface="Tahoma" pitchFamily="34" charset="0"/>
              </a:rPr>
              <a:t>. </a:t>
            </a: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They saw Moses go up to the mountaintop which looked to be on fire (Ex. 24:17-18) so maybe they thought he died.</a:t>
            </a:r>
            <a:r>
              <a:rPr lang="en-US" sz="4800" dirty="0" smtClean="0">
                <a:solidFill>
                  <a:schemeClr val="bg1"/>
                </a:solidFill>
                <a:effectLst/>
                <a:latin typeface="Tahoma" pitchFamily="34" charset="0"/>
                <a:ea typeface="Tahoma" pitchFamily="34" charset="0"/>
                <a:cs typeface="Tahoma" pitchFamily="34" charset="0"/>
              </a:rPr>
              <a:t> </a:t>
            </a:r>
          </a:p>
          <a:p>
            <a:pPr marL="870814" indent="-870814"/>
            <a:endParaRPr lang="en-US" sz="14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How many are impatient, want to sow their wild oats, seek after riches, or pleasure &amp; ignore the warnings of Scripture (Heb. 13:4; 1 Tim. 6:9-10; 2 Pet. 2:13-15).</a:t>
            </a:r>
          </a:p>
          <a:p>
            <a:pPr marL="870814" indent="-870814"/>
            <a:endParaRPr lang="en-US" sz="1400" dirty="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 Wait on the Lord by listening to His word and doing His will.  (Psalm 27:11-14; 37:34; Matt. 11:28-30)</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We Want a Visible god to Worship (Idolatry)</a:t>
            </a:r>
            <a:endParaRPr lang="en-US" sz="57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066800"/>
            <a:ext cx="14401800" cy="7162800"/>
          </a:xfrm>
        </p:spPr>
        <p:txBody>
          <a:bodyPr>
            <a:normAutofit/>
          </a:bodyPr>
          <a:lstStyle/>
          <a:p>
            <a:pPr marL="870814" indent="-870814"/>
            <a:r>
              <a:rPr lang="en-US" sz="4300" dirty="0" smtClean="0">
                <a:solidFill>
                  <a:schemeClr val="bg1"/>
                </a:solidFill>
                <a:latin typeface="Tahoma" pitchFamily="34" charset="0"/>
                <a:ea typeface="Tahoma" pitchFamily="34" charset="0"/>
                <a:cs typeface="Tahoma" pitchFamily="34" charset="0"/>
              </a:rPr>
              <a:t>Aaron made a golden calf and said “this is your god who brought you up from the land of Egypt” (Ex. 32:4)</a:t>
            </a:r>
            <a:r>
              <a:rPr lang="en-US" sz="4300" dirty="0" smtClean="0">
                <a:solidFill>
                  <a:schemeClr val="bg1"/>
                </a:solidFill>
                <a:effectLst/>
                <a:latin typeface="Tahoma" pitchFamily="34" charset="0"/>
                <a:ea typeface="Tahoma" pitchFamily="34" charset="0"/>
                <a:cs typeface="Tahoma" pitchFamily="34" charset="0"/>
              </a:rPr>
              <a:t>. </a:t>
            </a: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They wanted to worship something they could see. </a:t>
            </a:r>
          </a:p>
          <a:p>
            <a:pPr marL="870814" indent="-870814"/>
            <a:endParaRPr lang="en-US" sz="1400" dirty="0" smtClean="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effectLst/>
                <a:latin typeface="Tahoma" pitchFamily="34" charset="0"/>
                <a:ea typeface="Tahoma" pitchFamily="34" charset="0"/>
                <a:cs typeface="Tahoma" pitchFamily="34" charset="0"/>
              </a:rPr>
              <a:t>This sin was repeated later as Jeroboam made golden calves at Dan &amp; Bethel to worship (1 </a:t>
            </a:r>
            <a:r>
              <a:rPr lang="en-US" sz="4300" dirty="0" err="1" smtClean="0">
                <a:solidFill>
                  <a:schemeClr val="bg1"/>
                </a:solidFill>
                <a:effectLst/>
                <a:latin typeface="Tahoma" pitchFamily="34" charset="0"/>
                <a:ea typeface="Tahoma" pitchFamily="34" charset="0"/>
                <a:cs typeface="Tahoma" pitchFamily="34" charset="0"/>
              </a:rPr>
              <a:t>Kgs</a:t>
            </a:r>
            <a:r>
              <a:rPr lang="en-US" sz="4300" dirty="0" smtClean="0">
                <a:solidFill>
                  <a:schemeClr val="bg1"/>
                </a:solidFill>
                <a:effectLst/>
                <a:latin typeface="Tahoma" pitchFamily="34" charset="0"/>
                <a:ea typeface="Tahoma" pitchFamily="34" charset="0"/>
                <a:cs typeface="Tahoma" pitchFamily="34" charset="0"/>
              </a:rPr>
              <a:t>. 12:28-29). </a:t>
            </a: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When Samuel was old &amp; his sons were wicked, the Israelites asked for a king to judge them like all the  nations &amp; rejected God as their king (1 Sam. 8:1-7).</a:t>
            </a:r>
          </a:p>
          <a:p>
            <a:pPr marL="870814" indent="-870814"/>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We Want a Visible god to Worship (Idolatry)</a:t>
            </a:r>
            <a:endParaRPr lang="en-US" sz="57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066800"/>
            <a:ext cx="14401800" cy="7162800"/>
          </a:xfrm>
        </p:spPr>
        <p:txBody>
          <a:bodyPr>
            <a:normAutofit fontScale="92500"/>
          </a:bodyPr>
          <a:lstStyle/>
          <a:p>
            <a:pPr marL="870814" indent="-870814"/>
            <a:r>
              <a:rPr lang="en-US" sz="4400" dirty="0" smtClean="0">
                <a:solidFill>
                  <a:schemeClr val="bg1"/>
                </a:solidFill>
                <a:effectLst/>
                <a:latin typeface="Tahoma" pitchFamily="34" charset="0"/>
                <a:ea typeface="Tahoma" pitchFamily="34" charset="0"/>
                <a:cs typeface="Tahoma" pitchFamily="34" charset="0"/>
              </a:rPr>
              <a:t>Those who don’t learn from history are destined to repeat it. </a:t>
            </a: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The Pope is a visible god </a:t>
            </a:r>
            <a:r>
              <a:rPr lang="en-US" sz="4400" dirty="0" smtClean="0">
                <a:solidFill>
                  <a:schemeClr val="bg1"/>
                </a:solidFill>
                <a:effectLst/>
                <a:latin typeface="Tahoma" pitchFamily="34" charset="0"/>
                <a:ea typeface="Tahoma" pitchFamily="34" charset="0"/>
                <a:cs typeface="Tahoma" pitchFamily="34" charset="0"/>
              </a:rPr>
              <a:t>to those who worship </a:t>
            </a:r>
            <a:r>
              <a:rPr lang="en-US" sz="4400" dirty="0" smtClean="0">
                <a:solidFill>
                  <a:schemeClr val="bg1"/>
                </a:solidFill>
                <a:effectLst/>
                <a:latin typeface="Tahoma" pitchFamily="34" charset="0"/>
                <a:ea typeface="Tahoma" pitchFamily="34" charset="0"/>
                <a:cs typeface="Tahoma" pitchFamily="34" charset="0"/>
              </a:rPr>
              <a:t>Him </a:t>
            </a:r>
            <a:r>
              <a:rPr lang="en-US" sz="4400" dirty="0" smtClean="0">
                <a:solidFill>
                  <a:schemeClr val="bg1"/>
                </a:solidFill>
                <a:effectLst/>
                <a:latin typeface="Tahoma" pitchFamily="34" charset="0"/>
                <a:ea typeface="Tahoma" pitchFamily="34" charset="0"/>
                <a:cs typeface="Tahoma" pitchFamily="34" charset="0"/>
              </a:rPr>
              <a:t>or accept him as </a:t>
            </a:r>
            <a:r>
              <a:rPr lang="en-US" sz="4400" dirty="0" smtClean="0">
                <a:solidFill>
                  <a:schemeClr val="bg1"/>
                </a:solidFill>
                <a:effectLst/>
                <a:latin typeface="Tahoma" pitchFamily="34" charset="0"/>
                <a:ea typeface="Tahoma" pitchFamily="34" charset="0"/>
                <a:cs typeface="Tahoma" pitchFamily="34" charset="0"/>
              </a:rPr>
              <a:t>head of the Catholic church but Christ is God &amp; He is above every name being head over all things to the </a:t>
            </a:r>
            <a:r>
              <a:rPr lang="en-US" sz="4400" dirty="0" smtClean="0">
                <a:solidFill>
                  <a:schemeClr val="bg1"/>
                </a:solidFill>
                <a:effectLst/>
                <a:latin typeface="Tahoma" pitchFamily="34" charset="0"/>
                <a:ea typeface="Tahoma" pitchFamily="34" charset="0"/>
                <a:cs typeface="Tahoma" pitchFamily="34" charset="0"/>
              </a:rPr>
              <a:t>church </a:t>
            </a:r>
            <a:r>
              <a:rPr lang="en-US" sz="4400" dirty="0" smtClean="0">
                <a:solidFill>
                  <a:schemeClr val="bg1"/>
                </a:solidFill>
                <a:effectLst/>
                <a:latin typeface="Tahoma" pitchFamily="34" charset="0"/>
                <a:ea typeface="Tahoma" pitchFamily="34" charset="0"/>
                <a:cs typeface="Tahoma" pitchFamily="34" charset="0"/>
              </a:rPr>
              <a:t>(Eph. 1:21-23</a:t>
            </a:r>
            <a:r>
              <a:rPr lang="en-US" sz="4400" dirty="0" smtClean="0">
                <a:solidFill>
                  <a:schemeClr val="bg1"/>
                </a:solidFill>
                <a:effectLst/>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We have to be careful that we don’t put trust in any man’s word over God’s word even if they are a gospel preacher (1 Cor. 1:10-13; 2:1-5; 4:6; Acts </a:t>
            </a:r>
            <a:r>
              <a:rPr lang="en-US" sz="4400" dirty="0" smtClean="0">
                <a:solidFill>
                  <a:schemeClr val="bg1"/>
                </a:solidFill>
                <a:latin typeface="Tahoma" pitchFamily="34" charset="0"/>
                <a:ea typeface="Tahoma" pitchFamily="34" charset="0"/>
                <a:cs typeface="Tahoma" pitchFamily="34" charset="0"/>
              </a:rPr>
              <a:t>17:11; 18:24-26).</a:t>
            </a:r>
            <a:endParaRPr lang="en-US" sz="4400" dirty="0" smtClean="0">
              <a:solidFill>
                <a:schemeClr val="bg1"/>
              </a:solidFill>
              <a:latin typeface="Tahoma" pitchFamily="34" charset="0"/>
              <a:ea typeface="Tahoma" pitchFamily="34" charset="0"/>
              <a:cs typeface="Tahoma" pitchFamily="34" charset="0"/>
            </a:endParaRP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 We are told to walk by faith, not by sight (2 Cor. 5:7).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5600" dirty="0" smtClean="0">
                <a:solidFill>
                  <a:srgbClr val="FFFF00"/>
                </a:solidFill>
                <a:latin typeface="Tahoma" pitchFamily="34" charset="0"/>
                <a:ea typeface="Tahoma" pitchFamily="34" charset="0"/>
                <a:cs typeface="Tahoma" pitchFamily="34" charset="0"/>
              </a:rPr>
              <a:t>We Want to Play while Worshiping (Corrupt)</a:t>
            </a:r>
            <a:endParaRPr lang="en-US" sz="56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lnSpcReduction="10000"/>
          </a:bodyPr>
          <a:lstStyle/>
          <a:p>
            <a:pPr marL="870814" indent="-870814"/>
            <a:r>
              <a:rPr lang="en-US" sz="4400" dirty="0" smtClean="0">
                <a:solidFill>
                  <a:schemeClr val="bg1"/>
                </a:solidFill>
                <a:latin typeface="Tahoma" pitchFamily="34" charset="0"/>
                <a:ea typeface="Tahoma" pitchFamily="34" charset="0"/>
                <a:cs typeface="Tahoma" pitchFamily="34" charset="0"/>
              </a:rPr>
              <a:t>They didn’t want to wait on Moses, they wanted a visible god to worship &amp; engaged in worshiping idols, so we should not be surprised when they are laughing, dancing, and are out of control (Ex. 32:7, 19, 25)</a:t>
            </a:r>
            <a:r>
              <a:rPr lang="en-US" sz="4400" dirty="0" smtClean="0">
                <a:solidFill>
                  <a:schemeClr val="bg1"/>
                </a:solidFill>
                <a:effectLst/>
                <a:latin typeface="Tahoma" pitchFamily="34" charset="0"/>
                <a:ea typeface="Tahoma" pitchFamily="34" charset="0"/>
                <a:cs typeface="Tahoma" pitchFamily="34" charset="0"/>
              </a:rPr>
              <a:t>. </a:t>
            </a:r>
          </a:p>
          <a:p>
            <a:pPr marL="870814" indent="-870814"/>
            <a:endParaRPr lang="en-US" sz="12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Many today go to services to have fun &amp; be entertained by those who tell jokes, have concerts, promote dancing &amp; clapping, provide food to eat, make the people feel good without changing their life.</a:t>
            </a:r>
          </a:p>
          <a:p>
            <a:pPr marL="870814" indent="-870814"/>
            <a:r>
              <a:rPr lang="en-US" sz="1500" dirty="0" smtClean="0">
                <a:solidFill>
                  <a:schemeClr val="bg1"/>
                </a:solidFill>
                <a:effectLst/>
                <a:latin typeface="Tahoma" pitchFamily="34" charset="0"/>
                <a:ea typeface="Tahoma" pitchFamily="34" charset="0"/>
                <a:cs typeface="Tahoma" pitchFamily="34" charset="0"/>
              </a:rPr>
              <a:t> </a:t>
            </a:r>
          </a:p>
          <a:p>
            <a:pPr marL="870814" indent="-870814"/>
            <a:r>
              <a:rPr lang="en-US" sz="4400" dirty="0" smtClean="0">
                <a:solidFill>
                  <a:schemeClr val="bg1"/>
                </a:solidFill>
                <a:latin typeface="Tahoma" pitchFamily="34" charset="0"/>
                <a:ea typeface="Tahoma" pitchFamily="34" charset="0"/>
                <a:cs typeface="Tahoma" pitchFamily="34" charset="0"/>
              </a:rPr>
              <a:t>Worldly people are attracted to that, but it won’t save their souls.</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r>
              <a:rPr lang="en-US" sz="5600" dirty="0" smtClean="0">
                <a:solidFill>
                  <a:srgbClr val="FFFF00"/>
                </a:solidFill>
                <a:latin typeface="Tahoma" pitchFamily="34" charset="0"/>
                <a:ea typeface="Tahoma" pitchFamily="34" charset="0"/>
                <a:cs typeface="Tahoma" pitchFamily="34" charset="0"/>
              </a:rPr>
              <a:t>We Want to Play while Worshiping (Corrupt) </a:t>
            </a:r>
            <a:endParaRPr lang="en-US" sz="56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fontScale="92500" lnSpcReduction="10000"/>
          </a:bodyPr>
          <a:lstStyle/>
          <a:p>
            <a:pPr marL="870814" indent="-870814"/>
            <a:r>
              <a:rPr lang="en-US" sz="4300" dirty="0" smtClean="0">
                <a:solidFill>
                  <a:schemeClr val="bg1"/>
                </a:solidFill>
                <a:latin typeface="Tahoma" pitchFamily="34" charset="0"/>
                <a:ea typeface="Tahoma" pitchFamily="34" charset="0"/>
                <a:cs typeface="Tahoma" pitchFamily="34" charset="0"/>
              </a:rPr>
              <a:t>The food, fun, and frolic that many churches offer corrupts man and will never satisfy his soul. Only God’s word will.                          (Rom. 14:17; 1 Cor. 11:22; Matt. 4:3; 5:6; John 6:26-27) </a:t>
            </a:r>
          </a:p>
          <a:p>
            <a:pPr marL="870814" indent="-870814"/>
            <a:endParaRPr lang="en-US" sz="1600" dirty="0" smtClean="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“They are from the world; therefore they speak as the world does.  We (apostles) are from God; he who knows God listens to us; he who is not from God does not listen to us.  By this we know the spirit of truth and error” (1 Jn. 4:5-6) </a:t>
            </a:r>
          </a:p>
          <a:p>
            <a:pPr marL="870814" indent="-870814"/>
            <a:endParaRPr lang="en-US" sz="1600" dirty="0" smtClean="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Who are you listening to?  </a:t>
            </a: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The Father seeks those who will worship Him in spirit and truth (John 4:23-24).</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668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Conclusion </a:t>
            </a:r>
            <a:endParaRPr lang="en-US" sz="6000" dirty="0">
              <a:solidFill>
                <a:srgbClr val="FFFF00"/>
              </a:solidFill>
              <a:latin typeface="Tahoma" pitchFamily="34" charset="0"/>
              <a:ea typeface="Tahoma" pitchFamily="34" charset="0"/>
              <a:cs typeface="Tahoma" pitchFamily="34" charset="0"/>
            </a:endParaRPr>
          </a:p>
        </p:txBody>
      </p:sp>
      <p:sp>
        <p:nvSpPr>
          <p:cNvPr id="720899" name="Rectangle 3"/>
          <p:cNvSpPr>
            <a:spLocks noGrp="1" noChangeArrowheads="1"/>
          </p:cNvSpPr>
          <p:nvPr>
            <p:ph type="subTitle" idx="1"/>
          </p:nvPr>
        </p:nvSpPr>
        <p:spPr>
          <a:xfrm>
            <a:off x="0" y="1143000"/>
            <a:ext cx="14401800" cy="7086600"/>
          </a:xfrm>
        </p:spPr>
        <p:txBody>
          <a:bodyPr>
            <a:normAutofit fontScale="92500" lnSpcReduction="10000"/>
          </a:bodyPr>
          <a:lstStyle/>
          <a:p>
            <a:pPr marL="870814" indent="-870814"/>
            <a:r>
              <a:rPr lang="en-US" sz="4400" dirty="0" smtClean="0">
                <a:solidFill>
                  <a:schemeClr val="bg1"/>
                </a:solidFill>
                <a:latin typeface="Tahoma" pitchFamily="34" charset="0"/>
                <a:ea typeface="Tahoma" pitchFamily="34" charset="0"/>
                <a:cs typeface="Tahoma" pitchFamily="34" charset="0"/>
              </a:rPr>
              <a:t>Having it your way at Burger King is OK, but you can’t have it your way in seeking after God.  </a:t>
            </a:r>
            <a:endParaRPr lang="en-US" sz="44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Many are following the broad way that appears easy and allows you to do or worship whatever or whoever you want in this life without accountability or consequences but Jesus said that it leads to destruction (Matt. 7:13).</a:t>
            </a:r>
            <a:endParaRPr lang="en-US" sz="4800" dirty="0" smtClean="0">
              <a:solidFill>
                <a:schemeClr val="bg1"/>
              </a:solidFill>
              <a:effectLst/>
              <a:latin typeface="Tahoma" pitchFamily="34" charset="0"/>
              <a:ea typeface="Tahoma" pitchFamily="34" charset="0"/>
              <a:cs typeface="Tahoma" pitchFamily="34" charset="0"/>
            </a:endParaRP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It is a narrow and difficult way that leads to life and there are few who find it (Matt. 7:14). Will you follow Jesus?</a:t>
            </a: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latin typeface="Tahoma" pitchFamily="34" charset="0"/>
                <a:ea typeface="Tahoma" pitchFamily="34" charset="0"/>
                <a:cs typeface="Tahoma" pitchFamily="34" charset="0"/>
              </a:rPr>
              <a:t>If you need to obey the gospel or be restored please respond today (Heb. 5:9; Acts 2:38; 8:20-22).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Effect transition="in" filter="fade">
                                      <p:cBhvr>
                                        <p:cTn id="7" dur="1000"/>
                                        <p:tgtEl>
                                          <p:spTgt spid="720899">
                                            <p:txEl>
                                              <p:pRg st="0" end="0"/>
                                            </p:txEl>
                                          </p:spTgt>
                                        </p:tgtEl>
                                      </p:cBhvr>
                                    </p:animEffect>
                                    <p:anim calcmode="lin" valueType="num">
                                      <p:cBhvr>
                                        <p:cTn id="8" dur="1000" fill="hold"/>
                                        <p:tgtEl>
                                          <p:spTgt spid="72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08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0899">
                                            <p:txEl>
                                              <p:pRg st="2" end="2"/>
                                            </p:txEl>
                                          </p:spTgt>
                                        </p:tgtEl>
                                        <p:attrNameLst>
                                          <p:attrName>style.visibility</p:attrName>
                                        </p:attrNameLst>
                                      </p:cBhvr>
                                      <p:to>
                                        <p:strVal val="visible"/>
                                      </p:to>
                                    </p:set>
                                    <p:animEffect transition="in" filter="fade">
                                      <p:cBhvr>
                                        <p:cTn id="14" dur="1000"/>
                                        <p:tgtEl>
                                          <p:spTgt spid="720899">
                                            <p:txEl>
                                              <p:pRg st="2" end="2"/>
                                            </p:txEl>
                                          </p:spTgt>
                                        </p:tgtEl>
                                      </p:cBhvr>
                                    </p:animEffect>
                                    <p:anim calcmode="lin" valueType="num">
                                      <p:cBhvr>
                                        <p:cTn id="15" dur="1000" fill="hold"/>
                                        <p:tgtEl>
                                          <p:spTgt spid="7208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2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0899">
                                            <p:txEl>
                                              <p:pRg st="4" end="4"/>
                                            </p:txEl>
                                          </p:spTgt>
                                        </p:tgtEl>
                                        <p:attrNameLst>
                                          <p:attrName>style.visibility</p:attrName>
                                        </p:attrNameLst>
                                      </p:cBhvr>
                                      <p:to>
                                        <p:strVal val="visible"/>
                                      </p:to>
                                    </p:set>
                                    <p:animEffect transition="in" filter="fade">
                                      <p:cBhvr>
                                        <p:cTn id="21" dur="1000"/>
                                        <p:tgtEl>
                                          <p:spTgt spid="720899">
                                            <p:txEl>
                                              <p:pRg st="4" end="4"/>
                                            </p:txEl>
                                          </p:spTgt>
                                        </p:tgtEl>
                                      </p:cBhvr>
                                    </p:animEffect>
                                    <p:anim calcmode="lin" valueType="num">
                                      <p:cBhvr>
                                        <p:cTn id="22" dur="1000" fill="hold"/>
                                        <p:tgtEl>
                                          <p:spTgt spid="7208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208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0899">
                                            <p:txEl>
                                              <p:pRg st="6" end="6"/>
                                            </p:txEl>
                                          </p:spTgt>
                                        </p:tgtEl>
                                        <p:attrNameLst>
                                          <p:attrName>style.visibility</p:attrName>
                                        </p:attrNameLst>
                                      </p:cBhvr>
                                      <p:to>
                                        <p:strVal val="visible"/>
                                      </p:to>
                                    </p:set>
                                    <p:animEffect transition="in" filter="fade">
                                      <p:cBhvr>
                                        <p:cTn id="28" dur="1000"/>
                                        <p:tgtEl>
                                          <p:spTgt spid="720899">
                                            <p:txEl>
                                              <p:pRg st="6" end="6"/>
                                            </p:txEl>
                                          </p:spTgt>
                                        </p:tgtEl>
                                      </p:cBhvr>
                                    </p:animEffect>
                                    <p:anim calcmode="lin" valueType="num">
                                      <p:cBhvr>
                                        <p:cTn id="29" dur="1000" fill="hold"/>
                                        <p:tgtEl>
                                          <p:spTgt spid="7208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208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885</Words>
  <Application>Microsoft Office PowerPoint</Application>
  <PresentationFormat>Custom</PresentationFormat>
  <Paragraphs>76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Hymns for Worship at Woodmont</vt:lpstr>
      <vt:lpstr>We Want it        our Way (Israelites- Ex. 32)           </vt:lpstr>
      <vt:lpstr>   Introduction   </vt:lpstr>
      <vt:lpstr>We Don’t Want to Wait on Moses (Impatient)</vt:lpstr>
      <vt:lpstr>We Want a Visible god to Worship (Idolatry)</vt:lpstr>
      <vt:lpstr>We Want a Visible god to Worship (Idolatry)</vt:lpstr>
      <vt:lpstr>We Want to Play while Worshiping (Corrupt)</vt:lpstr>
      <vt:lpstr>We Want to Play while Worshiping (Corrupt) </vt:lpstr>
      <vt:lpstr>Conclusion </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Impatience of the Israelites (Exodus 32)</dc:title>
  <dc:creator>Steven Lawrence Locklair</dc:creator>
  <cp:lastModifiedBy>Steven Lawrence Locklair</cp:lastModifiedBy>
  <cp:revision>13</cp:revision>
  <dcterms:created xsi:type="dcterms:W3CDTF">2014-03-15T21:39:54Z</dcterms:created>
  <dcterms:modified xsi:type="dcterms:W3CDTF">2014-03-16T21:15:36Z</dcterms:modified>
</cp:coreProperties>
</file>