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8" r:id="rId3"/>
    <p:sldId id="268" r:id="rId4"/>
    <p:sldId id="263" r:id="rId5"/>
    <p:sldId id="264" r:id="rId6"/>
    <p:sldId id="265" r:id="rId7"/>
    <p:sldId id="266" r:id="rId8"/>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CF12628F-62C3-4805-92D1-921694D1EC5A}" type="datetimeFigureOut">
              <a:rPr lang="en-US" smtClean="0"/>
              <a:t>3/16/2014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F113210F-57E2-4538-8A3E-CAB26011C98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156CB2C3-4ACD-4A3F-9585-4A8D39F190AB}" type="datetimeFigureOut">
              <a:rPr lang="en-US" smtClean="0"/>
              <a:pPr/>
              <a:t>3/16/2014</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19776923-CE67-4DA2-9F81-F7ED1F76097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E5FF671-45C6-4E73-B4F8-561005411F1E}" type="slidenum">
              <a:rPr lang="en-US" smtClean="0"/>
              <a:pPr/>
              <a:t>2</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1056352-3A14-491E-B6A4-2BC28E22FFBB}" type="slidenum">
              <a:rPr lang="en-US" smtClean="0"/>
              <a:pPr/>
              <a:t>3</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1056352-3A14-491E-B6A4-2BC28E22FFBB}" type="slidenum">
              <a:rPr lang="en-US" smtClean="0"/>
              <a:pPr/>
              <a:t>4</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1056352-3A14-491E-B6A4-2BC28E22FFBB}" type="slidenum">
              <a:rPr lang="en-US" smtClean="0"/>
              <a:pPr/>
              <a:t>5</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1056352-3A14-491E-B6A4-2BC28E22FFBB}" type="slidenum">
              <a:rPr lang="en-US" smtClean="0"/>
              <a:pPr/>
              <a:t>6</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1056352-3A14-491E-B6A4-2BC28E22FFBB}" type="slidenum">
              <a:rPr lang="en-US" smtClean="0"/>
              <a:pPr/>
              <a:t>7</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60C8D9-5518-49C1-8772-E0C25D02213E}"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0C8D9-5518-49C1-8772-E0C25D02213E}"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0C8D9-5518-49C1-8772-E0C25D02213E}"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0C8D9-5518-49C1-8772-E0C25D02213E}"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60C8D9-5518-49C1-8772-E0C25D02213E}"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60C8D9-5518-49C1-8772-E0C25D02213E}" type="datetimeFigureOut">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60C8D9-5518-49C1-8772-E0C25D02213E}" type="datetimeFigureOut">
              <a:rPr lang="en-US" smtClean="0"/>
              <a:pPr/>
              <a:t>3/16/2014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60C8D9-5518-49C1-8772-E0C25D02213E}" type="datetimeFigureOut">
              <a:rPr lang="en-US" smtClean="0"/>
              <a:pPr/>
              <a:t>3/16/2014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60C8D9-5518-49C1-8772-E0C25D02213E}" type="datetimeFigureOut">
              <a:rPr lang="en-US" smtClean="0"/>
              <a:pPr/>
              <a:t>3/16/2014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0C8D9-5518-49C1-8772-E0C25D02213E}" type="datetimeFigureOut">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0C8D9-5518-49C1-8772-E0C25D02213E}" type="datetimeFigureOut">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C160C8D9-5518-49C1-8772-E0C25D02213E}" type="datetimeFigureOut">
              <a:rPr lang="en-US" smtClean="0"/>
              <a:pPr/>
              <a:t>3/16/2014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F779359-911A-4C78-88EC-8C886C7EBA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8229599"/>
          </a:xfrm>
        </p:spPr>
        <p:txBody>
          <a:bodyPr>
            <a:normAutofit/>
          </a:bodyPr>
          <a:lstStyle/>
          <a:p>
            <a:r>
              <a:rPr lang="en-US" sz="11100" dirty="0" smtClean="0">
                <a:solidFill>
                  <a:srgbClr val="FFFF00"/>
                </a:solidFill>
                <a:latin typeface="Tahoma" pitchFamily="34" charset="0"/>
                <a:ea typeface="Tahoma" pitchFamily="34" charset="0"/>
                <a:cs typeface="Tahoma" pitchFamily="34" charset="0"/>
              </a:rPr>
              <a:t>When our Way isn’t  God’s Way</a:t>
            </a:r>
            <a:br>
              <a:rPr lang="en-US" sz="11100" dirty="0" smtClean="0">
                <a:solidFill>
                  <a:srgbClr val="FFFF00"/>
                </a:solidFill>
                <a:latin typeface="Tahoma" pitchFamily="34" charset="0"/>
                <a:ea typeface="Tahoma" pitchFamily="34" charset="0"/>
                <a:cs typeface="Tahoma" pitchFamily="34" charset="0"/>
              </a:rPr>
            </a:br>
            <a:r>
              <a:rPr lang="en-US" sz="11100" dirty="0" smtClean="0">
                <a:solidFill>
                  <a:srgbClr val="FFFF00"/>
                </a:solidFill>
                <a:latin typeface="Tahoma" pitchFamily="34" charset="0"/>
                <a:ea typeface="Tahoma" pitchFamily="34" charset="0"/>
                <a:cs typeface="Tahoma" pitchFamily="34" charset="0"/>
              </a:rPr>
              <a:t>(Israelites- Exodus 32)</a:t>
            </a:r>
            <a:endParaRPr lang="en-US" sz="111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0"/>
            <a:ext cx="14630400" cy="1219200"/>
          </a:xfrm>
        </p:spPr>
        <p:txBody>
          <a:bodyPr>
            <a:normAutofit fontScale="90000"/>
          </a:bodyPr>
          <a:lstStyle/>
          <a:p>
            <a:pPr eaLnBrk="1" hangingPunct="1"/>
            <a:r>
              <a:rPr lang="en-US" sz="5700" dirty="0">
                <a:solidFill>
                  <a:srgbClr val="FFFF00"/>
                </a:solidFill>
              </a:rPr>
              <a:t/>
            </a:r>
            <a:br>
              <a:rPr lang="en-US" sz="5700" dirty="0">
                <a:solidFill>
                  <a:srgbClr val="FFFF00"/>
                </a:solidFill>
              </a:rPr>
            </a:br>
            <a:r>
              <a:rPr lang="en-US" sz="5700" dirty="0">
                <a:solidFill>
                  <a:srgbClr val="FFFF00"/>
                </a:solidFill>
              </a:rPr>
              <a:t/>
            </a:r>
            <a:br>
              <a:rPr lang="en-US" sz="5700" dirty="0">
                <a:solidFill>
                  <a:srgbClr val="FFFF00"/>
                </a:solidFill>
              </a:rPr>
            </a:br>
            <a:r>
              <a:rPr lang="en-US" sz="5700" dirty="0">
                <a:solidFill>
                  <a:srgbClr val="FFFF00"/>
                </a:solidFill>
              </a:rPr>
              <a:t/>
            </a:r>
            <a:br>
              <a:rPr lang="en-US" sz="5700" dirty="0">
                <a:solidFill>
                  <a:srgbClr val="FFFF00"/>
                </a:solidFill>
              </a:rPr>
            </a:br>
            <a:r>
              <a:rPr lang="en-US" sz="6700" dirty="0" smtClean="0">
                <a:solidFill>
                  <a:srgbClr val="FFFF00"/>
                </a:solidFill>
                <a:latin typeface="Tahoma" pitchFamily="34" charset="0"/>
                <a:ea typeface="Tahoma" pitchFamily="34" charset="0"/>
                <a:cs typeface="Tahoma" pitchFamily="34" charset="0"/>
              </a:rPr>
              <a:t>Introduction</a:t>
            </a:r>
            <a:br>
              <a:rPr lang="en-US" sz="6700" dirty="0" smtClean="0">
                <a:solidFill>
                  <a:srgbClr val="FFFF00"/>
                </a:solidFill>
                <a:latin typeface="Tahoma" pitchFamily="34" charset="0"/>
                <a:ea typeface="Tahoma" pitchFamily="34" charset="0"/>
                <a:cs typeface="Tahoma" pitchFamily="34" charset="0"/>
              </a:rPr>
            </a:br>
            <a:r>
              <a:rPr lang="en-US" sz="6700" dirty="0">
                <a:solidFill>
                  <a:srgbClr val="FFFF00"/>
                </a:solidFill>
                <a:latin typeface="Tahoma" pitchFamily="34" charset="0"/>
                <a:ea typeface="Tahoma" pitchFamily="34" charset="0"/>
                <a:cs typeface="Tahoma" pitchFamily="34" charset="0"/>
              </a:rPr>
              <a:t/>
            </a:r>
            <a:br>
              <a:rPr lang="en-US" sz="6700" dirty="0">
                <a:solidFill>
                  <a:srgbClr val="FFFF00"/>
                </a:solidFill>
                <a:latin typeface="Tahoma" pitchFamily="34" charset="0"/>
                <a:ea typeface="Tahoma" pitchFamily="34" charset="0"/>
                <a:cs typeface="Tahoma" pitchFamily="34" charset="0"/>
              </a:rPr>
            </a:br>
            <a:r>
              <a:rPr lang="en-US" sz="5700" dirty="0" smtClean="0">
                <a:solidFill>
                  <a:srgbClr val="FFFF00"/>
                </a:solidFill>
              </a:rPr>
              <a:t/>
            </a:r>
            <a:br>
              <a:rPr lang="en-US" sz="5700" dirty="0" smtClean="0">
                <a:solidFill>
                  <a:srgbClr val="FFFF00"/>
                </a:solidFill>
              </a:rPr>
            </a:br>
            <a:endParaRPr lang="en-US" sz="5700" dirty="0">
              <a:solidFill>
                <a:srgbClr val="FFFF00"/>
              </a:solidFill>
            </a:endParaRPr>
          </a:p>
        </p:txBody>
      </p:sp>
      <p:sp>
        <p:nvSpPr>
          <p:cNvPr id="643075" name="Rectangle 3"/>
          <p:cNvSpPr>
            <a:spLocks noGrp="1" noChangeArrowheads="1"/>
          </p:cNvSpPr>
          <p:nvPr>
            <p:ph type="subTitle" idx="1"/>
          </p:nvPr>
        </p:nvSpPr>
        <p:spPr>
          <a:xfrm>
            <a:off x="0" y="1066800"/>
            <a:ext cx="14630400" cy="7162800"/>
          </a:xfrm>
        </p:spPr>
        <p:txBody>
          <a:bodyPr>
            <a:normAutofit fontScale="92500" lnSpcReduction="10000"/>
          </a:bodyPr>
          <a:lstStyle/>
          <a:p>
            <a:pPr marL="870814" indent="-870814">
              <a:lnSpc>
                <a:spcPct val="90000"/>
              </a:lnSpc>
            </a:pPr>
            <a:r>
              <a:rPr lang="en-US" sz="4400" dirty="0" smtClean="0">
                <a:solidFill>
                  <a:schemeClr val="bg1"/>
                </a:solidFill>
                <a:latin typeface="Tahoma" pitchFamily="34" charset="0"/>
                <a:ea typeface="Tahoma" pitchFamily="34" charset="0"/>
                <a:cs typeface="Tahoma" pitchFamily="34" charset="0"/>
              </a:rPr>
              <a:t>This morning we learned how the Israelites wanted their own way in worshiping God.  </a:t>
            </a:r>
            <a:endParaRPr lang="en-US" sz="4400" dirty="0">
              <a:solidFill>
                <a:schemeClr val="bg1"/>
              </a:solidFill>
              <a:latin typeface="Tahoma" pitchFamily="34" charset="0"/>
              <a:ea typeface="Tahoma" pitchFamily="34" charset="0"/>
              <a:cs typeface="Tahoma" pitchFamily="34" charset="0"/>
            </a:endParaRPr>
          </a:p>
          <a:p>
            <a:pPr marL="870814" indent="-870814">
              <a:lnSpc>
                <a:spcPct val="90000"/>
              </a:lnSpc>
            </a:pPr>
            <a:endParaRPr lang="en-US" sz="1400" dirty="0">
              <a:solidFill>
                <a:schemeClr val="bg1"/>
              </a:solidFill>
              <a:latin typeface="Tahoma" pitchFamily="34" charset="0"/>
              <a:ea typeface="Tahoma" pitchFamily="34" charset="0"/>
              <a:cs typeface="Tahoma" pitchFamily="34" charset="0"/>
            </a:endParaRPr>
          </a:p>
          <a:p>
            <a:pPr marL="870814" indent="-870814">
              <a:lnSpc>
                <a:spcPct val="90000"/>
              </a:lnSpc>
            </a:pPr>
            <a:r>
              <a:rPr lang="en-US" sz="4400" dirty="0" smtClean="0">
                <a:solidFill>
                  <a:schemeClr val="bg1"/>
                </a:solidFill>
                <a:latin typeface="Tahoma" pitchFamily="34" charset="0"/>
                <a:ea typeface="Tahoma" pitchFamily="34" charset="0"/>
                <a:cs typeface="Tahoma" pitchFamily="34" charset="0"/>
              </a:rPr>
              <a:t>They didn’t want to wait on Moses to find out what God desired, they wanted a visible god to worship which led to idolatry, and they wanted to play while offering their sacrifices which corrupted God’s will. </a:t>
            </a:r>
            <a:endParaRPr lang="en-US" sz="4400" dirty="0">
              <a:solidFill>
                <a:schemeClr val="bg1"/>
              </a:solidFill>
              <a:latin typeface="Tahoma" pitchFamily="34" charset="0"/>
              <a:ea typeface="Tahoma" pitchFamily="34" charset="0"/>
              <a:cs typeface="Tahoma" pitchFamily="34" charset="0"/>
            </a:endParaRPr>
          </a:p>
          <a:p>
            <a:pPr marL="870814" indent="-870814">
              <a:lnSpc>
                <a:spcPct val="90000"/>
              </a:lnSpc>
            </a:pPr>
            <a:endParaRPr lang="en-US" sz="1400" dirty="0">
              <a:solidFill>
                <a:schemeClr val="bg1"/>
              </a:solidFill>
              <a:latin typeface="Tahoma" pitchFamily="34" charset="0"/>
              <a:ea typeface="Tahoma" pitchFamily="34" charset="0"/>
              <a:cs typeface="Tahoma" pitchFamily="34" charset="0"/>
            </a:endParaRPr>
          </a:p>
          <a:p>
            <a:pPr marL="870814" indent="-870814">
              <a:lnSpc>
                <a:spcPct val="90000"/>
              </a:lnSpc>
            </a:pPr>
            <a:r>
              <a:rPr lang="en-US" sz="4400" dirty="0" smtClean="0">
                <a:solidFill>
                  <a:schemeClr val="bg1"/>
                </a:solidFill>
                <a:latin typeface="Tahoma" pitchFamily="34" charset="0"/>
                <a:ea typeface="Tahoma" pitchFamily="34" charset="0"/>
                <a:cs typeface="Tahoma" pitchFamily="34" charset="0"/>
              </a:rPr>
              <a:t>We made the application that people today are impatient and may desire freedom to sin with impunity, or worship a visible god that they can see (Pope), or go to services </a:t>
            </a:r>
            <a:r>
              <a:rPr lang="en-US" sz="4400" dirty="0" smtClean="0">
                <a:solidFill>
                  <a:schemeClr val="bg1"/>
                </a:solidFill>
                <a:latin typeface="Tahoma" pitchFamily="34" charset="0"/>
                <a:ea typeface="Tahoma" pitchFamily="34" charset="0"/>
                <a:cs typeface="Tahoma" pitchFamily="34" charset="0"/>
              </a:rPr>
              <a:t>for food, fun, and frolic. </a:t>
            </a:r>
            <a:endParaRPr lang="en-US" sz="4400" dirty="0" smtClean="0">
              <a:solidFill>
                <a:schemeClr val="bg1"/>
              </a:solidFill>
              <a:latin typeface="Tahoma" pitchFamily="34" charset="0"/>
              <a:ea typeface="Tahoma" pitchFamily="34" charset="0"/>
              <a:cs typeface="Tahoma" pitchFamily="34" charset="0"/>
            </a:endParaRPr>
          </a:p>
          <a:p>
            <a:pPr marL="870814" indent="-870814">
              <a:lnSpc>
                <a:spcPct val="90000"/>
              </a:lnSpc>
            </a:pPr>
            <a:endParaRPr lang="en-US" sz="1400" dirty="0" smtClean="0">
              <a:solidFill>
                <a:schemeClr val="bg1"/>
              </a:solidFill>
              <a:latin typeface="Tahoma" pitchFamily="34" charset="0"/>
              <a:ea typeface="Tahoma" pitchFamily="34" charset="0"/>
              <a:cs typeface="Tahoma" pitchFamily="34" charset="0"/>
            </a:endParaRPr>
          </a:p>
          <a:p>
            <a:pPr marL="870814" indent="-870814">
              <a:lnSpc>
                <a:spcPct val="90000"/>
              </a:lnSpc>
            </a:pPr>
            <a:r>
              <a:rPr lang="en-US" sz="4400" dirty="0" smtClean="0">
                <a:solidFill>
                  <a:schemeClr val="bg1"/>
                </a:solidFill>
                <a:latin typeface="Tahoma" pitchFamily="34" charset="0"/>
                <a:ea typeface="Tahoma" pitchFamily="34" charset="0"/>
                <a:cs typeface="Tahoma" pitchFamily="34" charset="0"/>
              </a:rPr>
              <a:t>This evening we will </a:t>
            </a:r>
            <a:r>
              <a:rPr lang="en-US" sz="4400" dirty="0" smtClean="0">
                <a:solidFill>
                  <a:schemeClr val="bg1"/>
                </a:solidFill>
                <a:latin typeface="Tahoma" pitchFamily="34" charset="0"/>
                <a:ea typeface="Tahoma" pitchFamily="34" charset="0"/>
                <a:cs typeface="Tahoma" pitchFamily="34" charset="0"/>
              </a:rPr>
              <a:t>discuss “when our way isn’t God’s way”. </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Effect transition="in" filter="fade">
                                      <p:cBhvr>
                                        <p:cTn id="7" dur="1000"/>
                                        <p:tgtEl>
                                          <p:spTgt spid="643075">
                                            <p:txEl>
                                              <p:pRg st="0" end="0"/>
                                            </p:txEl>
                                          </p:spTgt>
                                        </p:tgtEl>
                                      </p:cBhvr>
                                    </p:animEffect>
                                    <p:anim calcmode="lin" valueType="num">
                                      <p:cBhvr>
                                        <p:cTn id="8" dur="10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4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43075">
                                            <p:txEl>
                                              <p:pRg st="2" end="2"/>
                                            </p:txEl>
                                          </p:spTgt>
                                        </p:tgtEl>
                                        <p:attrNameLst>
                                          <p:attrName>style.visibility</p:attrName>
                                        </p:attrNameLst>
                                      </p:cBhvr>
                                      <p:to>
                                        <p:strVal val="visible"/>
                                      </p:to>
                                    </p:set>
                                    <p:animEffect transition="in" filter="fade">
                                      <p:cBhvr>
                                        <p:cTn id="14" dur="1000"/>
                                        <p:tgtEl>
                                          <p:spTgt spid="643075">
                                            <p:txEl>
                                              <p:pRg st="2" end="2"/>
                                            </p:txEl>
                                          </p:spTgt>
                                        </p:tgtEl>
                                      </p:cBhvr>
                                    </p:animEffect>
                                    <p:anim calcmode="lin" valueType="num">
                                      <p:cBhvr>
                                        <p:cTn id="15" dur="10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4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43075">
                                            <p:txEl>
                                              <p:pRg st="4" end="4"/>
                                            </p:txEl>
                                          </p:spTgt>
                                        </p:tgtEl>
                                        <p:attrNameLst>
                                          <p:attrName>style.visibility</p:attrName>
                                        </p:attrNameLst>
                                      </p:cBhvr>
                                      <p:to>
                                        <p:strVal val="visible"/>
                                      </p:to>
                                    </p:set>
                                    <p:animEffect transition="in" filter="fade">
                                      <p:cBhvr>
                                        <p:cTn id="21" dur="1000"/>
                                        <p:tgtEl>
                                          <p:spTgt spid="643075">
                                            <p:txEl>
                                              <p:pRg st="4" end="4"/>
                                            </p:txEl>
                                          </p:spTgt>
                                        </p:tgtEl>
                                      </p:cBhvr>
                                    </p:animEffect>
                                    <p:anim calcmode="lin" valueType="num">
                                      <p:cBhvr>
                                        <p:cTn id="22" dur="10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4307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43075">
                                            <p:txEl>
                                              <p:pRg st="6" end="6"/>
                                            </p:txEl>
                                          </p:spTgt>
                                        </p:tgtEl>
                                        <p:attrNameLst>
                                          <p:attrName>style.visibility</p:attrName>
                                        </p:attrNameLst>
                                      </p:cBhvr>
                                      <p:to>
                                        <p:strVal val="visible"/>
                                      </p:to>
                                    </p:set>
                                    <p:animEffect transition="in" filter="fade">
                                      <p:cBhvr>
                                        <p:cTn id="28" dur="1000"/>
                                        <p:tgtEl>
                                          <p:spTgt spid="643075">
                                            <p:txEl>
                                              <p:pRg st="6" end="6"/>
                                            </p:txEl>
                                          </p:spTgt>
                                        </p:tgtEl>
                                      </p:cBhvr>
                                    </p:animEffect>
                                    <p:anim calcmode="lin" valueType="num">
                                      <p:cBhvr>
                                        <p:cTn id="29" dur="1000" fill="hold"/>
                                        <p:tgtEl>
                                          <p:spTgt spid="64307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64307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14630400" cy="1066800"/>
          </a:xfrm>
        </p:spPr>
        <p:txBody>
          <a:bodyPr>
            <a:noAutofit/>
          </a:bodyPr>
          <a:lstStyle/>
          <a:p>
            <a:pPr eaLnBrk="1" hangingPunct="1"/>
            <a:r>
              <a:rPr lang="en-US" sz="6000" dirty="0" smtClean="0">
                <a:solidFill>
                  <a:srgbClr val="FFFF00"/>
                </a:solidFill>
                <a:latin typeface="Tahoma" pitchFamily="34" charset="0"/>
                <a:ea typeface="Tahoma" pitchFamily="34" charset="0"/>
                <a:cs typeface="Tahoma" pitchFamily="34" charset="0"/>
              </a:rPr>
              <a:t>Aaron Compromises &amp; Makes Excuses </a:t>
            </a:r>
            <a:endParaRPr lang="en-US" sz="6000" dirty="0">
              <a:solidFill>
                <a:srgbClr val="FFFF00"/>
              </a:solidFill>
              <a:latin typeface="Tahoma" pitchFamily="34" charset="0"/>
              <a:ea typeface="Tahoma" pitchFamily="34" charset="0"/>
              <a:cs typeface="Tahoma" pitchFamily="34" charset="0"/>
            </a:endParaRPr>
          </a:p>
        </p:txBody>
      </p:sp>
      <p:sp>
        <p:nvSpPr>
          <p:cNvPr id="720899" name="Rectangle 3"/>
          <p:cNvSpPr>
            <a:spLocks noGrp="1" noChangeArrowheads="1"/>
          </p:cNvSpPr>
          <p:nvPr>
            <p:ph type="subTitle" idx="1"/>
          </p:nvPr>
        </p:nvSpPr>
        <p:spPr>
          <a:xfrm>
            <a:off x="0" y="1143000"/>
            <a:ext cx="14401800" cy="7086600"/>
          </a:xfrm>
        </p:spPr>
        <p:txBody>
          <a:bodyPr>
            <a:normAutofit/>
          </a:bodyPr>
          <a:lstStyle/>
          <a:p>
            <a:pPr marL="870814" indent="-870814"/>
            <a:r>
              <a:rPr lang="en-US" sz="4400" dirty="0" smtClean="0">
                <a:solidFill>
                  <a:schemeClr val="bg1"/>
                </a:solidFill>
                <a:latin typeface="Tahoma" pitchFamily="34" charset="0"/>
                <a:ea typeface="Tahoma" pitchFamily="34" charset="0"/>
                <a:cs typeface="Tahoma" pitchFamily="34" charset="0"/>
              </a:rPr>
              <a:t>Aaron was in charge while Moses was gone and he gave in to the pressure of the people to make them a god.</a:t>
            </a:r>
            <a:r>
              <a:rPr lang="en-US" sz="4400" dirty="0" smtClean="0">
                <a:solidFill>
                  <a:schemeClr val="bg1"/>
                </a:solidFill>
                <a:effectLst/>
                <a:latin typeface="Tahoma" pitchFamily="34" charset="0"/>
                <a:ea typeface="Tahoma" pitchFamily="34" charset="0"/>
                <a:cs typeface="Tahoma" pitchFamily="34" charset="0"/>
              </a:rPr>
              <a:t> </a:t>
            </a:r>
          </a:p>
          <a:p>
            <a:pPr marL="870814" indent="-870814"/>
            <a:endParaRPr lang="en-US" sz="1400" dirty="0" smtClean="0">
              <a:solidFill>
                <a:schemeClr val="bg1"/>
              </a:solidFill>
              <a:effectLst/>
              <a:latin typeface="Tahoma" pitchFamily="34" charset="0"/>
              <a:ea typeface="Tahoma" pitchFamily="34" charset="0"/>
              <a:cs typeface="Tahoma" pitchFamily="34" charset="0"/>
            </a:endParaRPr>
          </a:p>
          <a:p>
            <a:pPr marL="870814" indent="-870814"/>
            <a:r>
              <a:rPr lang="en-US" sz="4400" dirty="0" smtClean="0">
                <a:solidFill>
                  <a:schemeClr val="bg1"/>
                </a:solidFill>
                <a:effectLst/>
                <a:latin typeface="Tahoma" pitchFamily="34" charset="0"/>
                <a:ea typeface="Tahoma" pitchFamily="34" charset="0"/>
                <a:cs typeface="Tahoma" pitchFamily="34" charset="0"/>
              </a:rPr>
              <a:t>When Moses asked Aaron what the people did that you brought a great sin on them, Aaron said you know that the </a:t>
            </a:r>
            <a:r>
              <a:rPr lang="en-US" sz="4400" dirty="0" smtClean="0">
                <a:solidFill>
                  <a:schemeClr val="bg1"/>
                </a:solidFill>
                <a:latin typeface="Tahoma" pitchFamily="34" charset="0"/>
                <a:ea typeface="Tahoma" pitchFamily="34" charset="0"/>
                <a:cs typeface="Tahoma" pitchFamily="34" charset="0"/>
              </a:rPr>
              <a:t>people are prone to evil (Ex. 32:21-24).</a:t>
            </a:r>
            <a:endParaRPr lang="en-US" sz="4800" dirty="0" smtClean="0">
              <a:solidFill>
                <a:schemeClr val="bg1"/>
              </a:solidFill>
              <a:effectLst/>
              <a:latin typeface="Tahoma" pitchFamily="34" charset="0"/>
              <a:ea typeface="Tahoma" pitchFamily="34" charset="0"/>
              <a:cs typeface="Tahoma" pitchFamily="34" charset="0"/>
            </a:endParaRPr>
          </a:p>
          <a:p>
            <a:pPr marL="870814" indent="-870814"/>
            <a:endParaRPr lang="en-US" sz="1400" dirty="0" smtClean="0">
              <a:solidFill>
                <a:schemeClr val="bg1"/>
              </a:solidFill>
              <a:effectLst/>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Saul compromised when he unlawfully spared the king and the best of the animals while killing the worthless ones.  When he’s pressed by Samuel, he blames his failure on the people (1 Sam. 15:9, 15-22) </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0899">
                                            <p:txEl>
                                              <p:pRg st="0" end="0"/>
                                            </p:txEl>
                                          </p:spTgt>
                                        </p:tgtEl>
                                        <p:attrNameLst>
                                          <p:attrName>style.visibility</p:attrName>
                                        </p:attrNameLst>
                                      </p:cBhvr>
                                      <p:to>
                                        <p:strVal val="visible"/>
                                      </p:to>
                                    </p:set>
                                    <p:animEffect transition="in" filter="fade">
                                      <p:cBhvr>
                                        <p:cTn id="7" dur="1000"/>
                                        <p:tgtEl>
                                          <p:spTgt spid="720899">
                                            <p:txEl>
                                              <p:pRg st="0" end="0"/>
                                            </p:txEl>
                                          </p:spTgt>
                                        </p:tgtEl>
                                      </p:cBhvr>
                                    </p:animEffect>
                                    <p:anim calcmode="lin" valueType="num">
                                      <p:cBhvr>
                                        <p:cTn id="8" dur="1000" fill="hold"/>
                                        <p:tgtEl>
                                          <p:spTgt spid="7208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08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20899">
                                            <p:txEl>
                                              <p:pRg st="2" end="2"/>
                                            </p:txEl>
                                          </p:spTgt>
                                        </p:tgtEl>
                                        <p:attrNameLst>
                                          <p:attrName>style.visibility</p:attrName>
                                        </p:attrNameLst>
                                      </p:cBhvr>
                                      <p:to>
                                        <p:strVal val="visible"/>
                                      </p:to>
                                    </p:set>
                                    <p:animEffect transition="in" filter="fade">
                                      <p:cBhvr>
                                        <p:cTn id="14" dur="1000"/>
                                        <p:tgtEl>
                                          <p:spTgt spid="720899">
                                            <p:txEl>
                                              <p:pRg st="2" end="2"/>
                                            </p:txEl>
                                          </p:spTgt>
                                        </p:tgtEl>
                                      </p:cBhvr>
                                    </p:animEffect>
                                    <p:anim calcmode="lin" valueType="num">
                                      <p:cBhvr>
                                        <p:cTn id="15" dur="1000" fill="hold"/>
                                        <p:tgtEl>
                                          <p:spTgt spid="7208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208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20899">
                                            <p:txEl>
                                              <p:pRg st="4" end="4"/>
                                            </p:txEl>
                                          </p:spTgt>
                                        </p:tgtEl>
                                        <p:attrNameLst>
                                          <p:attrName>style.visibility</p:attrName>
                                        </p:attrNameLst>
                                      </p:cBhvr>
                                      <p:to>
                                        <p:strVal val="visible"/>
                                      </p:to>
                                    </p:set>
                                    <p:animEffect transition="in" filter="fade">
                                      <p:cBhvr>
                                        <p:cTn id="21" dur="1000"/>
                                        <p:tgtEl>
                                          <p:spTgt spid="720899">
                                            <p:txEl>
                                              <p:pRg st="4" end="4"/>
                                            </p:txEl>
                                          </p:spTgt>
                                        </p:tgtEl>
                                      </p:cBhvr>
                                    </p:animEffect>
                                    <p:anim calcmode="lin" valueType="num">
                                      <p:cBhvr>
                                        <p:cTn id="22" dur="1000" fill="hold"/>
                                        <p:tgtEl>
                                          <p:spTgt spid="72089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208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14630400" cy="1066800"/>
          </a:xfrm>
        </p:spPr>
        <p:txBody>
          <a:bodyPr>
            <a:noAutofit/>
          </a:bodyPr>
          <a:lstStyle/>
          <a:p>
            <a:pPr eaLnBrk="1" hangingPunct="1"/>
            <a:r>
              <a:rPr lang="en-US" sz="5600" dirty="0" smtClean="0">
                <a:solidFill>
                  <a:srgbClr val="FFFF00"/>
                </a:solidFill>
                <a:latin typeface="Tahoma" pitchFamily="34" charset="0"/>
                <a:ea typeface="Tahoma" pitchFamily="34" charset="0"/>
                <a:cs typeface="Tahoma" pitchFamily="34" charset="0"/>
              </a:rPr>
              <a:t>Don’t Compromise the Truth </a:t>
            </a:r>
            <a:r>
              <a:rPr lang="en-US" sz="5600" dirty="0" smtClean="0">
                <a:solidFill>
                  <a:srgbClr val="FFFF00"/>
                </a:solidFill>
                <a:latin typeface="Tahoma" pitchFamily="34" charset="0"/>
                <a:ea typeface="Tahoma" pitchFamily="34" charset="0"/>
                <a:cs typeface="Tahoma" pitchFamily="34" charset="0"/>
              </a:rPr>
              <a:t>&amp; </a:t>
            </a:r>
            <a:r>
              <a:rPr lang="en-US" sz="5600" dirty="0" smtClean="0">
                <a:solidFill>
                  <a:srgbClr val="FFFF00"/>
                </a:solidFill>
                <a:latin typeface="Tahoma" pitchFamily="34" charset="0"/>
                <a:ea typeface="Tahoma" pitchFamily="34" charset="0"/>
                <a:cs typeface="Tahoma" pitchFamily="34" charset="0"/>
              </a:rPr>
              <a:t>Make </a:t>
            </a:r>
            <a:r>
              <a:rPr lang="en-US" sz="5600" dirty="0" smtClean="0">
                <a:solidFill>
                  <a:srgbClr val="FFFF00"/>
                </a:solidFill>
                <a:latin typeface="Tahoma" pitchFamily="34" charset="0"/>
                <a:ea typeface="Tahoma" pitchFamily="34" charset="0"/>
                <a:cs typeface="Tahoma" pitchFamily="34" charset="0"/>
              </a:rPr>
              <a:t>Excuses </a:t>
            </a:r>
            <a:endParaRPr lang="en-US" sz="5600" dirty="0">
              <a:solidFill>
                <a:srgbClr val="FFFF00"/>
              </a:solidFill>
              <a:latin typeface="Tahoma" pitchFamily="34" charset="0"/>
              <a:ea typeface="Tahoma" pitchFamily="34" charset="0"/>
              <a:cs typeface="Tahoma" pitchFamily="34" charset="0"/>
            </a:endParaRPr>
          </a:p>
        </p:txBody>
      </p:sp>
      <p:sp>
        <p:nvSpPr>
          <p:cNvPr id="720899" name="Rectangle 3"/>
          <p:cNvSpPr>
            <a:spLocks noGrp="1" noChangeArrowheads="1"/>
          </p:cNvSpPr>
          <p:nvPr>
            <p:ph type="subTitle" idx="1"/>
          </p:nvPr>
        </p:nvSpPr>
        <p:spPr>
          <a:xfrm>
            <a:off x="0" y="1143000"/>
            <a:ext cx="14401800" cy="7086600"/>
          </a:xfrm>
        </p:spPr>
        <p:txBody>
          <a:bodyPr>
            <a:normAutofit fontScale="92500" lnSpcReduction="10000"/>
          </a:bodyPr>
          <a:lstStyle/>
          <a:p>
            <a:pPr marL="870814" indent="-870814"/>
            <a:r>
              <a:rPr lang="en-US" sz="4400" dirty="0" smtClean="0">
                <a:solidFill>
                  <a:schemeClr val="bg1"/>
                </a:solidFill>
                <a:latin typeface="Tahoma" pitchFamily="34" charset="0"/>
                <a:ea typeface="Tahoma" pitchFamily="34" charset="0"/>
                <a:cs typeface="Tahoma" pitchFamily="34" charset="0"/>
              </a:rPr>
              <a:t>It took only 40 days for the Israelites (with the exception of the Levites) to go into apostasy. </a:t>
            </a:r>
            <a:endParaRPr lang="en-US" sz="4400" dirty="0" smtClean="0">
              <a:solidFill>
                <a:schemeClr val="bg1"/>
              </a:solidFill>
              <a:effectLst/>
              <a:latin typeface="Tahoma" pitchFamily="34" charset="0"/>
              <a:ea typeface="Tahoma" pitchFamily="34" charset="0"/>
              <a:cs typeface="Tahoma" pitchFamily="34" charset="0"/>
            </a:endParaRPr>
          </a:p>
          <a:p>
            <a:pPr marL="870814" indent="-870814"/>
            <a:endParaRPr lang="en-US" sz="1000" dirty="0" smtClean="0">
              <a:solidFill>
                <a:schemeClr val="bg1"/>
              </a:solidFill>
              <a:effectLst/>
              <a:latin typeface="Tahoma" pitchFamily="34" charset="0"/>
              <a:ea typeface="Tahoma" pitchFamily="34" charset="0"/>
              <a:cs typeface="Tahoma" pitchFamily="34" charset="0"/>
            </a:endParaRPr>
          </a:p>
          <a:p>
            <a:pPr marL="870814" indent="-870814"/>
            <a:r>
              <a:rPr lang="en-US" sz="4400" dirty="0" smtClean="0">
                <a:solidFill>
                  <a:schemeClr val="bg1"/>
                </a:solidFill>
                <a:effectLst/>
                <a:latin typeface="Tahoma" pitchFamily="34" charset="0"/>
                <a:ea typeface="Tahoma" pitchFamily="34" charset="0"/>
                <a:cs typeface="Tahoma" pitchFamily="34" charset="0"/>
              </a:rPr>
              <a:t>The apostle Paul was amazed that the </a:t>
            </a:r>
            <a:r>
              <a:rPr lang="en-US" sz="4400" dirty="0" err="1" smtClean="0">
                <a:solidFill>
                  <a:schemeClr val="bg1"/>
                </a:solidFill>
                <a:effectLst/>
                <a:latin typeface="Tahoma" pitchFamily="34" charset="0"/>
                <a:ea typeface="Tahoma" pitchFamily="34" charset="0"/>
                <a:cs typeface="Tahoma" pitchFamily="34" charset="0"/>
              </a:rPr>
              <a:t>Galatian</a:t>
            </a:r>
            <a:r>
              <a:rPr lang="en-US" sz="4400" dirty="0" smtClean="0">
                <a:solidFill>
                  <a:schemeClr val="bg1"/>
                </a:solidFill>
                <a:effectLst/>
                <a:latin typeface="Tahoma" pitchFamily="34" charset="0"/>
                <a:ea typeface="Tahoma" pitchFamily="34" charset="0"/>
                <a:cs typeface="Tahoma" pitchFamily="34" charset="0"/>
              </a:rPr>
              <a:t> brethren had quickly departed the truth </a:t>
            </a:r>
            <a:r>
              <a:rPr lang="en-US" sz="4400" dirty="0" smtClean="0">
                <a:solidFill>
                  <a:schemeClr val="bg1"/>
                </a:solidFill>
                <a:latin typeface="Tahoma" pitchFamily="34" charset="0"/>
                <a:ea typeface="Tahoma" pitchFamily="34" charset="0"/>
                <a:cs typeface="Tahoma" pitchFamily="34" charset="0"/>
              </a:rPr>
              <a:t>(Gal. 1:6-10).</a:t>
            </a:r>
            <a:endParaRPr lang="en-US" sz="4800" dirty="0" smtClean="0">
              <a:solidFill>
                <a:schemeClr val="bg1"/>
              </a:solidFill>
              <a:effectLst/>
              <a:latin typeface="Tahoma" pitchFamily="34" charset="0"/>
              <a:ea typeface="Tahoma" pitchFamily="34" charset="0"/>
              <a:cs typeface="Tahoma" pitchFamily="34" charset="0"/>
            </a:endParaRPr>
          </a:p>
          <a:p>
            <a:pPr marL="870814" indent="-870814"/>
            <a:endParaRPr lang="en-US" sz="1000" dirty="0" smtClean="0">
              <a:solidFill>
                <a:schemeClr val="bg1"/>
              </a:solidFill>
              <a:effectLst/>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The temptation is to compromise the truth </a:t>
            </a:r>
            <a:r>
              <a:rPr lang="en-US" sz="4400" dirty="0" smtClean="0">
                <a:solidFill>
                  <a:schemeClr val="bg1"/>
                </a:solidFill>
                <a:latin typeface="Tahoma" pitchFamily="34" charset="0"/>
                <a:ea typeface="Tahoma" pitchFamily="34" charset="0"/>
                <a:cs typeface="Tahoma" pitchFamily="34" charset="0"/>
              </a:rPr>
              <a:t>on controversial subjects (one church, baptism, holiness) and </a:t>
            </a:r>
            <a:r>
              <a:rPr lang="en-US" sz="4400" dirty="0" smtClean="0">
                <a:solidFill>
                  <a:schemeClr val="bg1"/>
                </a:solidFill>
                <a:latin typeface="Tahoma" pitchFamily="34" charset="0"/>
                <a:ea typeface="Tahoma" pitchFamily="34" charset="0"/>
                <a:cs typeface="Tahoma" pitchFamily="34" charset="0"/>
              </a:rPr>
              <a:t>make excuses for the people’s sins but the gospel preacher must preach the word (2 Tim. 4:1-5</a:t>
            </a:r>
            <a:r>
              <a:rPr lang="en-US" sz="4400" dirty="0" smtClean="0">
                <a:solidFill>
                  <a:schemeClr val="bg1"/>
                </a:solidFill>
                <a:latin typeface="Tahoma" pitchFamily="34" charset="0"/>
                <a:ea typeface="Tahoma" pitchFamily="34" charset="0"/>
                <a:cs typeface="Tahoma" pitchFamily="34" charset="0"/>
              </a:rPr>
              <a:t>). </a:t>
            </a:r>
          </a:p>
          <a:p>
            <a:pPr marL="870814" indent="-870814"/>
            <a:endParaRPr lang="en-US" sz="1000" dirty="0" smtClean="0">
              <a:solidFill>
                <a:schemeClr val="bg1"/>
              </a:solidFill>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Let us pay much closer attention to God’s word so we don’t drift away from it (Heb. 2:1).</a:t>
            </a:r>
            <a:r>
              <a:rPr lang="en-US" sz="4400" dirty="0" smtClean="0">
                <a:solidFill>
                  <a:schemeClr val="bg1"/>
                </a:solidFill>
                <a:latin typeface="Tahoma" pitchFamily="34" charset="0"/>
                <a:ea typeface="Tahoma" pitchFamily="34" charset="0"/>
                <a:cs typeface="Tahoma" pitchFamily="34" charset="0"/>
              </a:rPr>
              <a:t> </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0899">
                                            <p:txEl>
                                              <p:pRg st="0" end="0"/>
                                            </p:txEl>
                                          </p:spTgt>
                                        </p:tgtEl>
                                        <p:attrNameLst>
                                          <p:attrName>style.visibility</p:attrName>
                                        </p:attrNameLst>
                                      </p:cBhvr>
                                      <p:to>
                                        <p:strVal val="visible"/>
                                      </p:to>
                                    </p:set>
                                    <p:animEffect transition="in" filter="fade">
                                      <p:cBhvr>
                                        <p:cTn id="7" dur="1000"/>
                                        <p:tgtEl>
                                          <p:spTgt spid="720899">
                                            <p:txEl>
                                              <p:pRg st="0" end="0"/>
                                            </p:txEl>
                                          </p:spTgt>
                                        </p:tgtEl>
                                      </p:cBhvr>
                                    </p:animEffect>
                                    <p:anim calcmode="lin" valueType="num">
                                      <p:cBhvr>
                                        <p:cTn id="8" dur="1000" fill="hold"/>
                                        <p:tgtEl>
                                          <p:spTgt spid="7208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08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20899">
                                            <p:txEl>
                                              <p:pRg st="2" end="2"/>
                                            </p:txEl>
                                          </p:spTgt>
                                        </p:tgtEl>
                                        <p:attrNameLst>
                                          <p:attrName>style.visibility</p:attrName>
                                        </p:attrNameLst>
                                      </p:cBhvr>
                                      <p:to>
                                        <p:strVal val="visible"/>
                                      </p:to>
                                    </p:set>
                                    <p:animEffect transition="in" filter="fade">
                                      <p:cBhvr>
                                        <p:cTn id="14" dur="1000"/>
                                        <p:tgtEl>
                                          <p:spTgt spid="720899">
                                            <p:txEl>
                                              <p:pRg st="2" end="2"/>
                                            </p:txEl>
                                          </p:spTgt>
                                        </p:tgtEl>
                                      </p:cBhvr>
                                    </p:animEffect>
                                    <p:anim calcmode="lin" valueType="num">
                                      <p:cBhvr>
                                        <p:cTn id="15" dur="1000" fill="hold"/>
                                        <p:tgtEl>
                                          <p:spTgt spid="7208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208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20899">
                                            <p:txEl>
                                              <p:pRg st="4" end="4"/>
                                            </p:txEl>
                                          </p:spTgt>
                                        </p:tgtEl>
                                        <p:attrNameLst>
                                          <p:attrName>style.visibility</p:attrName>
                                        </p:attrNameLst>
                                      </p:cBhvr>
                                      <p:to>
                                        <p:strVal val="visible"/>
                                      </p:to>
                                    </p:set>
                                    <p:animEffect transition="in" filter="fade">
                                      <p:cBhvr>
                                        <p:cTn id="21" dur="1000"/>
                                        <p:tgtEl>
                                          <p:spTgt spid="720899">
                                            <p:txEl>
                                              <p:pRg st="4" end="4"/>
                                            </p:txEl>
                                          </p:spTgt>
                                        </p:tgtEl>
                                      </p:cBhvr>
                                    </p:animEffect>
                                    <p:anim calcmode="lin" valueType="num">
                                      <p:cBhvr>
                                        <p:cTn id="22" dur="1000" fill="hold"/>
                                        <p:tgtEl>
                                          <p:spTgt spid="72089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208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20899">
                                            <p:txEl>
                                              <p:pRg st="6" end="6"/>
                                            </p:txEl>
                                          </p:spTgt>
                                        </p:tgtEl>
                                        <p:attrNameLst>
                                          <p:attrName>style.visibility</p:attrName>
                                        </p:attrNameLst>
                                      </p:cBhvr>
                                      <p:to>
                                        <p:strVal val="visible"/>
                                      </p:to>
                                    </p:set>
                                    <p:animEffect transition="in" filter="fade">
                                      <p:cBhvr>
                                        <p:cTn id="28" dur="1000"/>
                                        <p:tgtEl>
                                          <p:spTgt spid="720899">
                                            <p:txEl>
                                              <p:pRg st="6" end="6"/>
                                            </p:txEl>
                                          </p:spTgt>
                                        </p:tgtEl>
                                      </p:cBhvr>
                                    </p:animEffect>
                                    <p:anim calcmode="lin" valueType="num">
                                      <p:cBhvr>
                                        <p:cTn id="29" dur="1000" fill="hold"/>
                                        <p:tgtEl>
                                          <p:spTgt spid="72089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7208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9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14630400" cy="1066800"/>
          </a:xfrm>
        </p:spPr>
        <p:txBody>
          <a:bodyPr>
            <a:noAutofit/>
          </a:bodyPr>
          <a:lstStyle/>
          <a:p>
            <a:pPr eaLnBrk="1" hangingPunct="1"/>
            <a:r>
              <a:rPr lang="en-US" sz="6000" dirty="0" smtClean="0">
                <a:solidFill>
                  <a:srgbClr val="FFFF00"/>
                </a:solidFill>
                <a:latin typeface="Tahoma" pitchFamily="34" charset="0"/>
                <a:ea typeface="Tahoma" pitchFamily="34" charset="0"/>
                <a:cs typeface="Tahoma" pitchFamily="34" charset="0"/>
              </a:rPr>
              <a:t>God Punishes </a:t>
            </a:r>
            <a:r>
              <a:rPr lang="en-US" sz="6000" dirty="0" smtClean="0">
                <a:solidFill>
                  <a:srgbClr val="FFFF00"/>
                </a:solidFill>
                <a:latin typeface="Tahoma" pitchFamily="34" charset="0"/>
                <a:ea typeface="Tahoma" pitchFamily="34" charset="0"/>
                <a:cs typeface="Tahoma" pitchFamily="34" charset="0"/>
              </a:rPr>
              <a:t>the Evildoers </a:t>
            </a:r>
            <a:endParaRPr lang="en-US" sz="6000" dirty="0">
              <a:solidFill>
                <a:srgbClr val="FFFF00"/>
              </a:solidFill>
              <a:latin typeface="Tahoma" pitchFamily="34" charset="0"/>
              <a:ea typeface="Tahoma" pitchFamily="34" charset="0"/>
              <a:cs typeface="Tahoma" pitchFamily="34" charset="0"/>
            </a:endParaRPr>
          </a:p>
        </p:txBody>
      </p:sp>
      <p:sp>
        <p:nvSpPr>
          <p:cNvPr id="720899" name="Rectangle 3"/>
          <p:cNvSpPr>
            <a:spLocks noGrp="1" noChangeArrowheads="1"/>
          </p:cNvSpPr>
          <p:nvPr>
            <p:ph type="subTitle" idx="1"/>
          </p:nvPr>
        </p:nvSpPr>
        <p:spPr>
          <a:xfrm>
            <a:off x="0" y="1143000"/>
            <a:ext cx="14401800" cy="7086600"/>
          </a:xfrm>
        </p:spPr>
        <p:txBody>
          <a:bodyPr>
            <a:normAutofit/>
          </a:bodyPr>
          <a:lstStyle/>
          <a:p>
            <a:pPr marL="870814" indent="-870814"/>
            <a:r>
              <a:rPr lang="en-US" sz="4400" dirty="0" smtClean="0">
                <a:solidFill>
                  <a:schemeClr val="bg1"/>
                </a:solidFill>
                <a:latin typeface="Tahoma" pitchFamily="34" charset="0"/>
                <a:ea typeface="Tahoma" pitchFamily="34" charset="0"/>
                <a:cs typeface="Tahoma" pitchFamily="34" charset="0"/>
              </a:rPr>
              <a:t>About 3,000 men were put to death (Ex. 32:26-28).</a:t>
            </a:r>
            <a:endParaRPr lang="en-US" sz="4400" dirty="0" smtClean="0">
              <a:solidFill>
                <a:schemeClr val="bg1"/>
              </a:solidFill>
              <a:effectLst/>
              <a:latin typeface="Tahoma" pitchFamily="34" charset="0"/>
              <a:ea typeface="Tahoma" pitchFamily="34" charset="0"/>
              <a:cs typeface="Tahoma" pitchFamily="34" charset="0"/>
            </a:endParaRPr>
          </a:p>
          <a:p>
            <a:pPr marL="870814" indent="-870814"/>
            <a:endParaRPr lang="en-US" sz="1400" dirty="0" smtClean="0">
              <a:solidFill>
                <a:schemeClr val="bg1"/>
              </a:solidFill>
              <a:effectLst/>
              <a:latin typeface="Tahoma" pitchFamily="34" charset="0"/>
              <a:ea typeface="Tahoma" pitchFamily="34" charset="0"/>
              <a:cs typeface="Tahoma" pitchFamily="34" charset="0"/>
            </a:endParaRPr>
          </a:p>
          <a:p>
            <a:pPr marL="870814" indent="-870814"/>
            <a:r>
              <a:rPr lang="en-US" sz="4400" dirty="0" smtClean="0">
                <a:solidFill>
                  <a:schemeClr val="bg1"/>
                </a:solidFill>
                <a:effectLst/>
                <a:latin typeface="Tahoma" pitchFamily="34" charset="0"/>
                <a:ea typeface="Tahoma" pitchFamily="34" charset="0"/>
                <a:cs typeface="Tahoma" pitchFamily="34" charset="0"/>
              </a:rPr>
              <a:t>The Hebrew writer warns that a person died w/o mercy </a:t>
            </a:r>
            <a:r>
              <a:rPr lang="en-US" sz="4400" dirty="0" smtClean="0">
                <a:solidFill>
                  <a:schemeClr val="bg1"/>
                </a:solidFill>
                <a:latin typeface="Tahoma" pitchFamily="34" charset="0"/>
                <a:ea typeface="Tahoma" pitchFamily="34" charset="0"/>
                <a:cs typeface="Tahoma" pitchFamily="34" charset="0"/>
              </a:rPr>
              <a:t>on the basis of 2 or 3 witnesses in the OT, how much greater punishment it will be for those who don’t listen to Jesus under the NT (Heb. </a:t>
            </a:r>
            <a:r>
              <a:rPr lang="en-US" sz="4400" dirty="0" smtClean="0">
                <a:solidFill>
                  <a:schemeClr val="bg1"/>
                </a:solidFill>
                <a:latin typeface="Tahoma" pitchFamily="34" charset="0"/>
                <a:ea typeface="Tahoma" pitchFamily="34" charset="0"/>
                <a:cs typeface="Tahoma" pitchFamily="34" charset="0"/>
              </a:rPr>
              <a:t>2:2-3</a:t>
            </a:r>
            <a:r>
              <a:rPr lang="en-US" sz="4400" dirty="0" smtClean="0">
                <a:solidFill>
                  <a:schemeClr val="bg1"/>
                </a:solidFill>
                <a:latin typeface="Tahoma" pitchFamily="34" charset="0"/>
                <a:ea typeface="Tahoma" pitchFamily="34" charset="0"/>
                <a:cs typeface="Tahoma" pitchFamily="34" charset="0"/>
              </a:rPr>
              <a:t>; 10:28-31).</a:t>
            </a:r>
            <a:endParaRPr lang="en-US" sz="4800" dirty="0" smtClean="0">
              <a:solidFill>
                <a:schemeClr val="bg1"/>
              </a:solidFill>
              <a:effectLst/>
              <a:latin typeface="Tahoma" pitchFamily="34" charset="0"/>
              <a:ea typeface="Tahoma" pitchFamily="34" charset="0"/>
              <a:cs typeface="Tahoma" pitchFamily="34" charset="0"/>
            </a:endParaRPr>
          </a:p>
          <a:p>
            <a:pPr marL="870814" indent="-870814"/>
            <a:endParaRPr lang="en-US" sz="1400" dirty="0" smtClean="0">
              <a:solidFill>
                <a:schemeClr val="bg1"/>
              </a:solidFill>
              <a:effectLst/>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Those who do not know God and do not obey the gospel of Christ will be punished with everlasting destruction along with those who don’t remain faithful until </a:t>
            </a:r>
            <a:r>
              <a:rPr lang="en-US" sz="4400" dirty="0" smtClean="0">
                <a:solidFill>
                  <a:schemeClr val="bg1"/>
                </a:solidFill>
                <a:latin typeface="Tahoma" pitchFamily="34" charset="0"/>
                <a:ea typeface="Tahoma" pitchFamily="34" charset="0"/>
                <a:cs typeface="Tahoma" pitchFamily="34" charset="0"/>
              </a:rPr>
              <a:t>death </a:t>
            </a:r>
            <a:r>
              <a:rPr lang="en-US" sz="4400" dirty="0" smtClean="0">
                <a:solidFill>
                  <a:schemeClr val="bg1"/>
                </a:solidFill>
                <a:latin typeface="Tahoma" pitchFamily="34" charset="0"/>
                <a:ea typeface="Tahoma" pitchFamily="34" charset="0"/>
                <a:cs typeface="Tahoma" pitchFamily="34" charset="0"/>
              </a:rPr>
              <a:t>(2 Thess. 1:7-8; Rev. 2:10). </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0899">
                                            <p:txEl>
                                              <p:pRg st="0" end="0"/>
                                            </p:txEl>
                                          </p:spTgt>
                                        </p:tgtEl>
                                        <p:attrNameLst>
                                          <p:attrName>style.visibility</p:attrName>
                                        </p:attrNameLst>
                                      </p:cBhvr>
                                      <p:to>
                                        <p:strVal val="visible"/>
                                      </p:to>
                                    </p:set>
                                    <p:animEffect transition="in" filter="fade">
                                      <p:cBhvr>
                                        <p:cTn id="7" dur="1000"/>
                                        <p:tgtEl>
                                          <p:spTgt spid="720899">
                                            <p:txEl>
                                              <p:pRg st="0" end="0"/>
                                            </p:txEl>
                                          </p:spTgt>
                                        </p:tgtEl>
                                      </p:cBhvr>
                                    </p:animEffect>
                                    <p:anim calcmode="lin" valueType="num">
                                      <p:cBhvr>
                                        <p:cTn id="8" dur="1000" fill="hold"/>
                                        <p:tgtEl>
                                          <p:spTgt spid="7208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08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20899">
                                            <p:txEl>
                                              <p:pRg st="2" end="2"/>
                                            </p:txEl>
                                          </p:spTgt>
                                        </p:tgtEl>
                                        <p:attrNameLst>
                                          <p:attrName>style.visibility</p:attrName>
                                        </p:attrNameLst>
                                      </p:cBhvr>
                                      <p:to>
                                        <p:strVal val="visible"/>
                                      </p:to>
                                    </p:set>
                                    <p:animEffect transition="in" filter="fade">
                                      <p:cBhvr>
                                        <p:cTn id="14" dur="1000"/>
                                        <p:tgtEl>
                                          <p:spTgt spid="720899">
                                            <p:txEl>
                                              <p:pRg st="2" end="2"/>
                                            </p:txEl>
                                          </p:spTgt>
                                        </p:tgtEl>
                                      </p:cBhvr>
                                    </p:animEffect>
                                    <p:anim calcmode="lin" valueType="num">
                                      <p:cBhvr>
                                        <p:cTn id="15" dur="1000" fill="hold"/>
                                        <p:tgtEl>
                                          <p:spTgt spid="7208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208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20899">
                                            <p:txEl>
                                              <p:pRg st="4" end="4"/>
                                            </p:txEl>
                                          </p:spTgt>
                                        </p:tgtEl>
                                        <p:attrNameLst>
                                          <p:attrName>style.visibility</p:attrName>
                                        </p:attrNameLst>
                                      </p:cBhvr>
                                      <p:to>
                                        <p:strVal val="visible"/>
                                      </p:to>
                                    </p:set>
                                    <p:animEffect transition="in" filter="fade">
                                      <p:cBhvr>
                                        <p:cTn id="21" dur="1000"/>
                                        <p:tgtEl>
                                          <p:spTgt spid="720899">
                                            <p:txEl>
                                              <p:pRg st="4" end="4"/>
                                            </p:txEl>
                                          </p:spTgt>
                                        </p:tgtEl>
                                      </p:cBhvr>
                                    </p:animEffect>
                                    <p:anim calcmode="lin" valueType="num">
                                      <p:cBhvr>
                                        <p:cTn id="22" dur="1000" fill="hold"/>
                                        <p:tgtEl>
                                          <p:spTgt spid="72089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208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14630400" cy="1066800"/>
          </a:xfrm>
        </p:spPr>
        <p:txBody>
          <a:bodyPr>
            <a:noAutofit/>
          </a:bodyPr>
          <a:lstStyle/>
          <a:p>
            <a:pPr eaLnBrk="1" hangingPunct="1"/>
            <a:r>
              <a:rPr lang="en-US" sz="6000" dirty="0" smtClean="0">
                <a:solidFill>
                  <a:srgbClr val="FFFF00"/>
                </a:solidFill>
                <a:latin typeface="Tahoma" pitchFamily="34" charset="0"/>
                <a:ea typeface="Tahoma" pitchFamily="34" charset="0"/>
                <a:cs typeface="Tahoma" pitchFamily="34" charset="0"/>
              </a:rPr>
              <a:t>Intercession is Made for the People </a:t>
            </a:r>
            <a:endParaRPr lang="en-US" sz="6000" dirty="0">
              <a:solidFill>
                <a:srgbClr val="FFFF00"/>
              </a:solidFill>
              <a:latin typeface="Tahoma" pitchFamily="34" charset="0"/>
              <a:ea typeface="Tahoma" pitchFamily="34" charset="0"/>
              <a:cs typeface="Tahoma" pitchFamily="34" charset="0"/>
            </a:endParaRPr>
          </a:p>
        </p:txBody>
      </p:sp>
      <p:sp>
        <p:nvSpPr>
          <p:cNvPr id="720899" name="Rectangle 3"/>
          <p:cNvSpPr>
            <a:spLocks noGrp="1" noChangeArrowheads="1"/>
          </p:cNvSpPr>
          <p:nvPr>
            <p:ph type="subTitle" idx="1"/>
          </p:nvPr>
        </p:nvSpPr>
        <p:spPr>
          <a:xfrm>
            <a:off x="0" y="1143000"/>
            <a:ext cx="14401800" cy="7086600"/>
          </a:xfrm>
        </p:spPr>
        <p:txBody>
          <a:bodyPr>
            <a:normAutofit fontScale="92500" lnSpcReduction="10000"/>
          </a:bodyPr>
          <a:lstStyle/>
          <a:p>
            <a:pPr marL="870814" indent="-870814"/>
            <a:r>
              <a:rPr lang="en-US" sz="4400" dirty="0" smtClean="0">
                <a:solidFill>
                  <a:schemeClr val="bg1"/>
                </a:solidFill>
                <a:latin typeface="Tahoma" pitchFamily="34" charset="0"/>
                <a:ea typeface="Tahoma" pitchFamily="34" charset="0"/>
                <a:cs typeface="Tahoma" pitchFamily="34" charset="0"/>
              </a:rPr>
              <a:t>Moses interceded on behalf of the sinners so that they could be forgiven (Ex. 32:30ff).</a:t>
            </a:r>
            <a:endParaRPr lang="en-US" sz="4400" dirty="0" smtClean="0">
              <a:solidFill>
                <a:schemeClr val="bg1"/>
              </a:solidFill>
              <a:effectLst/>
              <a:latin typeface="Tahoma" pitchFamily="34" charset="0"/>
              <a:ea typeface="Tahoma" pitchFamily="34" charset="0"/>
              <a:cs typeface="Tahoma" pitchFamily="34" charset="0"/>
            </a:endParaRPr>
          </a:p>
          <a:p>
            <a:pPr marL="870814" indent="-870814"/>
            <a:endParaRPr lang="en-US" sz="1400" dirty="0" smtClean="0">
              <a:solidFill>
                <a:schemeClr val="bg1"/>
              </a:solidFill>
              <a:effectLst/>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Jesus interceded on behalf of the sinners who took part in having Him crucified Him in fulfillment of prophecy. (Isaiah 53:12; Luke 23:34)</a:t>
            </a:r>
            <a:endParaRPr lang="en-US" sz="4800" dirty="0" smtClean="0">
              <a:solidFill>
                <a:schemeClr val="bg1"/>
              </a:solidFill>
              <a:effectLst/>
              <a:latin typeface="Tahoma" pitchFamily="34" charset="0"/>
              <a:ea typeface="Tahoma" pitchFamily="34" charset="0"/>
              <a:cs typeface="Tahoma" pitchFamily="34" charset="0"/>
            </a:endParaRPr>
          </a:p>
          <a:p>
            <a:pPr marL="870814" indent="-870814"/>
            <a:endParaRPr lang="en-US" sz="1400" dirty="0" smtClean="0">
              <a:solidFill>
                <a:schemeClr val="bg1"/>
              </a:solidFill>
              <a:effectLst/>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Those who were convicted of their sins in response to Peter’s sermon on Pentecost, believed in Jesus Christ, repented of their sins and were baptized to receive the forgiveness of sins which is available to you today (Acts 2:38-41). </a:t>
            </a:r>
          </a:p>
          <a:p>
            <a:pPr marL="870814" indent="-870814"/>
            <a:endParaRPr lang="en-US" sz="1500" dirty="0" smtClean="0">
              <a:solidFill>
                <a:schemeClr val="bg1"/>
              </a:solidFill>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Christ lives to make intercession for the saints (Heb. 7:26). </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0899">
                                            <p:txEl>
                                              <p:pRg st="0" end="0"/>
                                            </p:txEl>
                                          </p:spTgt>
                                        </p:tgtEl>
                                        <p:attrNameLst>
                                          <p:attrName>style.visibility</p:attrName>
                                        </p:attrNameLst>
                                      </p:cBhvr>
                                      <p:to>
                                        <p:strVal val="visible"/>
                                      </p:to>
                                    </p:set>
                                    <p:animEffect transition="in" filter="fade">
                                      <p:cBhvr>
                                        <p:cTn id="7" dur="1000"/>
                                        <p:tgtEl>
                                          <p:spTgt spid="720899">
                                            <p:txEl>
                                              <p:pRg st="0" end="0"/>
                                            </p:txEl>
                                          </p:spTgt>
                                        </p:tgtEl>
                                      </p:cBhvr>
                                    </p:animEffect>
                                    <p:anim calcmode="lin" valueType="num">
                                      <p:cBhvr>
                                        <p:cTn id="8" dur="1000" fill="hold"/>
                                        <p:tgtEl>
                                          <p:spTgt spid="7208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08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20899">
                                            <p:txEl>
                                              <p:pRg st="2" end="2"/>
                                            </p:txEl>
                                          </p:spTgt>
                                        </p:tgtEl>
                                        <p:attrNameLst>
                                          <p:attrName>style.visibility</p:attrName>
                                        </p:attrNameLst>
                                      </p:cBhvr>
                                      <p:to>
                                        <p:strVal val="visible"/>
                                      </p:to>
                                    </p:set>
                                    <p:animEffect transition="in" filter="fade">
                                      <p:cBhvr>
                                        <p:cTn id="14" dur="1000"/>
                                        <p:tgtEl>
                                          <p:spTgt spid="720899">
                                            <p:txEl>
                                              <p:pRg st="2" end="2"/>
                                            </p:txEl>
                                          </p:spTgt>
                                        </p:tgtEl>
                                      </p:cBhvr>
                                    </p:animEffect>
                                    <p:anim calcmode="lin" valueType="num">
                                      <p:cBhvr>
                                        <p:cTn id="15" dur="1000" fill="hold"/>
                                        <p:tgtEl>
                                          <p:spTgt spid="7208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208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20899">
                                            <p:txEl>
                                              <p:pRg st="4" end="4"/>
                                            </p:txEl>
                                          </p:spTgt>
                                        </p:tgtEl>
                                        <p:attrNameLst>
                                          <p:attrName>style.visibility</p:attrName>
                                        </p:attrNameLst>
                                      </p:cBhvr>
                                      <p:to>
                                        <p:strVal val="visible"/>
                                      </p:to>
                                    </p:set>
                                    <p:animEffect transition="in" filter="fade">
                                      <p:cBhvr>
                                        <p:cTn id="21" dur="1000"/>
                                        <p:tgtEl>
                                          <p:spTgt spid="720899">
                                            <p:txEl>
                                              <p:pRg st="4" end="4"/>
                                            </p:txEl>
                                          </p:spTgt>
                                        </p:tgtEl>
                                      </p:cBhvr>
                                    </p:animEffect>
                                    <p:anim calcmode="lin" valueType="num">
                                      <p:cBhvr>
                                        <p:cTn id="22" dur="1000" fill="hold"/>
                                        <p:tgtEl>
                                          <p:spTgt spid="72089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208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20899">
                                            <p:txEl>
                                              <p:pRg st="6" end="6"/>
                                            </p:txEl>
                                          </p:spTgt>
                                        </p:tgtEl>
                                        <p:attrNameLst>
                                          <p:attrName>style.visibility</p:attrName>
                                        </p:attrNameLst>
                                      </p:cBhvr>
                                      <p:to>
                                        <p:strVal val="visible"/>
                                      </p:to>
                                    </p:set>
                                    <p:animEffect transition="in" filter="fade">
                                      <p:cBhvr>
                                        <p:cTn id="28" dur="1000"/>
                                        <p:tgtEl>
                                          <p:spTgt spid="720899">
                                            <p:txEl>
                                              <p:pRg st="6" end="6"/>
                                            </p:txEl>
                                          </p:spTgt>
                                        </p:tgtEl>
                                      </p:cBhvr>
                                    </p:animEffect>
                                    <p:anim calcmode="lin" valueType="num">
                                      <p:cBhvr>
                                        <p:cTn id="29" dur="1000" fill="hold"/>
                                        <p:tgtEl>
                                          <p:spTgt spid="72089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7208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14630400" cy="1066800"/>
          </a:xfrm>
        </p:spPr>
        <p:txBody>
          <a:bodyPr>
            <a:noAutofit/>
          </a:bodyPr>
          <a:lstStyle/>
          <a:p>
            <a:pPr eaLnBrk="1" hangingPunct="1"/>
            <a:r>
              <a:rPr lang="en-US" sz="6000" dirty="0" smtClean="0">
                <a:solidFill>
                  <a:srgbClr val="FFFF00"/>
                </a:solidFill>
                <a:latin typeface="Tahoma" pitchFamily="34" charset="0"/>
                <a:ea typeface="Tahoma" pitchFamily="34" charset="0"/>
                <a:cs typeface="Tahoma" pitchFamily="34" charset="0"/>
              </a:rPr>
              <a:t>Are You on the Lord’s Side? </a:t>
            </a:r>
            <a:endParaRPr lang="en-US" sz="6000" dirty="0">
              <a:solidFill>
                <a:srgbClr val="FFFF00"/>
              </a:solidFill>
              <a:latin typeface="Tahoma" pitchFamily="34" charset="0"/>
              <a:ea typeface="Tahoma" pitchFamily="34" charset="0"/>
              <a:cs typeface="Tahoma" pitchFamily="34" charset="0"/>
            </a:endParaRPr>
          </a:p>
        </p:txBody>
      </p:sp>
      <p:sp>
        <p:nvSpPr>
          <p:cNvPr id="720899" name="Rectangle 3"/>
          <p:cNvSpPr>
            <a:spLocks noGrp="1" noChangeArrowheads="1"/>
          </p:cNvSpPr>
          <p:nvPr>
            <p:ph type="subTitle" idx="1"/>
          </p:nvPr>
        </p:nvSpPr>
        <p:spPr>
          <a:xfrm>
            <a:off x="0" y="1143000"/>
            <a:ext cx="14401800" cy="7086600"/>
          </a:xfrm>
        </p:spPr>
        <p:txBody>
          <a:bodyPr>
            <a:normAutofit/>
          </a:bodyPr>
          <a:lstStyle/>
          <a:p>
            <a:pPr marL="870814" indent="-870814"/>
            <a:r>
              <a:rPr lang="en-US" sz="4400" dirty="0" smtClean="0">
                <a:solidFill>
                  <a:schemeClr val="bg1"/>
                </a:solidFill>
                <a:latin typeface="Tahoma" pitchFamily="34" charset="0"/>
                <a:ea typeface="Tahoma" pitchFamily="34" charset="0"/>
                <a:cs typeface="Tahoma" pitchFamily="34" charset="0"/>
              </a:rPr>
              <a:t>Moses asked, “Whoever is for the Lord, come to me” and the Levites came (Ex. 32:26).</a:t>
            </a:r>
            <a:endParaRPr lang="en-US" sz="4400" dirty="0" smtClean="0">
              <a:solidFill>
                <a:schemeClr val="bg1"/>
              </a:solidFill>
              <a:effectLst/>
              <a:latin typeface="Tahoma" pitchFamily="34" charset="0"/>
              <a:ea typeface="Tahoma" pitchFamily="34" charset="0"/>
              <a:cs typeface="Tahoma" pitchFamily="34" charset="0"/>
            </a:endParaRPr>
          </a:p>
          <a:p>
            <a:pPr marL="870814" indent="-870814"/>
            <a:endParaRPr lang="en-US" sz="1400" dirty="0" smtClean="0">
              <a:solidFill>
                <a:schemeClr val="bg1"/>
              </a:solidFill>
              <a:effectLst/>
              <a:latin typeface="Tahoma" pitchFamily="34" charset="0"/>
              <a:ea typeface="Tahoma" pitchFamily="34" charset="0"/>
              <a:cs typeface="Tahoma" pitchFamily="34" charset="0"/>
            </a:endParaRPr>
          </a:p>
          <a:p>
            <a:pPr marL="870814" indent="-870814"/>
            <a:r>
              <a:rPr lang="en-US" sz="4400" u="sng" dirty="0" smtClean="0">
                <a:solidFill>
                  <a:schemeClr val="bg1"/>
                </a:solidFill>
                <a:latin typeface="Tahoma" pitchFamily="34" charset="0"/>
                <a:ea typeface="Tahoma" pitchFamily="34" charset="0"/>
                <a:cs typeface="Tahoma" pitchFamily="34" charset="0"/>
              </a:rPr>
              <a:t>When our way isn’t God’s way</a:t>
            </a:r>
            <a:r>
              <a:rPr lang="en-US" sz="4400" dirty="0" smtClean="0">
                <a:solidFill>
                  <a:schemeClr val="bg1"/>
                </a:solidFill>
                <a:latin typeface="Tahoma" pitchFamily="34" charset="0"/>
                <a:ea typeface="Tahoma" pitchFamily="34" charset="0"/>
                <a:cs typeface="Tahoma" pitchFamily="34" charset="0"/>
              </a:rPr>
              <a:t>: </a:t>
            </a:r>
          </a:p>
          <a:p>
            <a:pPr marL="870814" indent="-870814"/>
            <a:r>
              <a:rPr lang="en-US" sz="4400" dirty="0" smtClean="0">
                <a:solidFill>
                  <a:schemeClr val="bg1"/>
                </a:solidFill>
                <a:latin typeface="Tahoma" pitchFamily="34" charset="0"/>
                <a:ea typeface="Tahoma" pitchFamily="34" charset="0"/>
                <a:cs typeface="Tahoma" pitchFamily="34" charset="0"/>
              </a:rPr>
              <a:t>1</a:t>
            </a:r>
            <a:r>
              <a:rPr lang="en-US" sz="4400" dirty="0" smtClean="0">
                <a:solidFill>
                  <a:schemeClr val="bg1"/>
                </a:solidFill>
                <a:latin typeface="Tahoma" pitchFamily="34" charset="0"/>
                <a:ea typeface="Tahoma" pitchFamily="34" charset="0"/>
                <a:cs typeface="Tahoma" pitchFamily="34" charset="0"/>
              </a:rPr>
              <a:t>) </a:t>
            </a:r>
            <a:r>
              <a:rPr lang="en-US" sz="4400" dirty="0" smtClean="0">
                <a:solidFill>
                  <a:schemeClr val="bg1"/>
                </a:solidFill>
                <a:latin typeface="Tahoma" pitchFamily="34" charset="0"/>
                <a:ea typeface="Tahoma" pitchFamily="34" charset="0"/>
                <a:cs typeface="Tahoma" pitchFamily="34" charset="0"/>
              </a:rPr>
              <a:t>We compromise the truth and make excuses for it</a:t>
            </a:r>
            <a:endParaRPr lang="en-US" sz="4400" dirty="0" smtClean="0">
              <a:solidFill>
                <a:schemeClr val="bg1"/>
              </a:solidFill>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2) </a:t>
            </a:r>
            <a:r>
              <a:rPr lang="en-US" sz="4400" dirty="0" smtClean="0">
                <a:solidFill>
                  <a:schemeClr val="bg1"/>
                </a:solidFill>
                <a:latin typeface="Tahoma" pitchFamily="34" charset="0"/>
                <a:ea typeface="Tahoma" pitchFamily="34" charset="0"/>
                <a:cs typeface="Tahoma" pitchFamily="34" charset="0"/>
              </a:rPr>
              <a:t>God </a:t>
            </a:r>
            <a:r>
              <a:rPr lang="en-US" sz="4400" dirty="0" smtClean="0">
                <a:solidFill>
                  <a:schemeClr val="bg1"/>
                </a:solidFill>
                <a:latin typeface="Tahoma" pitchFamily="34" charset="0"/>
                <a:ea typeface="Tahoma" pitchFamily="34" charset="0"/>
                <a:cs typeface="Tahoma" pitchFamily="34" charset="0"/>
              </a:rPr>
              <a:t>punishes the evildoers</a:t>
            </a:r>
            <a:r>
              <a:rPr lang="en-US" sz="4400" dirty="0" smtClean="0">
                <a:solidFill>
                  <a:schemeClr val="bg1"/>
                </a:solidFill>
                <a:latin typeface="Tahoma" pitchFamily="34" charset="0"/>
                <a:ea typeface="Tahoma" pitchFamily="34" charset="0"/>
                <a:cs typeface="Tahoma" pitchFamily="34" charset="0"/>
              </a:rPr>
              <a:t> </a:t>
            </a:r>
            <a:endParaRPr lang="en-US" sz="4400" dirty="0" smtClean="0">
              <a:solidFill>
                <a:schemeClr val="bg1"/>
              </a:solidFill>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3) </a:t>
            </a:r>
            <a:r>
              <a:rPr lang="en-US" sz="4400" dirty="0" smtClean="0">
                <a:solidFill>
                  <a:schemeClr val="bg1"/>
                </a:solidFill>
                <a:latin typeface="Tahoma" pitchFamily="34" charset="0"/>
                <a:ea typeface="Tahoma" pitchFamily="34" charset="0"/>
                <a:cs typeface="Tahoma" pitchFamily="34" charset="0"/>
              </a:rPr>
              <a:t>Intercession is made on their behalf</a:t>
            </a:r>
            <a:endParaRPr lang="en-US" sz="4400" dirty="0" smtClean="0">
              <a:solidFill>
                <a:schemeClr val="bg1"/>
              </a:solidFill>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4) </a:t>
            </a:r>
            <a:r>
              <a:rPr lang="en-US" sz="4400" dirty="0" smtClean="0">
                <a:solidFill>
                  <a:schemeClr val="bg1"/>
                </a:solidFill>
                <a:latin typeface="Tahoma" pitchFamily="34" charset="0"/>
                <a:ea typeface="Tahoma" pitchFamily="34" charset="0"/>
                <a:cs typeface="Tahoma" pitchFamily="34" charset="0"/>
              </a:rPr>
              <a:t>Salvation is made available to all by God’s grace through Christ to all who obey Him (Heb. 5:9).</a:t>
            </a:r>
            <a:endParaRPr lang="en-US" sz="4400" dirty="0" smtClean="0">
              <a:solidFill>
                <a:schemeClr val="bg1"/>
              </a:solidFill>
              <a:latin typeface="Tahoma" pitchFamily="34" charset="0"/>
              <a:ea typeface="Tahoma" pitchFamily="34" charset="0"/>
              <a:cs typeface="Tahoma" pitchFamily="34" charset="0"/>
            </a:endParaRPr>
          </a:p>
          <a:p>
            <a:pPr marL="870814" indent="-870814"/>
            <a:endParaRPr lang="en-US" sz="1500" dirty="0" smtClean="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0899">
                                            <p:txEl>
                                              <p:pRg st="0" end="0"/>
                                            </p:txEl>
                                          </p:spTgt>
                                        </p:tgtEl>
                                        <p:attrNameLst>
                                          <p:attrName>style.visibility</p:attrName>
                                        </p:attrNameLst>
                                      </p:cBhvr>
                                      <p:to>
                                        <p:strVal val="visible"/>
                                      </p:to>
                                    </p:set>
                                    <p:animEffect transition="in" filter="fade">
                                      <p:cBhvr>
                                        <p:cTn id="7" dur="1000"/>
                                        <p:tgtEl>
                                          <p:spTgt spid="720899">
                                            <p:txEl>
                                              <p:pRg st="0" end="0"/>
                                            </p:txEl>
                                          </p:spTgt>
                                        </p:tgtEl>
                                      </p:cBhvr>
                                    </p:animEffect>
                                    <p:anim calcmode="lin" valueType="num">
                                      <p:cBhvr>
                                        <p:cTn id="8" dur="1000" fill="hold"/>
                                        <p:tgtEl>
                                          <p:spTgt spid="7208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08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20899">
                                            <p:txEl>
                                              <p:pRg st="2" end="2"/>
                                            </p:txEl>
                                          </p:spTgt>
                                        </p:tgtEl>
                                        <p:attrNameLst>
                                          <p:attrName>style.visibility</p:attrName>
                                        </p:attrNameLst>
                                      </p:cBhvr>
                                      <p:to>
                                        <p:strVal val="visible"/>
                                      </p:to>
                                    </p:set>
                                    <p:animEffect transition="in" filter="fade">
                                      <p:cBhvr>
                                        <p:cTn id="14" dur="1000"/>
                                        <p:tgtEl>
                                          <p:spTgt spid="720899">
                                            <p:txEl>
                                              <p:pRg st="2" end="2"/>
                                            </p:txEl>
                                          </p:spTgt>
                                        </p:tgtEl>
                                      </p:cBhvr>
                                    </p:animEffect>
                                    <p:anim calcmode="lin" valueType="num">
                                      <p:cBhvr>
                                        <p:cTn id="15" dur="1000" fill="hold"/>
                                        <p:tgtEl>
                                          <p:spTgt spid="7208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208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20899">
                                            <p:txEl>
                                              <p:pRg st="3" end="3"/>
                                            </p:txEl>
                                          </p:spTgt>
                                        </p:tgtEl>
                                        <p:attrNameLst>
                                          <p:attrName>style.visibility</p:attrName>
                                        </p:attrNameLst>
                                      </p:cBhvr>
                                      <p:to>
                                        <p:strVal val="visible"/>
                                      </p:to>
                                    </p:set>
                                    <p:animEffect transition="in" filter="fade">
                                      <p:cBhvr>
                                        <p:cTn id="21" dur="1000"/>
                                        <p:tgtEl>
                                          <p:spTgt spid="720899">
                                            <p:txEl>
                                              <p:pRg st="3" end="3"/>
                                            </p:txEl>
                                          </p:spTgt>
                                        </p:tgtEl>
                                      </p:cBhvr>
                                    </p:animEffect>
                                    <p:anim calcmode="lin" valueType="num">
                                      <p:cBhvr>
                                        <p:cTn id="22" dur="1000" fill="hold"/>
                                        <p:tgtEl>
                                          <p:spTgt spid="72089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208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20899">
                                            <p:txEl>
                                              <p:pRg st="4" end="4"/>
                                            </p:txEl>
                                          </p:spTgt>
                                        </p:tgtEl>
                                        <p:attrNameLst>
                                          <p:attrName>style.visibility</p:attrName>
                                        </p:attrNameLst>
                                      </p:cBhvr>
                                      <p:to>
                                        <p:strVal val="visible"/>
                                      </p:to>
                                    </p:set>
                                    <p:animEffect transition="in" filter="fade">
                                      <p:cBhvr>
                                        <p:cTn id="28" dur="1000"/>
                                        <p:tgtEl>
                                          <p:spTgt spid="720899">
                                            <p:txEl>
                                              <p:pRg st="4" end="4"/>
                                            </p:txEl>
                                          </p:spTgt>
                                        </p:tgtEl>
                                      </p:cBhvr>
                                    </p:animEffect>
                                    <p:anim calcmode="lin" valueType="num">
                                      <p:cBhvr>
                                        <p:cTn id="29" dur="1000" fill="hold"/>
                                        <p:tgtEl>
                                          <p:spTgt spid="72089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208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20899">
                                            <p:txEl>
                                              <p:pRg st="5" end="5"/>
                                            </p:txEl>
                                          </p:spTgt>
                                        </p:tgtEl>
                                        <p:attrNameLst>
                                          <p:attrName>style.visibility</p:attrName>
                                        </p:attrNameLst>
                                      </p:cBhvr>
                                      <p:to>
                                        <p:strVal val="visible"/>
                                      </p:to>
                                    </p:set>
                                    <p:animEffect transition="in" filter="fade">
                                      <p:cBhvr>
                                        <p:cTn id="35" dur="1000"/>
                                        <p:tgtEl>
                                          <p:spTgt spid="720899">
                                            <p:txEl>
                                              <p:pRg st="5" end="5"/>
                                            </p:txEl>
                                          </p:spTgt>
                                        </p:tgtEl>
                                      </p:cBhvr>
                                    </p:animEffect>
                                    <p:anim calcmode="lin" valueType="num">
                                      <p:cBhvr>
                                        <p:cTn id="36" dur="1000" fill="hold"/>
                                        <p:tgtEl>
                                          <p:spTgt spid="72089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72089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20899">
                                            <p:txEl>
                                              <p:pRg st="6" end="6"/>
                                            </p:txEl>
                                          </p:spTgt>
                                        </p:tgtEl>
                                        <p:attrNameLst>
                                          <p:attrName>style.visibility</p:attrName>
                                        </p:attrNameLst>
                                      </p:cBhvr>
                                      <p:to>
                                        <p:strVal val="visible"/>
                                      </p:to>
                                    </p:set>
                                    <p:animEffect transition="in" filter="fade">
                                      <p:cBhvr>
                                        <p:cTn id="42" dur="1000"/>
                                        <p:tgtEl>
                                          <p:spTgt spid="720899">
                                            <p:txEl>
                                              <p:pRg st="6" end="6"/>
                                            </p:txEl>
                                          </p:spTgt>
                                        </p:tgtEl>
                                      </p:cBhvr>
                                    </p:animEffect>
                                    <p:anim calcmode="lin" valueType="num">
                                      <p:cBhvr>
                                        <p:cTn id="43" dur="1000" fill="hold"/>
                                        <p:tgtEl>
                                          <p:spTgt spid="72089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7208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9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625</Words>
  <Application>Microsoft Office PowerPoint</Application>
  <PresentationFormat>Custom</PresentationFormat>
  <Paragraphs>51</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When our Way isn’t  God’s Way (Israelites- Exodus 32)</vt:lpstr>
      <vt:lpstr>   Introduction   </vt:lpstr>
      <vt:lpstr>Aaron Compromises &amp; Makes Excuses </vt:lpstr>
      <vt:lpstr>Don’t Compromise the Truth &amp; Make Excuses </vt:lpstr>
      <vt:lpstr>God Punishes the Evildoers </vt:lpstr>
      <vt:lpstr>Intercession is Made for the People </vt:lpstr>
      <vt:lpstr>Are You on the Lord’s Side? </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Impatience of the Israelites (Exodus 32)</dc:title>
  <dc:creator>Steven Lawrence Locklair</dc:creator>
  <cp:lastModifiedBy>Steven Lawrence Locklair</cp:lastModifiedBy>
  <cp:revision>8</cp:revision>
  <dcterms:created xsi:type="dcterms:W3CDTF">2014-03-15T21:39:54Z</dcterms:created>
  <dcterms:modified xsi:type="dcterms:W3CDTF">2014-03-16T21:15:52Z</dcterms:modified>
</cp:coreProperties>
</file>