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7" r:id="rId2"/>
    <p:sldId id="256" r:id="rId3"/>
    <p:sldId id="257" r:id="rId4"/>
    <p:sldId id="258" r:id="rId5"/>
    <p:sldId id="259" r:id="rId6"/>
    <p:sldId id="260" r:id="rId7"/>
    <p:sldId id="262" r:id="rId8"/>
    <p:sldId id="263" r:id="rId9"/>
    <p:sldId id="264" r:id="rId10"/>
    <p:sldId id="266" r:id="rId11"/>
    <p:sldId id="268" r:id="rId12"/>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E6E4EC2-827E-4701-A90B-AA21711E6758}" type="datetimeFigureOut">
              <a:rPr lang="en-US" smtClean="0"/>
              <a:pPr/>
              <a:t>4/9/2014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ABE4E1E-7171-440A-B0F9-F9E3F3AF2B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C46F8E2-4092-4590-A3E2-E6BF4986EBD1}" type="datetimeFigureOut">
              <a:rPr lang="en-US" smtClean="0"/>
              <a:pPr/>
              <a:t>4/9/2014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F18403D-A3E5-4833-A411-AD65DC17E0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D6434-A6AE-404F-BC0F-23621ABBAA41}" type="slidenum">
              <a:rPr lang="en-US"/>
              <a:pPr/>
              <a:t>7</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DF1F4-84A4-492A-8851-0D106BC3194F}" type="slidenum">
              <a:rPr lang="en-US"/>
              <a:pPr/>
              <a:t>8</a:t>
            </a:fld>
            <a:endParaRPr 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3E852F-A9A5-4688-98CD-AE6480D533F9}" type="slidenum">
              <a:rPr lang="en-US"/>
              <a:pPr/>
              <a:t>9</a:t>
            </a:fld>
            <a:endParaRPr lang="en-US"/>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F9D56-05C5-4828-ABD6-38117227B31A}" type="slidenum">
              <a:rPr lang="en-US"/>
              <a:pPr/>
              <a:t>10</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6B7ED1-009B-44BF-8B23-6209D76DEA8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6B7ED1-009B-44BF-8B23-6209D76DEA8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6B7ED1-009B-44BF-8B23-6209D76DEA8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6B7ED1-009B-44BF-8B23-6209D76DEA8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6B7ED1-009B-44BF-8B23-6209D76DEA8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6B7ED1-009B-44BF-8B23-6209D76DEA8C}"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6B7ED1-009B-44BF-8B23-6209D76DEA8C}" type="datetimeFigureOut">
              <a:rPr lang="en-US" smtClean="0"/>
              <a:pPr/>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6B7ED1-009B-44BF-8B23-6209D76DEA8C}" type="datetimeFigureOut">
              <a:rPr lang="en-US" smtClean="0"/>
              <a:pPr/>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B7ED1-009B-44BF-8B23-6209D76DEA8C}" type="datetimeFigureOut">
              <a:rPr lang="en-US" smtClean="0"/>
              <a:pPr/>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B7ED1-009B-44BF-8B23-6209D76DEA8C}"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B7ED1-009B-44BF-8B23-6209D76DEA8C}"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A1DAD-4348-4323-9137-C224786996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46B7ED1-009B-44BF-8B23-6209D76DEA8C}" type="datetimeFigureOut">
              <a:rPr lang="en-US" smtClean="0"/>
              <a:pPr/>
              <a:t>4/9/2014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E3CA1DAD-4348-4323-9137-C224786996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2s- Higher Ground</a:t>
            </a:r>
          </a:p>
          <a:p>
            <a:r>
              <a:rPr lang="en-US" dirty="0" smtClean="0">
                <a:solidFill>
                  <a:schemeClr val="bg1"/>
                </a:solidFill>
                <a:latin typeface="Tahoma" pitchFamily="34" charset="0"/>
                <a:ea typeface="Tahoma" pitchFamily="34" charset="0"/>
                <a:cs typeface="Tahoma" pitchFamily="34" charset="0"/>
              </a:rPr>
              <a:t>48- On Zion’s Glorious Summit </a:t>
            </a:r>
          </a:p>
          <a:p>
            <a:r>
              <a:rPr lang="en-US" dirty="0" smtClean="0">
                <a:solidFill>
                  <a:schemeClr val="bg1"/>
                </a:solidFill>
                <a:latin typeface="Tahoma" pitchFamily="34" charset="0"/>
                <a:ea typeface="Tahoma" pitchFamily="34" charset="0"/>
                <a:cs typeface="Tahoma" pitchFamily="34" charset="0"/>
              </a:rPr>
              <a:t>178- True Worship</a:t>
            </a:r>
          </a:p>
          <a:p>
            <a:r>
              <a:rPr lang="en-US" dirty="0" smtClean="0">
                <a:solidFill>
                  <a:schemeClr val="bg1"/>
                </a:solidFill>
                <a:latin typeface="Tahoma" pitchFamily="34" charset="0"/>
                <a:ea typeface="Tahoma" pitchFamily="34" charset="0"/>
                <a:cs typeface="Tahoma" pitchFamily="34" charset="0"/>
              </a:rPr>
              <a:t>125s- There’s Just Something about that Name</a:t>
            </a:r>
          </a:p>
          <a:p>
            <a:r>
              <a:rPr lang="en-US" dirty="0" smtClean="0">
                <a:solidFill>
                  <a:schemeClr val="bg1"/>
                </a:solidFill>
                <a:latin typeface="Tahoma" pitchFamily="34" charset="0"/>
                <a:ea typeface="Tahoma" pitchFamily="34" charset="0"/>
                <a:cs typeface="Tahoma" pitchFamily="34" charset="0"/>
              </a:rPr>
              <a:t>333- Jesus will Give you Rest</a:t>
            </a:r>
          </a:p>
          <a:p>
            <a:r>
              <a:rPr lang="en-US" dirty="0" smtClean="0">
                <a:solidFill>
                  <a:schemeClr val="bg1"/>
                </a:solidFill>
                <a:latin typeface="Tahoma" pitchFamily="34" charset="0"/>
                <a:ea typeface="Tahoma" pitchFamily="34" charset="0"/>
                <a:cs typeface="Tahoma" pitchFamily="34" charset="0"/>
              </a:rPr>
              <a:t>50s- ‘Till the Storm Passes By</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ctrTitle"/>
          </p:nvPr>
        </p:nvSpPr>
        <p:spPr>
          <a:xfrm>
            <a:off x="0" y="0"/>
            <a:ext cx="14630400" cy="822960"/>
          </a:xfrm>
        </p:spPr>
        <p:txBody>
          <a:bodyPr>
            <a:noAutofit/>
          </a:bodyPr>
          <a:lstStyle/>
          <a:p>
            <a:r>
              <a:rPr lang="en-US" sz="6000" dirty="0">
                <a:solidFill>
                  <a:srgbClr val="FFFF00"/>
                </a:solidFill>
                <a:latin typeface="Tahoma" pitchFamily="34" charset="0"/>
                <a:ea typeface="Tahoma" pitchFamily="34" charset="0"/>
                <a:cs typeface="Tahoma" pitchFamily="34" charset="0"/>
              </a:rPr>
              <a:t>Conclusion</a:t>
            </a:r>
          </a:p>
        </p:txBody>
      </p:sp>
      <p:sp>
        <p:nvSpPr>
          <p:cNvPr id="448515" name="Rectangle 3"/>
          <p:cNvSpPr>
            <a:spLocks noGrp="1" noChangeArrowheads="1"/>
          </p:cNvSpPr>
          <p:nvPr>
            <p:ph type="subTitle" idx="1"/>
          </p:nvPr>
        </p:nvSpPr>
        <p:spPr>
          <a:xfrm>
            <a:off x="0" y="990600"/>
            <a:ext cx="14630400" cy="7239000"/>
          </a:xfrm>
        </p:spPr>
        <p:txBody>
          <a:bodyPr>
            <a:normAutofit/>
          </a:bodyPr>
          <a:lstStyle/>
          <a:p>
            <a:pPr marL="870814" indent="-870814"/>
            <a:r>
              <a:rPr lang="en-US" sz="4300" dirty="0">
                <a:solidFill>
                  <a:schemeClr val="bg1"/>
                </a:solidFill>
                <a:effectLst/>
                <a:latin typeface="Tahoma" pitchFamily="34" charset="0"/>
                <a:ea typeface="Tahoma" pitchFamily="34" charset="0"/>
                <a:cs typeface="Tahoma" pitchFamily="34" charset="0"/>
              </a:rPr>
              <a:t>Christians are becoming desensitized to sin </a:t>
            </a:r>
            <a:r>
              <a:rPr lang="en-US" sz="4300" dirty="0" smtClean="0">
                <a:solidFill>
                  <a:schemeClr val="bg1"/>
                </a:solidFill>
                <a:effectLst/>
                <a:latin typeface="Tahoma" pitchFamily="34" charset="0"/>
                <a:ea typeface="Tahoma" pitchFamily="34" charset="0"/>
                <a:cs typeface="Tahoma" pitchFamily="34" charset="0"/>
              </a:rPr>
              <a:t>&amp; conforming </a:t>
            </a:r>
            <a:r>
              <a:rPr lang="en-US" sz="4300" dirty="0">
                <a:solidFill>
                  <a:schemeClr val="bg1"/>
                </a:solidFill>
                <a:effectLst/>
                <a:latin typeface="Tahoma" pitchFamily="34" charset="0"/>
                <a:ea typeface="Tahoma" pitchFamily="34" charset="0"/>
                <a:cs typeface="Tahoma" pitchFamily="34" charset="0"/>
              </a:rPr>
              <a:t>to this world </a:t>
            </a:r>
            <a:r>
              <a:rPr lang="en-US" sz="4300" dirty="0" smtClean="0">
                <a:solidFill>
                  <a:schemeClr val="bg1"/>
                </a:solidFill>
                <a:effectLst/>
                <a:latin typeface="Tahoma" pitchFamily="34" charset="0"/>
                <a:ea typeface="Tahoma" pitchFamily="34" charset="0"/>
                <a:cs typeface="Tahoma" pitchFamily="34" charset="0"/>
              </a:rPr>
              <a:t>when they say </a:t>
            </a:r>
            <a:r>
              <a:rPr lang="en-US" sz="4300" dirty="0">
                <a:solidFill>
                  <a:schemeClr val="bg1"/>
                </a:solidFill>
                <a:effectLst/>
                <a:latin typeface="Tahoma" pitchFamily="34" charset="0"/>
                <a:ea typeface="Tahoma" pitchFamily="34" charset="0"/>
                <a:cs typeface="Tahoma" pitchFamily="34" charset="0"/>
              </a:rPr>
              <a:t>“oh my God</a:t>
            </a:r>
            <a:r>
              <a:rPr lang="en-US" sz="4300" dirty="0" smtClean="0">
                <a:solidFill>
                  <a:schemeClr val="bg1"/>
                </a:solidFill>
                <a:effectLst/>
                <a:latin typeface="Tahoma" pitchFamily="34" charset="0"/>
                <a:ea typeface="Tahoma" pitchFamily="34" charset="0"/>
                <a:cs typeface="Tahoma" pitchFamily="34" charset="0"/>
              </a:rPr>
              <a:t>” (Rom. 12:2). </a:t>
            </a:r>
            <a:endParaRPr lang="en-US" sz="4300" dirty="0">
              <a:solidFill>
                <a:schemeClr val="bg1"/>
              </a:solidFill>
              <a:effectLst/>
              <a:latin typeface="Tahoma" pitchFamily="34" charset="0"/>
              <a:ea typeface="Tahoma" pitchFamily="34" charset="0"/>
              <a:cs typeface="Tahoma" pitchFamily="34" charset="0"/>
            </a:endParaRPr>
          </a:p>
          <a:p>
            <a:pPr marL="870814" indent="-870814"/>
            <a:endParaRPr lang="en-US" sz="1400" dirty="0">
              <a:solidFill>
                <a:schemeClr val="bg1"/>
              </a:solidFill>
              <a:effectLst/>
              <a:latin typeface="Tahoma" pitchFamily="34" charset="0"/>
              <a:ea typeface="Tahoma" pitchFamily="34" charset="0"/>
              <a:cs typeface="Tahoma" pitchFamily="34" charset="0"/>
            </a:endParaRPr>
          </a:p>
          <a:p>
            <a:pPr marL="870814" indent="-870814"/>
            <a:r>
              <a:rPr lang="en-US" sz="4300" dirty="0">
                <a:solidFill>
                  <a:schemeClr val="bg1"/>
                </a:solidFill>
                <a:effectLst/>
                <a:latin typeface="Tahoma" pitchFamily="34" charset="0"/>
                <a:ea typeface="Tahoma" pitchFamily="34" charset="0"/>
                <a:cs typeface="Tahoma" pitchFamily="34" charset="0"/>
              </a:rPr>
              <a:t>It is not just a figure of speech, it is not offensive only if you are offended, it is not just a harmless phrase, or an amusing </a:t>
            </a:r>
            <a:r>
              <a:rPr lang="en-US" sz="4300" dirty="0" smtClean="0">
                <a:solidFill>
                  <a:schemeClr val="bg1"/>
                </a:solidFill>
                <a:effectLst/>
                <a:latin typeface="Tahoma" pitchFamily="34" charset="0"/>
                <a:ea typeface="Tahoma" pitchFamily="34" charset="0"/>
                <a:cs typeface="Tahoma" pitchFamily="34" charset="0"/>
              </a:rPr>
              <a:t>exclamation</a:t>
            </a:r>
            <a:r>
              <a:rPr lang="en-US" sz="4300" dirty="0">
                <a:solidFill>
                  <a:schemeClr val="bg1"/>
                </a:solidFill>
                <a:effectLst/>
                <a:latin typeface="Tahoma" pitchFamily="34" charset="0"/>
                <a:ea typeface="Tahoma" pitchFamily="34" charset="0"/>
                <a:cs typeface="Tahoma" pitchFamily="34" charset="0"/>
              </a:rPr>
              <a:t>, it is blaspheming </a:t>
            </a:r>
            <a:r>
              <a:rPr lang="en-US" sz="4300" dirty="0" smtClean="0">
                <a:solidFill>
                  <a:schemeClr val="bg1"/>
                </a:solidFill>
                <a:effectLst/>
                <a:latin typeface="Tahoma" pitchFamily="34" charset="0"/>
                <a:ea typeface="Tahoma" pitchFamily="34" charset="0"/>
                <a:cs typeface="Tahoma" pitchFamily="34" charset="0"/>
              </a:rPr>
              <a:t>God’s name.</a:t>
            </a:r>
          </a:p>
          <a:p>
            <a:pPr marL="870814" indent="-870814"/>
            <a:r>
              <a:rPr lang="en-US" sz="1400" dirty="0" smtClean="0">
                <a:solidFill>
                  <a:schemeClr val="bg1"/>
                </a:solidFill>
                <a:effectLst/>
                <a:latin typeface="Tahoma" pitchFamily="34" charset="0"/>
                <a:ea typeface="Tahoma" pitchFamily="34" charset="0"/>
                <a:cs typeface="Tahoma" pitchFamily="34" charset="0"/>
              </a:rPr>
              <a:t> </a:t>
            </a:r>
          </a:p>
          <a:p>
            <a:pPr marL="870814" indent="-870814"/>
            <a:r>
              <a:rPr lang="en-US" sz="4300" dirty="0" smtClean="0">
                <a:solidFill>
                  <a:schemeClr val="bg1"/>
                </a:solidFill>
                <a:latin typeface="Tahoma" pitchFamily="34" charset="0"/>
                <a:ea typeface="Tahoma" pitchFamily="34" charset="0"/>
                <a:cs typeface="Tahoma" pitchFamily="34" charset="0"/>
              </a:rPr>
              <a:t>We must careful not to use His name in vain lest we lose our souls on the Judgment Day.</a:t>
            </a:r>
          </a:p>
          <a:p>
            <a:pPr marL="870814" indent="-870814"/>
            <a:endParaRPr lang="en-US" sz="1400" dirty="0" smtClean="0">
              <a:solidFill>
                <a:schemeClr val="bg1"/>
              </a:solidFill>
              <a:latin typeface="Tahoma" pitchFamily="34" charset="0"/>
              <a:ea typeface="Tahoma" pitchFamily="34" charset="0"/>
              <a:cs typeface="Tahoma" pitchFamily="34" charset="0"/>
            </a:endParaRPr>
          </a:p>
          <a:p>
            <a:pPr marL="870814" indent="-870814"/>
            <a:r>
              <a:rPr lang="en-US" sz="4400" dirty="0" smtClean="0">
                <a:solidFill>
                  <a:schemeClr val="bg1"/>
                </a:solidFill>
                <a:effectLst/>
                <a:latin typeface="Tahoma" pitchFamily="34" charset="0"/>
                <a:ea typeface="Tahoma" pitchFamily="34" charset="0"/>
                <a:cs typeface="Tahoma" pitchFamily="34" charset="0"/>
              </a:rPr>
              <a:t>God can create in you a clean heart &amp; renew a right spirit within you if you will repent of this sin (Ps. 51:17). </a:t>
            </a:r>
            <a:endParaRPr lang="en-US" sz="4300" dirty="0">
              <a:solidFill>
                <a:schemeClr val="bg1"/>
              </a:solidFill>
              <a:effectLst/>
              <a:latin typeface="Tahoma" pitchFamily="34" charset="0"/>
              <a:ea typeface="Tahoma" pitchFamily="34" charset="0"/>
              <a:cs typeface="Tahoma" pitchFamily="34" charset="0"/>
            </a:endParaRPr>
          </a:p>
          <a:p>
            <a:pPr marL="870814" indent="-870814"/>
            <a:endParaRPr lang="en-US" dirty="0">
              <a:effectLst/>
            </a:endParaRPr>
          </a:p>
          <a:p>
            <a:pPr marL="870814" indent="-870814"/>
            <a:endParaRPr lang="en-US" dirty="0">
              <a:solidFill>
                <a:srgbClr val="00FF00"/>
              </a:solidFill>
              <a:effectLst/>
            </a:endParaRPr>
          </a:p>
          <a:p>
            <a:pPr marL="870814" indent="-870814"/>
            <a:endParaRPr lang="en-US" dirty="0">
              <a:solidFill>
                <a:srgbClr val="00FF00"/>
              </a:solidFill>
              <a:effectLst/>
            </a:endParaRPr>
          </a:p>
          <a:p>
            <a:pPr marL="870814" indent="-870814"/>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 calcmode="lin" valueType="num">
                                      <p:cBhvr>
                                        <p:cTn id="7" dur="500" fill="hold"/>
                                        <p:tgtEl>
                                          <p:spTgt spid="4485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85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85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48515">
                                            <p:txEl>
                                              <p:pRg st="2" end="2"/>
                                            </p:txEl>
                                          </p:spTgt>
                                        </p:tgtEl>
                                        <p:attrNameLst>
                                          <p:attrName>style.visibility</p:attrName>
                                        </p:attrNameLst>
                                      </p:cBhvr>
                                      <p:to>
                                        <p:strVal val="visible"/>
                                      </p:to>
                                    </p:set>
                                    <p:anim calcmode="lin" valueType="num">
                                      <p:cBhvr>
                                        <p:cTn id="14" dur="500" fill="hold"/>
                                        <p:tgtEl>
                                          <p:spTgt spid="44851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4851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485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48515">
                                            <p:txEl>
                                              <p:pRg st="4" end="4"/>
                                            </p:txEl>
                                          </p:spTgt>
                                        </p:tgtEl>
                                        <p:attrNameLst>
                                          <p:attrName>style.visibility</p:attrName>
                                        </p:attrNameLst>
                                      </p:cBhvr>
                                      <p:to>
                                        <p:strVal val="visible"/>
                                      </p:to>
                                    </p:set>
                                    <p:anim calcmode="lin" valueType="num">
                                      <p:cBhvr>
                                        <p:cTn id="21" dur="500" fill="hold"/>
                                        <p:tgtEl>
                                          <p:spTgt spid="44851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4851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4851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48515">
                                            <p:txEl>
                                              <p:pRg st="6" end="6"/>
                                            </p:txEl>
                                          </p:spTgt>
                                        </p:tgtEl>
                                        <p:attrNameLst>
                                          <p:attrName>style.visibility</p:attrName>
                                        </p:attrNameLst>
                                      </p:cBhvr>
                                      <p:to>
                                        <p:strVal val="visible"/>
                                      </p:to>
                                    </p:set>
                                    <p:anim calcmode="lin" valueType="num">
                                      <p:cBhvr>
                                        <p:cTn id="28" dur="500" fill="hold"/>
                                        <p:tgtEl>
                                          <p:spTgt spid="448515">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48515">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485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2s- Higher Ground</a:t>
            </a:r>
          </a:p>
          <a:p>
            <a:r>
              <a:rPr lang="en-US" dirty="0" smtClean="0">
                <a:solidFill>
                  <a:schemeClr val="bg1"/>
                </a:solidFill>
                <a:latin typeface="Tahoma" pitchFamily="34" charset="0"/>
                <a:ea typeface="Tahoma" pitchFamily="34" charset="0"/>
                <a:cs typeface="Tahoma" pitchFamily="34" charset="0"/>
              </a:rPr>
              <a:t>48- On Zion’s Glorious Summit </a:t>
            </a:r>
          </a:p>
          <a:p>
            <a:r>
              <a:rPr lang="en-US" dirty="0" smtClean="0">
                <a:solidFill>
                  <a:schemeClr val="bg1"/>
                </a:solidFill>
                <a:latin typeface="Tahoma" pitchFamily="34" charset="0"/>
                <a:ea typeface="Tahoma" pitchFamily="34" charset="0"/>
                <a:cs typeface="Tahoma" pitchFamily="34" charset="0"/>
              </a:rPr>
              <a:t>178- True Worship</a:t>
            </a:r>
          </a:p>
          <a:p>
            <a:r>
              <a:rPr lang="en-US" dirty="0" smtClean="0">
                <a:solidFill>
                  <a:schemeClr val="bg1"/>
                </a:solidFill>
                <a:latin typeface="Tahoma" pitchFamily="34" charset="0"/>
                <a:ea typeface="Tahoma" pitchFamily="34" charset="0"/>
                <a:cs typeface="Tahoma" pitchFamily="34" charset="0"/>
              </a:rPr>
              <a:t>125s- There’s Just Something about that Name</a:t>
            </a:r>
          </a:p>
          <a:p>
            <a:r>
              <a:rPr lang="en-US" dirty="0" smtClean="0">
                <a:solidFill>
                  <a:schemeClr val="bg1"/>
                </a:solidFill>
                <a:latin typeface="Tahoma" pitchFamily="34" charset="0"/>
                <a:ea typeface="Tahoma" pitchFamily="34" charset="0"/>
                <a:cs typeface="Tahoma" pitchFamily="34" charset="0"/>
              </a:rPr>
              <a:t>333- Jesus will Give you Rest</a:t>
            </a:r>
          </a:p>
          <a:p>
            <a:r>
              <a:rPr lang="en-US" dirty="0" smtClean="0">
                <a:solidFill>
                  <a:schemeClr val="bg1"/>
                </a:solidFill>
                <a:latin typeface="Tahoma" pitchFamily="34" charset="0"/>
                <a:ea typeface="Tahoma" pitchFamily="34" charset="0"/>
                <a:cs typeface="Tahoma" pitchFamily="34" charset="0"/>
              </a:rPr>
              <a:t>50s- ‘Till the Storm Passes By</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3429000"/>
          </a:xfrm>
        </p:spPr>
        <p:txBody>
          <a:bodyPr>
            <a:noAutofit/>
          </a:bodyPr>
          <a:lstStyle/>
          <a:p>
            <a:r>
              <a:rPr lang="en-US" sz="17700" dirty="0" smtClean="0">
                <a:solidFill>
                  <a:srgbClr val="FFFF00"/>
                </a:solidFill>
                <a:latin typeface="Tahoma" pitchFamily="34" charset="0"/>
                <a:ea typeface="Tahoma" pitchFamily="34" charset="0"/>
                <a:cs typeface="Tahoma" pitchFamily="34" charset="0"/>
              </a:rPr>
              <a:t>“Oh My God”</a:t>
            </a:r>
            <a:endParaRPr lang="en-US" sz="17700" dirty="0">
              <a:solidFill>
                <a:srgbClr val="FFFF00"/>
              </a:solidFill>
              <a:latin typeface="Tahoma" pitchFamily="34" charset="0"/>
              <a:ea typeface="Tahoma" pitchFamily="34" charset="0"/>
              <a:cs typeface="Tahoma" pitchFamily="34" charset="0"/>
            </a:endParaRPr>
          </a:p>
        </p:txBody>
      </p:sp>
      <p:pic>
        <p:nvPicPr>
          <p:cNvPr id="4" name="Picture 8"/>
          <p:cNvPicPr>
            <a:picLocks noChangeAspect="1" noChangeArrowheads="1"/>
          </p:cNvPicPr>
          <p:nvPr/>
        </p:nvPicPr>
        <p:blipFill>
          <a:blip r:embed="rId2" cstate="print"/>
          <a:srcRect/>
          <a:stretch>
            <a:fillRect/>
          </a:stretch>
        </p:blipFill>
        <p:spPr bwMode="auto">
          <a:xfrm>
            <a:off x="4343400" y="3048000"/>
            <a:ext cx="5912874" cy="477963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400" dirty="0" smtClean="0">
                <a:solidFill>
                  <a:srgbClr val="FFFF00"/>
                </a:solidFill>
                <a:effectLst/>
                <a:latin typeface="Tahoma" pitchFamily="34" charset="0"/>
                <a:ea typeface="Tahoma" pitchFamily="34" charset="0"/>
                <a:cs typeface="Tahoma" pitchFamily="34" charset="0"/>
              </a:rPr>
              <a:t>“Oh My God- Is it Pop Culture or Blasphemy?”</a:t>
            </a:r>
            <a:endParaRPr lang="en-US" sz="54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lstStyle/>
          <a:p>
            <a:pPr algn="ctr" fontAlgn="base">
              <a:buNone/>
            </a:pPr>
            <a:r>
              <a:rPr lang="en-US" dirty="0" smtClean="0">
                <a:solidFill>
                  <a:schemeClr val="bg1"/>
                </a:solidFill>
                <a:latin typeface="Tahoma" pitchFamily="34" charset="0"/>
                <a:ea typeface="Tahoma" pitchFamily="34" charset="0"/>
                <a:cs typeface="Tahoma" pitchFamily="34" charset="0"/>
              </a:rPr>
              <a:t>This was the title of a Houston Chronicle Article on January 12, 2008.</a:t>
            </a:r>
          </a:p>
          <a:p>
            <a:pPr fontAlgn="base">
              <a:buNone/>
            </a:pPr>
            <a:endParaRPr lang="en-US" sz="1600" dirty="0" smtClean="0">
              <a:solidFill>
                <a:schemeClr val="bg1"/>
              </a:solidFill>
              <a:latin typeface="Tahoma" pitchFamily="34" charset="0"/>
              <a:ea typeface="Tahoma" pitchFamily="34" charset="0"/>
              <a:cs typeface="Tahoma" pitchFamily="34" charset="0"/>
            </a:endParaRPr>
          </a:p>
          <a:p>
            <a:pPr algn="ctr" fontAlgn="base">
              <a:buNone/>
            </a:pPr>
            <a:r>
              <a:rPr lang="en-US" dirty="0" smtClean="0">
                <a:solidFill>
                  <a:schemeClr val="bg1"/>
                </a:solidFill>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Oh my God</a:t>
            </a:r>
            <a:r>
              <a:rPr lang="en-US" dirty="0" smtClean="0">
                <a:solidFill>
                  <a:schemeClr val="bg1"/>
                </a:solidFill>
                <a:latin typeface="Tahoma" pitchFamily="34" charset="0"/>
                <a:ea typeface="Tahoma" pitchFamily="34" charset="0"/>
                <a:cs typeface="Tahoma" pitchFamily="34" charset="0"/>
              </a:rPr>
              <a:t>!“  The </a:t>
            </a:r>
            <a:r>
              <a:rPr lang="en-US" dirty="0">
                <a:solidFill>
                  <a:schemeClr val="bg1"/>
                </a:solidFill>
                <a:latin typeface="Tahoma" pitchFamily="34" charset="0"/>
                <a:ea typeface="Tahoma" pitchFamily="34" charset="0"/>
                <a:cs typeface="Tahoma" pitchFamily="34" charset="0"/>
              </a:rPr>
              <a:t>expression, once considered taboo in polite conversation, has become as commonplace as "that's cool" or "see you later" in American parlance. The acronym, OMG, is nearly as ubiquitous. Room-chatters rely on it, so do text-</a:t>
            </a:r>
            <a:r>
              <a:rPr lang="en-US" dirty="0" err="1">
                <a:solidFill>
                  <a:schemeClr val="bg1"/>
                </a:solidFill>
                <a:latin typeface="Tahoma" pitchFamily="34" charset="0"/>
                <a:ea typeface="Tahoma" pitchFamily="34" charset="0"/>
                <a:cs typeface="Tahoma" pitchFamily="34" charset="0"/>
              </a:rPr>
              <a:t>messagers</a:t>
            </a:r>
            <a:r>
              <a:rPr lang="en-US" dirty="0">
                <a:solidFill>
                  <a:schemeClr val="bg1"/>
                </a:solidFill>
                <a:latin typeface="Tahoma" pitchFamily="34" charset="0"/>
                <a:ea typeface="Tahoma" pitchFamily="34" charset="0"/>
                <a:cs typeface="Tahoma" pitchFamily="34" charset="0"/>
              </a:rPr>
              <a:t>. The search engine Yahoo now uses OMG as the name of a gossip-alert </a:t>
            </a:r>
            <a:r>
              <a:rPr lang="en-US" dirty="0" smtClean="0">
                <a:solidFill>
                  <a:schemeClr val="bg1"/>
                </a:solidFill>
                <a:latin typeface="Tahoma" pitchFamily="34" charset="0"/>
                <a:ea typeface="Tahoma" pitchFamily="34" charset="0"/>
                <a:cs typeface="Tahoma" pitchFamily="34" charset="0"/>
              </a:rPr>
              <a:t>service” (chron.com).</a:t>
            </a:r>
            <a:endParaRPr lang="en-US" dirty="0">
              <a:solidFill>
                <a:schemeClr val="bg1"/>
              </a:solidFill>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400" dirty="0" smtClean="0">
                <a:solidFill>
                  <a:srgbClr val="FFFF00"/>
                </a:solidFill>
                <a:effectLst/>
                <a:latin typeface="Tahoma" pitchFamily="34" charset="0"/>
                <a:ea typeface="Tahoma" pitchFamily="34" charset="0"/>
                <a:cs typeface="Tahoma" pitchFamily="34" charset="0"/>
              </a:rPr>
              <a:t>“Oh My God- Is it Pop Culture or Blasphemy?”</a:t>
            </a:r>
            <a:endParaRPr lang="en-US" sz="54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Some will justify it saying ... </a:t>
            </a: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i="1" dirty="0" smtClean="0">
                <a:solidFill>
                  <a:schemeClr val="bg1"/>
                </a:solidFill>
                <a:effectLst/>
                <a:latin typeface="Tahoma" pitchFamily="34" charset="0"/>
                <a:ea typeface="Tahoma" pitchFamily="34" charset="0"/>
                <a:cs typeface="Tahoma" pitchFamily="34" charset="0"/>
              </a:rPr>
              <a:t>“it’s only a figure of speech” </a:t>
            </a:r>
          </a:p>
          <a:p>
            <a:pPr marL="609600" indent="-609600" algn="ctr">
              <a:buNone/>
            </a:pPr>
            <a:r>
              <a:rPr lang="en-US" i="1" dirty="0" smtClean="0">
                <a:solidFill>
                  <a:schemeClr val="bg1"/>
                </a:solidFill>
                <a:effectLst/>
                <a:latin typeface="Tahoma" pitchFamily="34" charset="0"/>
                <a:ea typeface="Tahoma" pitchFamily="34" charset="0"/>
                <a:cs typeface="Tahoma" pitchFamily="34" charset="0"/>
              </a:rPr>
              <a:t>“it’s only offensive if you are offended”</a:t>
            </a:r>
          </a:p>
          <a:p>
            <a:pPr marL="609600" indent="-609600" algn="ctr">
              <a:buNone/>
            </a:pPr>
            <a:r>
              <a:rPr lang="en-US" i="1" dirty="0" smtClean="0">
                <a:solidFill>
                  <a:schemeClr val="bg1"/>
                </a:solidFill>
                <a:effectLst/>
                <a:latin typeface="Tahoma" pitchFamily="34" charset="0"/>
                <a:ea typeface="Tahoma" pitchFamily="34" charset="0"/>
                <a:cs typeface="Tahoma" pitchFamily="34" charset="0"/>
              </a:rPr>
              <a:t> “it is a harmless phrase” </a:t>
            </a:r>
          </a:p>
          <a:p>
            <a:pPr marL="609600" indent="-609600" algn="ctr">
              <a:buNone/>
            </a:pPr>
            <a:r>
              <a:rPr lang="en-US" i="1" dirty="0" smtClean="0">
                <a:solidFill>
                  <a:schemeClr val="bg1"/>
                </a:solidFill>
                <a:effectLst/>
                <a:latin typeface="Tahoma" pitchFamily="34" charset="0"/>
                <a:ea typeface="Tahoma" pitchFamily="34" charset="0"/>
                <a:cs typeface="Tahoma" pitchFamily="34" charset="0"/>
              </a:rPr>
              <a:t> “it is an amusing shorthand exclamation” </a:t>
            </a:r>
          </a:p>
          <a:p>
            <a:pPr marL="609600" indent="-609600" algn="ctr"/>
            <a:endParaRPr lang="en-US" sz="1400" i="1"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Is it sinful or is it a sign of free speech? </a:t>
            </a:r>
          </a:p>
          <a:p>
            <a:pPr marL="609600" indent="-609600" algn="ctr">
              <a:buNone/>
            </a:pPr>
            <a:endParaRPr lang="en-US" sz="1500" dirty="0">
              <a:solidFill>
                <a:schemeClr val="bg1"/>
              </a:solidFill>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There are many opinions but what does the Bible teach about it?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700" dirty="0" smtClean="0">
                <a:solidFill>
                  <a:srgbClr val="FFFF00"/>
                </a:solidFill>
                <a:latin typeface="Tahoma" pitchFamily="34" charset="0"/>
                <a:ea typeface="Tahoma" pitchFamily="34" charset="0"/>
                <a:cs typeface="Tahoma" pitchFamily="34" charset="0"/>
              </a:rPr>
              <a:t>The Psalmist said “Oh My God” Many Times</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It is not inherently sinful to use the term but how did the Psalmist use it?  </a:t>
            </a:r>
          </a:p>
          <a:p>
            <a:pPr marL="609600" indent="-609600" algn="ctr">
              <a:lnSpc>
                <a:spcPct val="90000"/>
              </a:lnSpc>
              <a:buNone/>
            </a:pPr>
            <a:endParaRPr lang="en-US" sz="14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He used it to ask God for help in guiding, protecting, or comforting him in his time of trial, sorrow, or persecution (Ps. 3:7; 22:1-2; 25:2; 38:21; 59:1).  </a:t>
            </a:r>
          </a:p>
          <a:p>
            <a:pPr marL="609600" indent="-609600" algn="ctr">
              <a:lnSpc>
                <a:spcPct val="90000"/>
              </a:lnSpc>
              <a:buNone/>
            </a:pPr>
            <a:endParaRPr lang="en-US" sz="14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When people use the phrase “</a:t>
            </a:r>
            <a:r>
              <a:rPr lang="en-US" i="1" dirty="0" smtClean="0">
                <a:solidFill>
                  <a:schemeClr val="bg1"/>
                </a:solidFill>
                <a:effectLst/>
                <a:latin typeface="Tahoma" pitchFamily="34" charset="0"/>
                <a:ea typeface="Tahoma" pitchFamily="34" charset="0"/>
                <a:cs typeface="Tahoma" pitchFamily="34" charset="0"/>
              </a:rPr>
              <a:t>oh my God”</a:t>
            </a:r>
            <a:r>
              <a:rPr lang="en-US" dirty="0" smtClean="0">
                <a:solidFill>
                  <a:schemeClr val="bg1"/>
                </a:solidFill>
                <a:effectLst/>
                <a:latin typeface="Tahoma" pitchFamily="34" charset="0"/>
                <a:ea typeface="Tahoma" pitchFamily="34" charset="0"/>
                <a:cs typeface="Tahoma" pitchFamily="34" charset="0"/>
              </a:rPr>
              <a:t>  today, are they speaking directly to God or asking Him to help them in their time of trial, sorrow, or persecution?</a:t>
            </a:r>
          </a:p>
          <a:p>
            <a:pPr marL="609600" indent="-609600" algn="ctr">
              <a:lnSpc>
                <a:spcPct val="90000"/>
              </a:lnSpc>
              <a:buNone/>
            </a:pPr>
            <a:r>
              <a:rPr lang="en-US" sz="1500" dirty="0" smtClean="0">
                <a:solidFill>
                  <a:schemeClr val="bg1"/>
                </a:solidFill>
                <a:effectLst/>
                <a:latin typeface="Tahoma" pitchFamily="34" charset="0"/>
                <a:ea typeface="Tahoma" pitchFamily="34" charset="0"/>
                <a:cs typeface="Tahoma" pitchFamily="34" charset="0"/>
              </a:rPr>
              <a:t> </a:t>
            </a: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God’s name is to be revered and praised by all people always (Ps. 111:9; 113:1-3; Mal. 1:6-11; Matt. 6:9). </a:t>
            </a:r>
          </a:p>
          <a:p>
            <a:pPr marL="609600" indent="-609600" algn="ctr">
              <a:lnSpc>
                <a:spcPct val="90000"/>
              </a:lnSpc>
              <a:buNone/>
            </a:pPr>
            <a:endParaRPr lang="en-US" b="1"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rmAutofit fontScale="90000"/>
          </a:bodyPr>
          <a:lstStyle/>
          <a:p>
            <a:r>
              <a:rPr lang="en-US" sz="6000" dirty="0" smtClean="0">
                <a:solidFill>
                  <a:srgbClr val="FFFF00"/>
                </a:solidFill>
                <a:effectLst/>
                <a:latin typeface="Tahoma" pitchFamily="34" charset="0"/>
                <a:ea typeface="Tahoma" pitchFamily="34" charset="0"/>
                <a:cs typeface="Tahoma" pitchFamily="34" charset="0"/>
              </a:rPr>
              <a:t>God Commands that His Name not be Used in Vain (Ex. 20:7; Deut. 5:11; 1 Tim. 6:1)</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a:bodyPr>
          <a:lstStyle/>
          <a:p>
            <a:pPr marL="609600" indent="-609600" algn="ctr">
              <a:lnSpc>
                <a:spcPct val="80000"/>
              </a:lnSpc>
              <a:buNone/>
            </a:pPr>
            <a:r>
              <a:rPr lang="en-US" dirty="0" smtClean="0">
                <a:solidFill>
                  <a:schemeClr val="bg1"/>
                </a:solidFill>
                <a:effectLst/>
                <a:latin typeface="Tahoma" pitchFamily="34" charset="0"/>
                <a:ea typeface="Tahoma" pitchFamily="34" charset="0"/>
                <a:cs typeface="Tahoma" pitchFamily="34" charset="0"/>
              </a:rPr>
              <a:t>God is Omnipotent, Omnipresent, &amp; Omniscient (Ro. 1:20)</a:t>
            </a:r>
            <a:r>
              <a:rPr lang="en-US" sz="4400" dirty="0" smtClean="0">
                <a:solidFill>
                  <a:schemeClr val="bg1"/>
                </a:solidFill>
                <a:effectLst/>
                <a:latin typeface="Tahoma" pitchFamily="34" charset="0"/>
                <a:ea typeface="Tahoma" pitchFamily="34" charset="0"/>
                <a:cs typeface="Tahoma" pitchFamily="34" charset="0"/>
              </a:rPr>
              <a:t>  </a:t>
            </a:r>
          </a:p>
          <a:p>
            <a:pPr marL="609600" indent="-609600" algn="ctr">
              <a:lnSpc>
                <a:spcPct val="80000"/>
              </a:lnSpc>
            </a:pP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dirty="0" smtClean="0">
                <a:solidFill>
                  <a:schemeClr val="bg1"/>
                </a:solidFill>
                <a:effectLst/>
                <a:latin typeface="Tahoma" pitchFamily="34" charset="0"/>
                <a:ea typeface="Tahoma" pitchFamily="34" charset="0"/>
                <a:cs typeface="Tahoma" pitchFamily="34" charset="0"/>
              </a:rPr>
              <a:t>One who blasphemed was stoned to death (Lev. 24:11-16)</a:t>
            </a:r>
          </a:p>
          <a:p>
            <a:pPr marL="609600" indent="-609600" algn="ctr">
              <a:lnSpc>
                <a:spcPct val="80000"/>
              </a:lnSpc>
            </a:pP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dirty="0" smtClean="0">
                <a:solidFill>
                  <a:schemeClr val="bg1"/>
                </a:solidFill>
                <a:effectLst/>
                <a:latin typeface="Tahoma" pitchFamily="34" charset="0"/>
                <a:ea typeface="Tahoma" pitchFamily="34" charset="0"/>
                <a:cs typeface="Tahoma" pitchFamily="34" charset="0"/>
              </a:rPr>
              <a:t>Yet some mock God &amp; think that He will never do anything because they don’t suffer the immediate consequences. </a:t>
            </a:r>
            <a:r>
              <a:rPr lang="en-US" sz="4400" dirty="0" smtClean="0">
                <a:solidFill>
                  <a:schemeClr val="bg1"/>
                </a:solidFill>
                <a:effectLst/>
                <a:latin typeface="Tahoma" pitchFamily="34" charset="0"/>
                <a:ea typeface="Tahoma" pitchFamily="34" charset="0"/>
                <a:cs typeface="Tahoma" pitchFamily="34" charset="0"/>
              </a:rPr>
              <a:t> </a:t>
            </a:r>
          </a:p>
          <a:p>
            <a:pPr marL="609600" indent="-609600" algn="ctr">
              <a:lnSpc>
                <a:spcPct val="80000"/>
              </a:lnSpc>
              <a:buNone/>
            </a:pP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dirty="0" smtClean="0">
                <a:solidFill>
                  <a:schemeClr val="bg1"/>
                </a:solidFill>
                <a:effectLst/>
                <a:latin typeface="Tahoma" pitchFamily="34" charset="0"/>
                <a:ea typeface="Tahoma" pitchFamily="34" charset="0"/>
                <a:cs typeface="Tahoma" pitchFamily="34" charset="0"/>
              </a:rPr>
              <a:t>Do you not realize that God has the power to condemn your soul to hell (Matthew 10:28)?</a:t>
            </a:r>
          </a:p>
          <a:p>
            <a:pPr marL="609600" indent="-609600" algn="ctr">
              <a:lnSpc>
                <a:spcPct val="8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dirty="0" smtClean="0">
                <a:solidFill>
                  <a:schemeClr val="bg1"/>
                </a:solidFill>
                <a:effectLst/>
                <a:latin typeface="Tahoma" pitchFamily="34" charset="0"/>
                <a:ea typeface="Tahoma" pitchFamily="34" charset="0"/>
                <a:cs typeface="Tahoma" pitchFamily="34" charset="0"/>
              </a:rPr>
              <a:t>Vain means to refer to something that is useless, empty, meaningless.</a:t>
            </a:r>
            <a:r>
              <a:rPr lang="en-US" dirty="0" smtClean="0">
                <a:solidFill>
                  <a:schemeClr val="bg1"/>
                </a:solidFill>
                <a:latin typeface="Tahoma" pitchFamily="34" charset="0"/>
                <a:ea typeface="Tahoma" pitchFamily="34" charset="0"/>
                <a:cs typeface="Tahoma" pitchFamily="34" charset="0"/>
              </a:rPr>
              <a:t>  </a:t>
            </a:r>
          </a:p>
          <a:p>
            <a:pPr marL="609600" indent="-609600" algn="ctr">
              <a:lnSpc>
                <a:spcPct val="80000"/>
              </a:lnSpc>
              <a:buNone/>
            </a:pP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ctrTitle"/>
          </p:nvPr>
        </p:nvSpPr>
        <p:spPr>
          <a:xfrm>
            <a:off x="0" y="0"/>
            <a:ext cx="14630400" cy="1600200"/>
          </a:xfrm>
        </p:spPr>
        <p:txBody>
          <a:bodyPr>
            <a:noAutofit/>
          </a:bodyPr>
          <a:lstStyle/>
          <a:p>
            <a:r>
              <a:rPr lang="en-US" sz="5400" dirty="0" smtClean="0">
                <a:solidFill>
                  <a:srgbClr val="FFFF00"/>
                </a:solidFill>
                <a:effectLst/>
                <a:latin typeface="Tahoma" pitchFamily="34" charset="0"/>
                <a:ea typeface="Tahoma" pitchFamily="34" charset="0"/>
                <a:cs typeface="Tahoma" pitchFamily="34" charset="0"/>
              </a:rPr>
              <a:t>God Commands that His Name not be Used in Vain (Ex. 20:7; Deut. 5:11; 1 Tim. 6:1)</a:t>
            </a:r>
            <a:endParaRPr lang="en-US" sz="5400" dirty="0">
              <a:solidFill>
                <a:srgbClr val="FFFF00"/>
              </a:solidFill>
            </a:endParaRPr>
          </a:p>
        </p:txBody>
      </p:sp>
      <p:sp>
        <p:nvSpPr>
          <p:cNvPr id="440323" name="Rectangle 3"/>
          <p:cNvSpPr>
            <a:spLocks noGrp="1" noChangeArrowheads="1"/>
          </p:cNvSpPr>
          <p:nvPr>
            <p:ph type="subTitle" idx="1"/>
          </p:nvPr>
        </p:nvSpPr>
        <p:spPr>
          <a:xfrm>
            <a:off x="0" y="1752600"/>
            <a:ext cx="14630400" cy="6477000"/>
          </a:xfrm>
        </p:spPr>
        <p:txBody>
          <a:bodyPr>
            <a:normAutofit/>
          </a:bodyPr>
          <a:lstStyle/>
          <a:p>
            <a:pPr marL="870814" indent="-870814">
              <a:lnSpc>
                <a:spcPct val="80000"/>
              </a:lnSpc>
            </a:pPr>
            <a:r>
              <a:rPr lang="en-US" sz="4300" dirty="0" smtClean="0">
                <a:solidFill>
                  <a:schemeClr val="bg1"/>
                </a:solidFill>
                <a:effectLst/>
                <a:latin typeface="Tahoma" pitchFamily="34" charset="0"/>
                <a:ea typeface="Tahoma" pitchFamily="34" charset="0"/>
                <a:cs typeface="Tahoma" pitchFamily="34" charset="0"/>
              </a:rPr>
              <a:t>How </a:t>
            </a:r>
            <a:r>
              <a:rPr lang="en-US" sz="4300" dirty="0">
                <a:solidFill>
                  <a:schemeClr val="bg1"/>
                </a:solidFill>
                <a:effectLst/>
                <a:latin typeface="Tahoma" pitchFamily="34" charset="0"/>
                <a:ea typeface="Tahoma" pitchFamily="34" charset="0"/>
                <a:cs typeface="Tahoma" pitchFamily="34" charset="0"/>
              </a:rPr>
              <a:t>often have you heard God’s name used </a:t>
            </a:r>
            <a:r>
              <a:rPr lang="en-US" sz="4300" dirty="0" smtClean="0">
                <a:solidFill>
                  <a:schemeClr val="bg1"/>
                </a:solidFill>
                <a:effectLst/>
                <a:latin typeface="Tahoma" pitchFamily="34" charset="0"/>
                <a:ea typeface="Tahoma" pitchFamily="34" charset="0"/>
                <a:cs typeface="Tahoma" pitchFamily="34" charset="0"/>
              </a:rPr>
              <a:t>when </a:t>
            </a:r>
            <a:r>
              <a:rPr lang="en-US" sz="4300" dirty="0">
                <a:solidFill>
                  <a:schemeClr val="bg1"/>
                </a:solidFill>
                <a:effectLst/>
                <a:latin typeface="Tahoma" pitchFamily="34" charset="0"/>
                <a:ea typeface="Tahoma" pitchFamily="34" charset="0"/>
                <a:cs typeface="Tahoma" pitchFamily="34" charset="0"/>
              </a:rPr>
              <a:t>a person </a:t>
            </a:r>
            <a:r>
              <a:rPr lang="en-US" sz="4300" dirty="0" smtClean="0">
                <a:solidFill>
                  <a:schemeClr val="bg1"/>
                </a:solidFill>
                <a:effectLst/>
                <a:latin typeface="Tahoma" pitchFamily="34" charset="0"/>
                <a:ea typeface="Tahoma" pitchFamily="34" charset="0"/>
                <a:cs typeface="Tahoma" pitchFamily="34" charset="0"/>
              </a:rPr>
              <a:t>was hurt, given bad news or </a:t>
            </a:r>
            <a:r>
              <a:rPr lang="en-US" sz="4300" dirty="0">
                <a:solidFill>
                  <a:schemeClr val="bg1"/>
                </a:solidFill>
                <a:effectLst/>
                <a:latin typeface="Tahoma" pitchFamily="34" charset="0"/>
                <a:ea typeface="Tahoma" pitchFamily="34" charset="0"/>
                <a:cs typeface="Tahoma" pitchFamily="34" charset="0"/>
              </a:rPr>
              <a:t>when they won a prize?</a:t>
            </a:r>
            <a:r>
              <a:rPr lang="en-US" sz="4300" dirty="0">
                <a:solidFill>
                  <a:schemeClr val="bg1"/>
                </a:solidFill>
                <a:latin typeface="Tahoma" pitchFamily="34" charset="0"/>
                <a:ea typeface="Tahoma" pitchFamily="34" charset="0"/>
                <a:cs typeface="Tahoma" pitchFamily="34" charset="0"/>
              </a:rPr>
              <a:t>  </a:t>
            </a:r>
          </a:p>
          <a:p>
            <a:pPr marL="870814" indent="-870814">
              <a:lnSpc>
                <a:spcPct val="80000"/>
              </a:lnSpc>
            </a:pPr>
            <a:endParaRPr lang="en-US" sz="15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effectLst/>
                <a:latin typeface="Tahoma" pitchFamily="34" charset="0"/>
                <a:ea typeface="Tahoma" pitchFamily="34" charset="0"/>
                <a:cs typeface="Tahoma" pitchFamily="34" charset="0"/>
              </a:rPr>
              <a:t>Are they really addressing </a:t>
            </a:r>
            <a:r>
              <a:rPr lang="en-US" sz="4300" dirty="0" smtClean="0">
                <a:solidFill>
                  <a:schemeClr val="bg1"/>
                </a:solidFill>
                <a:effectLst/>
                <a:latin typeface="Tahoma" pitchFamily="34" charset="0"/>
                <a:ea typeface="Tahoma" pitchFamily="34" charset="0"/>
                <a:cs typeface="Tahoma" pitchFamily="34" charset="0"/>
              </a:rPr>
              <a:t>God </a:t>
            </a:r>
            <a:r>
              <a:rPr lang="en-US" sz="4300" dirty="0">
                <a:solidFill>
                  <a:schemeClr val="bg1"/>
                </a:solidFill>
                <a:effectLst/>
                <a:latin typeface="Tahoma" pitchFamily="34" charset="0"/>
                <a:ea typeface="Tahoma" pitchFamily="34" charset="0"/>
                <a:cs typeface="Tahoma" pitchFamily="34" charset="0"/>
              </a:rPr>
              <a:t>or </a:t>
            </a:r>
            <a:r>
              <a:rPr lang="en-US" sz="4300" dirty="0" smtClean="0">
                <a:solidFill>
                  <a:schemeClr val="bg1"/>
                </a:solidFill>
                <a:effectLst/>
                <a:latin typeface="Tahoma" pitchFamily="34" charset="0"/>
                <a:ea typeface="Tahoma" pitchFamily="34" charset="0"/>
                <a:cs typeface="Tahoma" pitchFamily="34" charset="0"/>
              </a:rPr>
              <a:t>using </a:t>
            </a:r>
            <a:r>
              <a:rPr lang="en-US" sz="4300" dirty="0">
                <a:solidFill>
                  <a:schemeClr val="bg1"/>
                </a:solidFill>
                <a:effectLst/>
                <a:latin typeface="Tahoma" pitchFamily="34" charset="0"/>
                <a:ea typeface="Tahoma" pitchFamily="34" charset="0"/>
                <a:cs typeface="Tahoma" pitchFamily="34" charset="0"/>
              </a:rPr>
              <a:t>His name in </a:t>
            </a:r>
            <a:r>
              <a:rPr lang="en-US" sz="4300" dirty="0" smtClean="0">
                <a:solidFill>
                  <a:schemeClr val="bg1"/>
                </a:solidFill>
                <a:effectLst/>
                <a:latin typeface="Tahoma" pitchFamily="34" charset="0"/>
                <a:ea typeface="Tahoma" pitchFamily="34" charset="0"/>
                <a:cs typeface="Tahoma" pitchFamily="34" charset="0"/>
              </a:rPr>
              <a:t>vain? </a:t>
            </a:r>
          </a:p>
          <a:p>
            <a:pPr marL="870814" indent="-870814">
              <a:lnSpc>
                <a:spcPct val="80000"/>
              </a:lnSpc>
            </a:pPr>
            <a:endParaRPr lang="en-US" sz="1500" dirty="0">
              <a:solidFill>
                <a:schemeClr val="bg1"/>
              </a:solidFill>
              <a:latin typeface="Tahoma" pitchFamily="34" charset="0"/>
              <a:ea typeface="Tahoma" pitchFamily="34" charset="0"/>
              <a:cs typeface="Tahoma" pitchFamily="34" charset="0"/>
            </a:endParaRPr>
          </a:p>
          <a:p>
            <a:pPr marL="609600" indent="-609600"/>
            <a:r>
              <a:rPr lang="en-US" sz="4300" dirty="0" smtClean="0">
                <a:solidFill>
                  <a:schemeClr val="bg1"/>
                </a:solidFill>
                <a:effectLst/>
                <a:latin typeface="Tahoma" pitchFamily="34" charset="0"/>
                <a:ea typeface="Tahoma" pitchFamily="34" charset="0"/>
                <a:cs typeface="Tahoma" pitchFamily="34" charset="0"/>
              </a:rPr>
              <a:t>Some use substitutions such as “</a:t>
            </a:r>
            <a:r>
              <a:rPr lang="en-US" sz="4300" i="1" dirty="0" smtClean="0">
                <a:solidFill>
                  <a:schemeClr val="bg1"/>
                </a:solidFill>
                <a:effectLst/>
                <a:latin typeface="Tahoma" pitchFamily="34" charset="0"/>
                <a:ea typeface="Tahoma" pitchFamily="34" charset="0"/>
                <a:cs typeface="Tahoma" pitchFamily="34" charset="0"/>
              </a:rPr>
              <a:t>oh my gosh, golly, or gee” </a:t>
            </a:r>
            <a:r>
              <a:rPr lang="en-US" sz="4300" dirty="0" smtClean="0">
                <a:solidFill>
                  <a:schemeClr val="bg1"/>
                </a:solidFill>
                <a:effectLst/>
                <a:latin typeface="Tahoma" pitchFamily="34" charset="0"/>
                <a:ea typeface="Tahoma" pitchFamily="34" charset="0"/>
                <a:cs typeface="Tahoma" pitchFamily="34" charset="0"/>
              </a:rPr>
              <a:t>which are euphemisms for God and Jesus.  </a:t>
            </a:r>
          </a:p>
          <a:p>
            <a:pPr marL="609600" indent="-609600"/>
            <a:endParaRPr lang="en-US" sz="1500" dirty="0" smtClean="0">
              <a:solidFill>
                <a:schemeClr val="bg1"/>
              </a:solidFill>
              <a:effectLst/>
              <a:latin typeface="Tahoma" pitchFamily="34" charset="0"/>
              <a:ea typeface="Tahoma" pitchFamily="34" charset="0"/>
              <a:cs typeface="Tahoma" pitchFamily="34" charset="0"/>
            </a:endParaRPr>
          </a:p>
          <a:p>
            <a:pPr marL="609600" indent="-609600"/>
            <a:r>
              <a:rPr lang="en-US" sz="4300" dirty="0" smtClean="0">
                <a:solidFill>
                  <a:schemeClr val="bg1"/>
                </a:solidFill>
                <a:effectLst/>
                <a:latin typeface="Tahoma" pitchFamily="34" charset="0"/>
                <a:ea typeface="Tahoma" pitchFamily="34" charset="0"/>
                <a:cs typeface="Tahoma" pitchFamily="34" charset="0"/>
              </a:rPr>
              <a:t>Is God pleased when we use such shameful instead of graceful speech (Eph. 4:29)?</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 calcmode="lin" valueType="num">
                                      <p:cBhvr>
                                        <p:cTn id="7" dur="500" fill="hold"/>
                                        <p:tgtEl>
                                          <p:spTgt spid="4403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03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40323">
                                            <p:txEl>
                                              <p:pRg st="2" end="2"/>
                                            </p:txEl>
                                          </p:spTgt>
                                        </p:tgtEl>
                                        <p:attrNameLst>
                                          <p:attrName>style.visibility</p:attrName>
                                        </p:attrNameLst>
                                      </p:cBhvr>
                                      <p:to>
                                        <p:strVal val="visible"/>
                                      </p:to>
                                    </p:set>
                                    <p:anim calcmode="lin" valueType="num">
                                      <p:cBhvr>
                                        <p:cTn id="14" dur="500" fill="hold"/>
                                        <p:tgtEl>
                                          <p:spTgt spid="44032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4032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403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40323">
                                            <p:txEl>
                                              <p:pRg st="6" end="6"/>
                                            </p:txEl>
                                          </p:spTgt>
                                        </p:tgtEl>
                                        <p:attrNameLst>
                                          <p:attrName>style.visibility</p:attrName>
                                        </p:attrNameLst>
                                      </p:cBhvr>
                                      <p:to>
                                        <p:strVal val="visible"/>
                                      </p:to>
                                    </p:set>
                                    <p:anim calcmode="lin" valueType="num">
                                      <p:cBhvr>
                                        <p:cTn id="21" dur="500" fill="hold"/>
                                        <p:tgtEl>
                                          <p:spTgt spid="44032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44032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44032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40323">
                                            <p:txEl>
                                              <p:pRg st="4" end="4"/>
                                            </p:txEl>
                                          </p:spTgt>
                                        </p:tgtEl>
                                        <p:attrNameLst>
                                          <p:attrName>style.visibility</p:attrName>
                                        </p:attrNameLst>
                                      </p:cBhvr>
                                      <p:to>
                                        <p:strVal val="visible"/>
                                      </p:to>
                                    </p:set>
                                    <p:anim calcmode="lin" valueType="num">
                                      <p:cBhvr>
                                        <p:cTn id="28" dur="500" fill="hold"/>
                                        <p:tgtEl>
                                          <p:spTgt spid="44032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4032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40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ctrTitle"/>
          </p:nvPr>
        </p:nvSpPr>
        <p:spPr>
          <a:xfrm>
            <a:off x="0" y="0"/>
            <a:ext cx="14630400" cy="1066800"/>
          </a:xfrm>
        </p:spPr>
        <p:txBody>
          <a:bodyPr>
            <a:normAutofit/>
          </a:bodyPr>
          <a:lstStyle/>
          <a:p>
            <a:r>
              <a:rPr lang="en-US" sz="6000" dirty="0">
                <a:solidFill>
                  <a:srgbClr val="FFFF00"/>
                </a:solidFill>
                <a:latin typeface="Tahoma" pitchFamily="34" charset="0"/>
                <a:ea typeface="Tahoma" pitchFamily="34" charset="0"/>
                <a:cs typeface="Tahoma" pitchFamily="34" charset="0"/>
              </a:rPr>
              <a:t>You Will Be Judged by Every Idle Word</a:t>
            </a:r>
          </a:p>
        </p:txBody>
      </p:sp>
      <p:sp>
        <p:nvSpPr>
          <p:cNvPr id="436227" name="Rectangle 3"/>
          <p:cNvSpPr>
            <a:spLocks noGrp="1" noChangeArrowheads="1"/>
          </p:cNvSpPr>
          <p:nvPr>
            <p:ph type="subTitle" idx="1"/>
          </p:nvPr>
        </p:nvSpPr>
        <p:spPr>
          <a:xfrm>
            <a:off x="0" y="1219200"/>
            <a:ext cx="14630400" cy="7010400"/>
          </a:xfrm>
        </p:spPr>
        <p:txBody>
          <a:bodyPr>
            <a:normAutofit lnSpcReduction="10000"/>
          </a:bodyPr>
          <a:lstStyle/>
          <a:p>
            <a:pPr marL="870814" indent="-870814"/>
            <a:r>
              <a:rPr lang="en-US" dirty="0" smtClean="0">
                <a:solidFill>
                  <a:schemeClr val="bg1"/>
                </a:solidFill>
                <a:effectLst/>
                <a:latin typeface="Tahoma" pitchFamily="34" charset="0"/>
                <a:ea typeface="Tahoma" pitchFamily="34" charset="0"/>
                <a:cs typeface="Tahoma" pitchFamily="34" charset="0"/>
              </a:rPr>
              <a:t>Jesus </a:t>
            </a:r>
            <a:r>
              <a:rPr lang="en-US" dirty="0">
                <a:solidFill>
                  <a:schemeClr val="bg1"/>
                </a:solidFill>
                <a:effectLst/>
                <a:latin typeface="Tahoma" pitchFamily="34" charset="0"/>
                <a:ea typeface="Tahoma" pitchFamily="34" charset="0"/>
                <a:cs typeface="Tahoma" pitchFamily="34" charset="0"/>
              </a:rPr>
              <a:t>warned, "You brood of vipers, how can you, being evil, speak what is good? For the mouth speaks out of that which fills the heart. "The good man brings out of his good treasure what is good; and the evil man brings out of his evil treasure what is evil. But I tell you that </a:t>
            </a:r>
            <a:r>
              <a:rPr lang="en-US" u="sng" dirty="0">
                <a:solidFill>
                  <a:schemeClr val="bg1"/>
                </a:solidFill>
                <a:effectLst/>
                <a:latin typeface="Tahoma" pitchFamily="34" charset="0"/>
                <a:ea typeface="Tahoma" pitchFamily="34" charset="0"/>
                <a:cs typeface="Tahoma" pitchFamily="34" charset="0"/>
              </a:rPr>
              <a:t>every careless word </a:t>
            </a:r>
            <a:r>
              <a:rPr lang="en-US" dirty="0">
                <a:solidFill>
                  <a:schemeClr val="bg1"/>
                </a:solidFill>
                <a:effectLst/>
                <a:latin typeface="Tahoma" pitchFamily="34" charset="0"/>
                <a:ea typeface="Tahoma" pitchFamily="34" charset="0"/>
                <a:cs typeface="Tahoma" pitchFamily="34" charset="0"/>
              </a:rPr>
              <a:t>that people speak, they shall give an accounting for it in the day of judgment. For by your words you will be justified, and by </a:t>
            </a:r>
            <a:r>
              <a:rPr lang="en-US" u="sng" dirty="0">
                <a:solidFill>
                  <a:schemeClr val="bg1"/>
                </a:solidFill>
                <a:effectLst/>
                <a:latin typeface="Tahoma" pitchFamily="34" charset="0"/>
                <a:ea typeface="Tahoma" pitchFamily="34" charset="0"/>
                <a:cs typeface="Tahoma" pitchFamily="34" charset="0"/>
              </a:rPr>
              <a:t>your words you will be </a:t>
            </a:r>
            <a:r>
              <a:rPr lang="en-US" u="sng" dirty="0" smtClean="0">
                <a:solidFill>
                  <a:schemeClr val="bg1"/>
                </a:solidFill>
                <a:effectLst/>
                <a:latin typeface="Tahoma" pitchFamily="34" charset="0"/>
                <a:ea typeface="Tahoma" pitchFamily="34" charset="0"/>
                <a:cs typeface="Tahoma" pitchFamily="34" charset="0"/>
              </a:rPr>
              <a:t>condemned</a:t>
            </a:r>
            <a:r>
              <a:rPr lang="en-US" dirty="0" smtClean="0">
                <a:solidFill>
                  <a:schemeClr val="bg1"/>
                </a:solidFill>
                <a:effectLst/>
                <a:latin typeface="Tahoma" pitchFamily="34" charset="0"/>
                <a:ea typeface="Tahoma" pitchFamily="34" charset="0"/>
                <a:cs typeface="Tahoma" pitchFamily="34" charset="0"/>
              </a:rPr>
              <a:t>" </a:t>
            </a:r>
            <a:r>
              <a:rPr lang="en-US" dirty="0">
                <a:solidFill>
                  <a:schemeClr val="bg1"/>
                </a:solidFill>
                <a:effectLst/>
                <a:latin typeface="Tahoma" pitchFamily="34" charset="0"/>
                <a:ea typeface="Tahoma" pitchFamily="34" charset="0"/>
                <a:cs typeface="Tahoma" pitchFamily="34" charset="0"/>
              </a:rPr>
              <a:t>(Matthew 12:34-37</a:t>
            </a:r>
            <a:r>
              <a:rPr lang="en-US" dirty="0" smtClean="0">
                <a:solidFill>
                  <a:schemeClr val="bg1"/>
                </a:solidFill>
                <a:effectLst/>
                <a:latin typeface="Tahoma" pitchFamily="34" charset="0"/>
                <a:ea typeface="Tahoma" pitchFamily="34" charset="0"/>
                <a:cs typeface="Tahoma" pitchFamily="34" charset="0"/>
              </a:rPr>
              <a:t>).</a:t>
            </a:r>
            <a:endParaRPr lang="en-US" dirty="0">
              <a:solidFill>
                <a:schemeClr val="bg1"/>
              </a:solidFill>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36227">
                                            <p:txEl>
                                              <p:pRg st="0" end="0"/>
                                            </p:txEl>
                                          </p:spTgt>
                                        </p:tgtEl>
                                        <p:attrNameLst>
                                          <p:attrName>style.visibility</p:attrName>
                                        </p:attrNameLst>
                                      </p:cBhvr>
                                      <p:to>
                                        <p:strVal val="visible"/>
                                      </p:to>
                                    </p:set>
                                    <p:anim calcmode="lin" valueType="num">
                                      <p:cBhvr>
                                        <p:cTn id="7" dur="500" fill="hold"/>
                                        <p:tgtEl>
                                          <p:spTgt spid="4362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362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36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ctrTitle"/>
          </p:nvPr>
        </p:nvSpPr>
        <p:spPr>
          <a:xfrm>
            <a:off x="0" y="0"/>
            <a:ext cx="14630400" cy="13716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You Will Be Judged by Every Idle Word</a:t>
            </a:r>
            <a:endParaRPr lang="en-US" sz="6000" dirty="0">
              <a:solidFill>
                <a:srgbClr val="FFFF00"/>
              </a:solidFill>
            </a:endParaRPr>
          </a:p>
        </p:txBody>
      </p:sp>
      <p:sp>
        <p:nvSpPr>
          <p:cNvPr id="446467" name="Rectangle 3"/>
          <p:cNvSpPr>
            <a:spLocks noGrp="1" noChangeArrowheads="1"/>
          </p:cNvSpPr>
          <p:nvPr>
            <p:ph type="subTitle" idx="1"/>
          </p:nvPr>
        </p:nvSpPr>
        <p:spPr>
          <a:xfrm>
            <a:off x="0" y="1219200"/>
            <a:ext cx="14630400" cy="7010400"/>
          </a:xfrm>
        </p:spPr>
        <p:txBody>
          <a:bodyPr/>
          <a:lstStyle/>
          <a:p>
            <a:pPr marL="870814" indent="-870814"/>
            <a:r>
              <a:rPr lang="en-US" dirty="0">
                <a:solidFill>
                  <a:schemeClr val="bg1"/>
                </a:solidFill>
                <a:effectLst/>
                <a:latin typeface="Tahoma" pitchFamily="34" charset="0"/>
                <a:ea typeface="Tahoma" pitchFamily="34" charset="0"/>
                <a:cs typeface="Tahoma" pitchFamily="34" charset="0"/>
              </a:rPr>
              <a:t>When we do not reverence God’s name, His name is devalued and He is brought down to man’s level.                                                                         </a:t>
            </a:r>
          </a:p>
          <a:p>
            <a:pPr marL="870814" indent="-870814"/>
            <a:endParaRPr lang="en-US" sz="1400" dirty="0">
              <a:solidFill>
                <a:schemeClr val="bg1"/>
              </a:solidFill>
              <a:latin typeface="Tahoma" pitchFamily="34" charset="0"/>
              <a:ea typeface="Tahoma" pitchFamily="34" charset="0"/>
              <a:cs typeface="Tahoma" pitchFamily="34" charset="0"/>
            </a:endParaRPr>
          </a:p>
          <a:p>
            <a:pPr marL="870814" indent="-870814"/>
            <a:r>
              <a:rPr lang="en-US" dirty="0">
                <a:solidFill>
                  <a:schemeClr val="bg1"/>
                </a:solidFill>
                <a:effectLst/>
                <a:latin typeface="Tahoma" pitchFamily="34" charset="0"/>
                <a:ea typeface="Tahoma" pitchFamily="34" charset="0"/>
                <a:cs typeface="Tahoma" pitchFamily="34" charset="0"/>
              </a:rPr>
              <a:t>In the same way that people are polluting the park if they toss trash in it, we are polluting God’s name if we use it in an irreverent way. </a:t>
            </a:r>
          </a:p>
          <a:p>
            <a:pPr marL="870814" indent="-870814"/>
            <a:endParaRPr lang="en-US" sz="1400" dirty="0">
              <a:solidFill>
                <a:schemeClr val="bg1"/>
              </a:solidFill>
              <a:latin typeface="Tahoma" pitchFamily="34" charset="0"/>
              <a:ea typeface="Tahoma" pitchFamily="34" charset="0"/>
              <a:cs typeface="Tahoma" pitchFamily="34" charset="0"/>
            </a:endParaRPr>
          </a:p>
          <a:p>
            <a:pPr marL="870814" indent="-870814"/>
            <a:r>
              <a:rPr lang="en-US" dirty="0">
                <a:solidFill>
                  <a:schemeClr val="bg1"/>
                </a:solidFill>
                <a:effectLst/>
                <a:latin typeface="Tahoma" pitchFamily="34" charset="0"/>
                <a:ea typeface="Tahoma" pitchFamily="34" charset="0"/>
                <a:cs typeface="Tahoma" pitchFamily="34" charset="0"/>
              </a:rPr>
              <a:t>“The heart of the righteous ponders how to answer, But the mouth of the wicked pours out evil things.” (Proverbs 15:28)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anim calcmode="lin" valueType="num">
                                      <p:cBhvr>
                                        <p:cTn id="7" dur="500" fill="hold"/>
                                        <p:tgtEl>
                                          <p:spTgt spid="4464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64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64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46467">
                                            <p:txEl>
                                              <p:pRg st="2" end="2"/>
                                            </p:txEl>
                                          </p:spTgt>
                                        </p:tgtEl>
                                        <p:attrNameLst>
                                          <p:attrName>style.visibility</p:attrName>
                                        </p:attrNameLst>
                                      </p:cBhvr>
                                      <p:to>
                                        <p:strVal val="visible"/>
                                      </p:to>
                                    </p:set>
                                    <p:anim calcmode="lin" valueType="num">
                                      <p:cBhvr>
                                        <p:cTn id="14" dur="500" fill="hold"/>
                                        <p:tgtEl>
                                          <p:spTgt spid="44646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4646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464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46467">
                                            <p:txEl>
                                              <p:pRg st="4" end="4"/>
                                            </p:txEl>
                                          </p:spTgt>
                                        </p:tgtEl>
                                        <p:attrNameLst>
                                          <p:attrName>style.visibility</p:attrName>
                                        </p:attrNameLst>
                                      </p:cBhvr>
                                      <p:to>
                                        <p:strVal val="visible"/>
                                      </p:to>
                                    </p:set>
                                    <p:anim calcmode="lin" valueType="num">
                                      <p:cBhvr>
                                        <p:cTn id="21" dur="500" fill="hold"/>
                                        <p:tgtEl>
                                          <p:spTgt spid="44646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4646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46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898</Words>
  <Application>Microsoft Office PowerPoint</Application>
  <PresentationFormat>Custom</PresentationFormat>
  <Paragraphs>78</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Hymns for Worship at Woodmont</vt:lpstr>
      <vt:lpstr>“Oh My God”</vt:lpstr>
      <vt:lpstr>“Oh My God- Is it Pop Culture or Blasphemy?”</vt:lpstr>
      <vt:lpstr>“Oh My God- Is it Pop Culture or Blasphemy?”</vt:lpstr>
      <vt:lpstr>The Psalmist said “Oh My God” Many Times</vt:lpstr>
      <vt:lpstr>God Commands that His Name not be Used in Vain (Ex. 20:7; Deut. 5:11; 1 Tim. 6:1)</vt:lpstr>
      <vt:lpstr>God Commands that His Name not be Used in Vain (Ex. 20:7; Deut. 5:11; 1 Tim. 6:1)</vt:lpstr>
      <vt:lpstr>You Will Be Judged by Every Idle Word</vt:lpstr>
      <vt:lpstr>You Will Be Judged by Every Idle Word</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 My God”</dc:title>
  <dc:creator>Steven Lawrence Locklair</dc:creator>
  <cp:lastModifiedBy>Steven Lawrence Locklair</cp:lastModifiedBy>
  <cp:revision>2</cp:revision>
  <dcterms:created xsi:type="dcterms:W3CDTF">2014-04-06T20:04:43Z</dcterms:created>
  <dcterms:modified xsi:type="dcterms:W3CDTF">2014-04-09T20:23:07Z</dcterms:modified>
</cp:coreProperties>
</file>