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6" r:id="rId3"/>
    <p:sldId id="257" r:id="rId4"/>
    <p:sldId id="258" r:id="rId5"/>
    <p:sldId id="260" r:id="rId6"/>
    <p:sldId id="261" r:id="rId7"/>
    <p:sldId id="262" r:id="rId8"/>
    <p:sldId id="263" r:id="rId9"/>
    <p:sldId id="264" r:id="rId10"/>
    <p:sldId id="265" r:id="rId11"/>
    <p:sldId id="267" r:id="rId12"/>
    <p:sldId id="266" r:id="rId13"/>
    <p:sldId id="268" r:id="rId14"/>
    <p:sldId id="269" r:id="rId15"/>
    <p:sldId id="270" r:id="rId16"/>
    <p:sldId id="272" r:id="rId17"/>
  </p:sldIdLst>
  <p:sldSz cx="14630400" cy="8229600"/>
  <p:notesSz cx="6858000" cy="9144000"/>
  <p:defaultText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3" d="100"/>
          <a:sy n="53" d="100"/>
        </p:scale>
        <p:origin x="-330" y="-102"/>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577699-47E6-46F4-96C1-719FFE7C753F}"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77699-47E6-46F4-96C1-719FFE7C753F}"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77699-47E6-46F4-96C1-719FFE7C753F}"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577699-47E6-46F4-96C1-719FFE7C753F}"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577699-47E6-46F4-96C1-719FFE7C753F}" type="datetimeFigureOut">
              <a:rPr lang="en-US" smtClean="0"/>
              <a:pPr/>
              <a:t>4/27/2014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577699-47E6-46F4-96C1-719FFE7C753F}"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577699-47E6-46F4-96C1-719FFE7C753F}" type="datetimeFigureOut">
              <a:rPr lang="en-US" smtClean="0"/>
              <a:pPr/>
              <a:t>4/27/2014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577699-47E6-46F4-96C1-719FFE7C753F}" type="datetimeFigureOut">
              <a:rPr lang="en-US" smtClean="0"/>
              <a:pPr/>
              <a:t>4/27/2014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577699-47E6-46F4-96C1-719FFE7C753F}" type="datetimeFigureOut">
              <a:rPr lang="en-US" smtClean="0"/>
              <a:pPr/>
              <a:t>4/27/2014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77699-47E6-46F4-96C1-719FFE7C753F}"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endParaRPr lang="en-US"/>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577699-47E6-46F4-96C1-719FFE7C753F}" type="datetimeFigureOut">
              <a:rPr lang="en-US" smtClean="0"/>
              <a:pPr/>
              <a:t>4/27/2014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0962A-8EB5-431D-968A-347ABC684D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1520" y="329566"/>
            <a:ext cx="13167360" cy="1371600"/>
          </a:xfrm>
          <a:prstGeom prst="rect">
            <a:avLst/>
          </a:prstGeom>
        </p:spPr>
        <p:txBody>
          <a:bodyPr vert="horz" lIns="130622" tIns="65311" rIns="130622" bIns="6531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731520" y="1920240"/>
            <a:ext cx="13167360" cy="54311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31520" y="7627621"/>
            <a:ext cx="3413760" cy="438150"/>
          </a:xfrm>
          <a:prstGeom prst="rect">
            <a:avLst/>
          </a:prstGeom>
        </p:spPr>
        <p:txBody>
          <a:bodyPr vert="horz" lIns="130622" tIns="65311" rIns="130622" bIns="65311" rtlCol="0" anchor="ctr"/>
          <a:lstStyle>
            <a:lvl1pPr algn="l">
              <a:defRPr sz="1700">
                <a:solidFill>
                  <a:schemeClr val="tx1">
                    <a:tint val="75000"/>
                  </a:schemeClr>
                </a:solidFill>
              </a:defRPr>
            </a:lvl1pPr>
          </a:lstStyle>
          <a:p>
            <a:fld id="{41577699-47E6-46F4-96C1-719FFE7C753F}" type="datetimeFigureOut">
              <a:rPr lang="en-US" smtClean="0"/>
              <a:pPr/>
              <a:t>4/27/2014</a:t>
            </a:fld>
            <a:endParaRPr lang="en-US"/>
          </a:p>
        </p:txBody>
      </p:sp>
      <p:sp>
        <p:nvSpPr>
          <p:cNvPr id="5" name="Footer Placeholder 4"/>
          <p:cNvSpPr>
            <a:spLocks noGrp="1"/>
          </p:cNvSpPr>
          <p:nvPr>
            <p:ph type="ftr" sz="quarter" idx="3"/>
          </p:nvPr>
        </p:nvSpPr>
        <p:spPr>
          <a:xfrm>
            <a:off x="4998720" y="7627621"/>
            <a:ext cx="4632960" cy="438150"/>
          </a:xfrm>
          <a:prstGeom prst="rect">
            <a:avLst/>
          </a:prstGeom>
        </p:spPr>
        <p:txBody>
          <a:bodyPr vert="horz" lIns="130622" tIns="65311" rIns="130622" bIns="65311" rtlCol="0" anchor="ctr"/>
          <a:lstStyle>
            <a:lvl1pPr algn="ctr">
              <a:defRPr sz="1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85120" y="7627621"/>
            <a:ext cx="3413760" cy="438150"/>
          </a:xfrm>
          <a:prstGeom prst="rect">
            <a:avLst/>
          </a:prstGeom>
        </p:spPr>
        <p:txBody>
          <a:bodyPr vert="horz" lIns="130622" tIns="65311" rIns="130622" bIns="65311" rtlCol="0" anchor="ctr"/>
          <a:lstStyle>
            <a:lvl1pPr algn="r">
              <a:defRPr sz="1700">
                <a:solidFill>
                  <a:schemeClr val="tx1">
                    <a:tint val="75000"/>
                  </a:schemeClr>
                </a:solidFill>
              </a:defRPr>
            </a:lvl1pPr>
          </a:lstStyle>
          <a:p>
            <a:fld id="{F640962A-8EB5-431D-968A-347ABC684D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306220" rtl="0" eaLnBrk="1" latinLnBrk="0" hangingPunct="1">
        <a:spcBef>
          <a:spcPct val="0"/>
        </a:spcBef>
        <a:buNone/>
        <a:defRPr sz="6300" kern="1200">
          <a:solidFill>
            <a:schemeClr val="tx1"/>
          </a:solidFill>
          <a:latin typeface="+mj-lt"/>
          <a:ea typeface="+mj-ea"/>
          <a:cs typeface="+mj-cs"/>
        </a:defRPr>
      </a:lvl1pPr>
    </p:titleStyle>
    <p:bodyStyle>
      <a:lvl1pPr marL="489833" indent="-489833" algn="l" defTabSz="1306220"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61304" indent="-408194" algn="l" defTabSz="1306220"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32776" indent="-326555" algn="l" defTabSz="1306220"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8588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4pPr>
      <a:lvl5pPr marL="293899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22- He is in Our Midst</a:t>
            </a:r>
          </a:p>
          <a:p>
            <a:pPr>
              <a:buNone/>
            </a:pPr>
            <a:r>
              <a:rPr lang="en-US" dirty="0" smtClean="0">
                <a:solidFill>
                  <a:schemeClr val="bg1"/>
                </a:solidFill>
                <a:latin typeface="Tahoma" pitchFamily="34" charset="0"/>
                <a:ea typeface="Tahoma" pitchFamily="34" charset="0"/>
                <a:cs typeface="Tahoma" pitchFamily="34" charset="0"/>
              </a:rPr>
              <a:t>63- I Need Thee Every Hour</a:t>
            </a:r>
          </a:p>
          <a:p>
            <a:pPr>
              <a:buNone/>
            </a:pPr>
            <a:r>
              <a:rPr lang="en-US" dirty="0" smtClean="0">
                <a:solidFill>
                  <a:schemeClr val="bg1"/>
                </a:solidFill>
                <a:latin typeface="Tahoma" pitchFamily="34" charset="0"/>
                <a:ea typeface="Tahoma" pitchFamily="34" charset="0"/>
                <a:cs typeface="Tahoma" pitchFamily="34" charset="0"/>
              </a:rPr>
              <a:t>179- Lead Me to Calvary</a:t>
            </a:r>
          </a:p>
          <a:p>
            <a:pPr>
              <a:buNone/>
            </a:pPr>
            <a:r>
              <a:rPr lang="en-US" dirty="0" smtClean="0">
                <a:solidFill>
                  <a:schemeClr val="bg1"/>
                </a:solidFill>
                <a:latin typeface="Tahoma" pitchFamily="34" charset="0"/>
                <a:ea typeface="Tahoma" pitchFamily="34" charset="0"/>
                <a:cs typeface="Tahoma" pitchFamily="34" charset="0"/>
              </a:rPr>
              <a:t>655- The Walls Came Tumbling Down</a:t>
            </a:r>
          </a:p>
          <a:p>
            <a:pPr>
              <a:buNone/>
            </a:pPr>
            <a:r>
              <a:rPr lang="en-US" dirty="0" smtClean="0">
                <a:solidFill>
                  <a:schemeClr val="bg1"/>
                </a:solidFill>
                <a:latin typeface="Tahoma" pitchFamily="34" charset="0"/>
                <a:ea typeface="Tahoma" pitchFamily="34" charset="0"/>
                <a:cs typeface="Tahoma" pitchFamily="34" charset="0"/>
              </a:rPr>
              <a:t>297- Prepare to Meet Thy God</a:t>
            </a:r>
          </a:p>
          <a:p>
            <a:pPr>
              <a:buNone/>
            </a:pPr>
            <a:r>
              <a:rPr lang="en-US" dirty="0" smtClean="0">
                <a:solidFill>
                  <a:schemeClr val="bg1"/>
                </a:solidFill>
                <a:latin typeface="Tahoma" pitchFamily="34" charset="0"/>
                <a:ea typeface="Tahoma" pitchFamily="34" charset="0"/>
                <a:cs typeface="Tahoma" pitchFamily="34" charset="0"/>
              </a:rPr>
              <a:t>227- There is a Habitation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Doctrine of Faith Only will not Save you</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 Just because many preach that </a:t>
            </a:r>
            <a:r>
              <a:rPr lang="en-US" sz="4300" i="1" dirty="0" smtClean="0">
                <a:solidFill>
                  <a:schemeClr val="bg1"/>
                </a:solidFill>
                <a:latin typeface="Tahoma" pitchFamily="34" charset="0"/>
                <a:ea typeface="Tahoma" pitchFamily="34" charset="0"/>
                <a:cs typeface="Tahoma" pitchFamily="34" charset="0"/>
              </a:rPr>
              <a:t>“a man is justified by faith only…is a most wholesome doctrine and full of comfort” </a:t>
            </a:r>
            <a:r>
              <a:rPr lang="en-US" sz="4300" dirty="0" smtClean="0">
                <a:solidFill>
                  <a:schemeClr val="bg1"/>
                </a:solidFill>
                <a:latin typeface="Tahoma" pitchFamily="34" charset="0"/>
                <a:ea typeface="Tahoma" pitchFamily="34" charset="0"/>
                <a:cs typeface="Tahoma" pitchFamily="34" charset="0"/>
              </a:rPr>
              <a:t>(Methodist Discipline) doesn’t make it so because the Bible says, “We are </a:t>
            </a:r>
            <a:r>
              <a:rPr lang="en-US" sz="4300" u="sng" dirty="0" smtClean="0">
                <a:solidFill>
                  <a:schemeClr val="bg1"/>
                </a:solidFill>
                <a:latin typeface="Tahoma" pitchFamily="34" charset="0"/>
                <a:ea typeface="Tahoma" pitchFamily="34" charset="0"/>
                <a:cs typeface="Tahoma" pitchFamily="34" charset="0"/>
              </a:rPr>
              <a:t>justified by works</a:t>
            </a:r>
            <a:r>
              <a:rPr lang="en-US" sz="4300" dirty="0" smtClean="0">
                <a:solidFill>
                  <a:schemeClr val="bg1"/>
                </a:solidFill>
                <a:latin typeface="Tahoma" pitchFamily="34" charset="0"/>
                <a:ea typeface="Tahoma" pitchFamily="34" charset="0"/>
                <a:cs typeface="Tahoma" pitchFamily="34" charset="0"/>
              </a:rPr>
              <a:t> and </a:t>
            </a:r>
            <a:r>
              <a:rPr lang="en-US" sz="4300" u="sng" dirty="0" smtClean="0">
                <a:solidFill>
                  <a:schemeClr val="bg1"/>
                </a:solidFill>
                <a:latin typeface="Tahoma" pitchFamily="34" charset="0"/>
                <a:ea typeface="Tahoma" pitchFamily="34" charset="0"/>
                <a:cs typeface="Tahoma" pitchFamily="34" charset="0"/>
              </a:rPr>
              <a:t>not by faith only</a:t>
            </a:r>
            <a:r>
              <a:rPr lang="en-US" sz="4300" dirty="0" smtClean="0">
                <a:solidFill>
                  <a:schemeClr val="bg1"/>
                </a:solidFill>
                <a:latin typeface="Tahoma" pitchFamily="34" charset="0"/>
                <a:ea typeface="Tahoma" pitchFamily="34" charset="0"/>
                <a:cs typeface="Tahoma" pitchFamily="34" charset="0"/>
              </a:rPr>
              <a:t>” (James 2:24).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“Faith without works is dead” (James 2:17, 20, 26).</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 Faith only in God did not make the walls fall down flat for the Israelites, just as faith only in Christ will not save a person no matter how many believe it.   </a:t>
            </a:r>
          </a:p>
          <a:p>
            <a:pPr algn="ctr">
              <a:buNone/>
            </a:pPr>
            <a:endParaRPr lang="en-US" sz="16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Our Faith Works when we Obey all of what the Lord said to be Saved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fontScale="850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 Just as the Israelites demonstrated their faith in God by obeying all of what He said so that the walls fell down, we show our faith by obeying all of what Jesus said in order to be saved (Heb. 5:8-9). </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Believing in Jesus is a work of God that you must do or you will die in your sins (John 6:29; 8:24). </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Repenting, turning to God, and doing works befitting repentance is a work that you must do or you will perish (Acts 26:20; Luke 13:3). </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Confessing Jesus before men is something we must do or He won’t confess us before His Father (Matt. 10:32).</a:t>
            </a:r>
          </a:p>
          <a:p>
            <a:pPr algn="ctr">
              <a:buNone/>
            </a:pPr>
            <a:endParaRPr lang="en-US" sz="9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Is that all that Jesus said we have to do in order to be saved? </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We Must Also Obey the Lord’s Command to be Baptized so that we might be Saved</a:t>
            </a:r>
            <a:endParaRPr lang="en-US" sz="5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fontScale="92500" lnSpcReduction="20000"/>
          </a:bodyPr>
          <a:lstStyle/>
          <a:p>
            <a:pPr algn="ctr">
              <a:buNone/>
            </a:pPr>
            <a:r>
              <a:rPr lang="en-US" sz="3900" dirty="0" smtClean="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Jesus said, “Go into all the world and preach the gospel to every creature. </a:t>
            </a:r>
            <a:r>
              <a:rPr lang="en-US" sz="4000" u="sng" dirty="0" smtClean="0">
                <a:solidFill>
                  <a:schemeClr val="bg1"/>
                </a:solidFill>
                <a:latin typeface="Tahoma" pitchFamily="34" charset="0"/>
                <a:ea typeface="Tahoma" pitchFamily="34" charset="0"/>
                <a:cs typeface="Tahoma" pitchFamily="34" charset="0"/>
              </a:rPr>
              <a:t>He who believes and is baptized shall be saved</a:t>
            </a:r>
            <a:r>
              <a:rPr lang="en-US" sz="4000" dirty="0" smtClean="0">
                <a:solidFill>
                  <a:schemeClr val="bg1"/>
                </a:solidFill>
                <a:latin typeface="Tahoma" pitchFamily="34" charset="0"/>
                <a:ea typeface="Tahoma" pitchFamily="34" charset="0"/>
                <a:cs typeface="Tahoma" pitchFamily="34" charset="0"/>
              </a:rPr>
              <a:t>, but he who does not believe shall be condemned” (Mark 16:15-16)</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But the Baptist manual has stated, </a:t>
            </a:r>
            <a:r>
              <a:rPr lang="en-US" sz="4000" i="1" dirty="0" smtClean="0">
                <a:solidFill>
                  <a:schemeClr val="bg1"/>
                </a:solidFill>
                <a:latin typeface="Tahoma" pitchFamily="34" charset="0"/>
                <a:ea typeface="Tahoma" pitchFamily="34" charset="0"/>
                <a:cs typeface="Tahoma" pitchFamily="34" charset="0"/>
              </a:rPr>
              <a:t>"Baptism </a:t>
            </a:r>
            <a:r>
              <a:rPr lang="en-US" sz="4000" i="1" dirty="0">
                <a:solidFill>
                  <a:schemeClr val="bg1"/>
                </a:solidFill>
                <a:latin typeface="Tahoma" pitchFamily="34" charset="0"/>
                <a:ea typeface="Tahoma" pitchFamily="34" charset="0"/>
                <a:cs typeface="Tahoma" pitchFamily="34" charset="0"/>
              </a:rPr>
              <a:t>is not essential to salvation...; but it is essential to obedience, since Christ has commanded it. It is also essential to a public confession of Christ before the world, and to membership in the church..." </a:t>
            </a:r>
            <a:r>
              <a:rPr lang="en-US" sz="4000" dirty="0" smtClean="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 </a:t>
            </a:r>
            <a:r>
              <a:rPr lang="en-US" sz="4000" dirty="0" smtClean="0">
                <a:solidFill>
                  <a:schemeClr val="bg1"/>
                </a:solidFill>
                <a:latin typeface="Tahoma" pitchFamily="34" charset="0"/>
                <a:ea typeface="Tahoma" pitchFamily="34" charset="0"/>
                <a:cs typeface="Tahoma" pitchFamily="34" charset="0"/>
              </a:rPr>
              <a:t>(</a:t>
            </a:r>
            <a:r>
              <a:rPr lang="en-US" sz="4000" i="1" dirty="0" smtClean="0">
                <a:solidFill>
                  <a:schemeClr val="bg1"/>
                </a:solidFill>
                <a:latin typeface="Tahoma" pitchFamily="34" charset="0"/>
                <a:ea typeface="Tahoma" pitchFamily="34" charset="0"/>
                <a:cs typeface="Tahoma" pitchFamily="34" charset="0"/>
              </a:rPr>
              <a:t>Standard </a:t>
            </a:r>
            <a:r>
              <a:rPr lang="en-US" sz="4000" i="1" dirty="0">
                <a:solidFill>
                  <a:schemeClr val="bg1"/>
                </a:solidFill>
                <a:latin typeface="Tahoma" pitchFamily="34" charset="0"/>
                <a:ea typeface="Tahoma" pitchFamily="34" charset="0"/>
                <a:cs typeface="Tahoma" pitchFamily="34" charset="0"/>
              </a:rPr>
              <a:t>Manual for Baptist Churches</a:t>
            </a:r>
            <a:r>
              <a:rPr lang="en-US" sz="4000" b="1" dirty="0">
                <a:solidFill>
                  <a:schemeClr val="bg1"/>
                </a:solidFill>
                <a:latin typeface="Tahoma" pitchFamily="34" charset="0"/>
                <a:ea typeface="Tahoma" pitchFamily="34" charset="0"/>
                <a:cs typeface="Tahoma" pitchFamily="34" charset="0"/>
              </a:rPr>
              <a:t> </a:t>
            </a:r>
            <a:r>
              <a:rPr lang="en-US" sz="4000" dirty="0">
                <a:solidFill>
                  <a:schemeClr val="bg1"/>
                </a:solidFill>
                <a:latin typeface="Tahoma" pitchFamily="34" charset="0"/>
                <a:ea typeface="Tahoma" pitchFamily="34" charset="0"/>
                <a:cs typeface="Tahoma" pitchFamily="34" charset="0"/>
              </a:rPr>
              <a:t>by </a:t>
            </a:r>
            <a:r>
              <a:rPr lang="en-US" sz="4000" dirty="0" err="1">
                <a:solidFill>
                  <a:schemeClr val="bg1"/>
                </a:solidFill>
                <a:latin typeface="Tahoma" pitchFamily="34" charset="0"/>
                <a:ea typeface="Tahoma" pitchFamily="34" charset="0"/>
                <a:cs typeface="Tahoma" pitchFamily="34" charset="0"/>
              </a:rPr>
              <a:t>Hiscox</a:t>
            </a:r>
            <a:r>
              <a:rPr lang="en-US" sz="4000" dirty="0">
                <a:solidFill>
                  <a:schemeClr val="bg1"/>
                </a:solidFill>
                <a:latin typeface="Tahoma" pitchFamily="34" charset="0"/>
                <a:ea typeface="Tahoma" pitchFamily="34" charset="0"/>
                <a:cs typeface="Tahoma" pitchFamily="34" charset="0"/>
              </a:rPr>
              <a:t>, p. </a:t>
            </a:r>
            <a:r>
              <a:rPr lang="en-US" sz="4000" dirty="0" smtClean="0">
                <a:solidFill>
                  <a:schemeClr val="bg1"/>
                </a:solidFill>
                <a:latin typeface="Tahoma" pitchFamily="34" charset="0"/>
                <a:ea typeface="Tahoma" pitchFamily="34" charset="0"/>
                <a:cs typeface="Tahoma" pitchFamily="34" charset="0"/>
              </a:rPr>
              <a:t>21)</a:t>
            </a:r>
            <a:endParaRPr lang="en-US" sz="4000" dirty="0">
              <a:solidFill>
                <a:schemeClr val="bg1"/>
              </a:solidFill>
              <a:latin typeface="Tahoma" pitchFamily="34" charset="0"/>
              <a:ea typeface="Tahoma" pitchFamily="34" charset="0"/>
              <a:cs typeface="Tahoma" pitchFamily="34" charset="0"/>
            </a:endParaRP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God’s word says, “</a:t>
            </a:r>
            <a:r>
              <a:rPr lang="en-US" sz="4000" u="sng" dirty="0" smtClean="0">
                <a:solidFill>
                  <a:schemeClr val="bg1"/>
                </a:solidFill>
                <a:latin typeface="Tahoma" pitchFamily="34" charset="0"/>
                <a:ea typeface="Tahoma" pitchFamily="34" charset="0"/>
                <a:cs typeface="Tahoma" pitchFamily="34" charset="0"/>
              </a:rPr>
              <a:t>Baptism now saves you</a:t>
            </a:r>
            <a:r>
              <a:rPr lang="en-US" sz="4000" dirty="0" smtClean="0">
                <a:solidFill>
                  <a:schemeClr val="bg1"/>
                </a:solidFill>
                <a:latin typeface="Tahoma" pitchFamily="34" charset="0"/>
                <a:ea typeface="Tahoma" pitchFamily="34" charset="0"/>
                <a:cs typeface="Tahoma" pitchFamily="34" charset="0"/>
              </a:rPr>
              <a:t>” (1 Pet. 3:21) and man says that baptism does not save you. </a:t>
            </a:r>
          </a:p>
          <a:p>
            <a:pPr algn="ctr">
              <a:buNone/>
            </a:pPr>
            <a:endParaRPr lang="en-US" sz="1600" dirty="0" smtClean="0">
              <a:solidFill>
                <a:schemeClr val="bg1"/>
              </a:solidFill>
              <a:latin typeface="Tahoma" pitchFamily="34" charset="0"/>
              <a:ea typeface="Tahoma" pitchFamily="34" charset="0"/>
              <a:cs typeface="Tahoma" pitchFamily="34" charset="0"/>
            </a:endParaRPr>
          </a:p>
          <a:p>
            <a:pPr algn="ctr">
              <a:buNone/>
            </a:pPr>
            <a:r>
              <a:rPr lang="en-US" sz="4000" dirty="0" smtClean="0">
                <a:solidFill>
                  <a:schemeClr val="bg1"/>
                </a:solidFill>
                <a:latin typeface="Tahoma" pitchFamily="34" charset="0"/>
                <a:ea typeface="Tahoma" pitchFamily="34" charset="0"/>
                <a:cs typeface="Tahoma" pitchFamily="34" charset="0"/>
              </a:rPr>
              <a:t>Who will you believe and submit to?  The Lord or men? </a:t>
            </a:r>
          </a:p>
          <a:p>
            <a:pPr algn="ctr">
              <a:buNone/>
            </a:pPr>
            <a:endParaRPr lang="en-US" sz="40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We Must Also Obey the Lord’s Command to be Baptized so that we might be Saved</a:t>
            </a:r>
            <a:endParaRPr lang="en-US" sz="5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676400"/>
            <a:ext cx="14630400" cy="6553200"/>
          </a:xfrm>
        </p:spPr>
        <p:txBody>
          <a:bodyPr>
            <a:normAutofit fontScale="85000" lnSpcReduction="20000"/>
          </a:bodyPr>
          <a:lstStyle/>
          <a:p>
            <a:pPr algn="ctr">
              <a:buNone/>
            </a:pPr>
            <a:r>
              <a:rPr lang="en-US" sz="4300" dirty="0" smtClean="0">
                <a:solidFill>
                  <a:schemeClr val="bg1"/>
                </a:solidFill>
                <a:latin typeface="Tahoma" pitchFamily="34" charset="0"/>
                <a:ea typeface="Tahoma" pitchFamily="34" charset="0"/>
                <a:cs typeface="Tahoma" pitchFamily="34" charset="0"/>
              </a:rPr>
              <a:t> But when that argument is made from the Scriptures some may contend, </a:t>
            </a:r>
            <a:r>
              <a:rPr lang="en-US" sz="4300" i="1" dirty="0" smtClean="0">
                <a:solidFill>
                  <a:schemeClr val="bg1"/>
                </a:solidFill>
                <a:latin typeface="Tahoma" pitchFamily="34" charset="0"/>
                <a:ea typeface="Tahoma" pitchFamily="34" charset="0"/>
                <a:cs typeface="Tahoma" pitchFamily="34" charset="0"/>
              </a:rPr>
              <a:t>“Baptism is a work and we aren’t saved by works”. </a:t>
            </a:r>
          </a:p>
          <a:p>
            <a:pPr algn="ctr">
              <a:buNone/>
            </a:pPr>
            <a:endParaRPr lang="en-US" sz="18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have already shown from the Scriptures that faith is a work of God that we must do (John 6:29) so that those who argue for faith in Christ only for salvation would defeat their own argument. </a:t>
            </a:r>
          </a:p>
          <a:p>
            <a:pPr algn="ctr">
              <a:buNone/>
            </a:pPr>
            <a:endParaRPr lang="en-US" sz="20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When we are buried with Christ in baptism and are raised up with Him the Scripture says that it demonstrates “</a:t>
            </a:r>
            <a:r>
              <a:rPr lang="en-US" sz="4300" u="sng" dirty="0" smtClean="0">
                <a:solidFill>
                  <a:schemeClr val="bg1"/>
                </a:solidFill>
                <a:latin typeface="Tahoma" pitchFamily="34" charset="0"/>
                <a:ea typeface="Tahoma" pitchFamily="34" charset="0"/>
                <a:cs typeface="Tahoma" pitchFamily="34" charset="0"/>
              </a:rPr>
              <a:t>faith in the working of God</a:t>
            </a:r>
            <a:r>
              <a:rPr lang="en-US" sz="4300" dirty="0" smtClean="0">
                <a:solidFill>
                  <a:schemeClr val="bg1"/>
                </a:solidFill>
                <a:latin typeface="Tahoma" pitchFamily="34" charset="0"/>
                <a:ea typeface="Tahoma" pitchFamily="34" charset="0"/>
                <a:cs typeface="Tahoma" pitchFamily="34" charset="0"/>
              </a:rPr>
              <a:t>” (Col. 2:12) not working for your salvation.</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God is doing the working in that He forgives mans sins when a penitent believer decides to submit to the command to be baptized (Acts 22:16; 9:18).</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Conclusion</a:t>
            </a:r>
            <a:endParaRPr lang="en-US" sz="5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 Why did the walls of Jericho fall?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It was not by faith only but when they obeyed all that God had commanded. </a:t>
            </a:r>
            <a:endParaRPr lang="en-US" sz="4300" i="1" dirty="0" smtClean="0">
              <a:solidFill>
                <a:schemeClr val="bg1"/>
              </a:solidFill>
              <a:latin typeface="Tahoma" pitchFamily="34" charset="0"/>
              <a:ea typeface="Tahoma" pitchFamily="34" charset="0"/>
              <a:cs typeface="Tahoma" pitchFamily="34" charset="0"/>
            </a:endParaRP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Faith only is a doctrine of man which many false teachers will preach today but it leads a person to disobey God’s word and leads to torment, not heaven (2 Thess. 1:7-9).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Just as they could not merit salvation by their own righteousness, we realize that salvation is a gift of God which we cannot earn because we are sinners. </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endParaRPr lang="en-US" sz="9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066800"/>
          </a:xfrm>
        </p:spPr>
        <p:txBody>
          <a:bodyPr>
            <a:noAutofit/>
          </a:bodyPr>
          <a:lstStyle/>
          <a:p>
            <a:r>
              <a:rPr lang="en-US" sz="5200" dirty="0" smtClean="0">
                <a:solidFill>
                  <a:srgbClr val="FFFF00"/>
                </a:solidFill>
                <a:latin typeface="Tahoma" pitchFamily="34" charset="0"/>
                <a:ea typeface="Tahoma" pitchFamily="34" charset="0"/>
                <a:cs typeface="Tahoma" pitchFamily="34" charset="0"/>
              </a:rPr>
              <a:t>Conclusion</a:t>
            </a:r>
            <a:endParaRPr lang="en-US" sz="5200"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14630400" cy="7162800"/>
          </a:xfrm>
        </p:spPr>
        <p:txBody>
          <a:bodyPr>
            <a:normAutofit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 When we meet all His conditions of forgiveness (believing in Christ, repenting of our sins, confessing Him as God’s Son, and being buried with Christ in baptism) we will be saved and not have earned salvation.</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After we become a Christian, we learn to obey everything Jesus has commanded (Matt. 28:18-20) and must be diligent so that we can go to heaven (Heb. 4:11)  </a:t>
            </a:r>
          </a:p>
          <a:p>
            <a:pPr algn="ctr">
              <a:buNone/>
            </a:pPr>
            <a:endParaRPr lang="en-US" sz="9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How can you call Jesus Lord if you haven’t obeyed Him in being baptized for the remission of sins (Luke 6:46)?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Please respond now (2 Cor. 6:2)!</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00"/>
                </a:solidFill>
                <a:latin typeface="Tahoma" pitchFamily="34" charset="0"/>
                <a:ea typeface="Tahoma" pitchFamily="34" charset="0"/>
                <a:cs typeface="Tahoma" pitchFamily="34" charset="0"/>
              </a:rPr>
              <a:t>Hymns for Worship at </a:t>
            </a:r>
            <a:r>
              <a:rPr lang="en-US" dirty="0" err="1" smtClean="0">
                <a:solidFill>
                  <a:srgbClr val="FFFF00"/>
                </a:solidFill>
                <a:latin typeface="Tahoma" pitchFamily="34" charset="0"/>
                <a:ea typeface="Tahoma" pitchFamily="34" charset="0"/>
                <a:cs typeface="Tahoma" pitchFamily="34" charset="0"/>
              </a:rPr>
              <a:t>Woodmont</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lstStyle/>
          <a:p>
            <a:pPr>
              <a:buNone/>
            </a:pPr>
            <a:r>
              <a:rPr lang="en-US" dirty="0" smtClean="0">
                <a:solidFill>
                  <a:schemeClr val="bg1"/>
                </a:solidFill>
                <a:latin typeface="Tahoma" pitchFamily="34" charset="0"/>
                <a:ea typeface="Tahoma" pitchFamily="34" charset="0"/>
                <a:cs typeface="Tahoma" pitchFamily="34" charset="0"/>
              </a:rPr>
              <a:t>22- He is in Our Midst</a:t>
            </a:r>
          </a:p>
          <a:p>
            <a:pPr>
              <a:buNone/>
            </a:pPr>
            <a:r>
              <a:rPr lang="en-US" dirty="0" smtClean="0">
                <a:solidFill>
                  <a:schemeClr val="bg1"/>
                </a:solidFill>
                <a:latin typeface="Tahoma" pitchFamily="34" charset="0"/>
                <a:ea typeface="Tahoma" pitchFamily="34" charset="0"/>
                <a:cs typeface="Tahoma" pitchFamily="34" charset="0"/>
              </a:rPr>
              <a:t>63- I Need Thee Every Hour</a:t>
            </a:r>
          </a:p>
          <a:p>
            <a:pPr>
              <a:buNone/>
            </a:pPr>
            <a:r>
              <a:rPr lang="en-US" dirty="0" smtClean="0">
                <a:solidFill>
                  <a:schemeClr val="bg1"/>
                </a:solidFill>
                <a:latin typeface="Tahoma" pitchFamily="34" charset="0"/>
                <a:ea typeface="Tahoma" pitchFamily="34" charset="0"/>
                <a:cs typeface="Tahoma" pitchFamily="34" charset="0"/>
              </a:rPr>
              <a:t>179- Lead Me to Calvary</a:t>
            </a:r>
          </a:p>
          <a:p>
            <a:pPr>
              <a:buNone/>
            </a:pPr>
            <a:r>
              <a:rPr lang="en-US" dirty="0" smtClean="0">
                <a:solidFill>
                  <a:schemeClr val="bg1"/>
                </a:solidFill>
                <a:latin typeface="Tahoma" pitchFamily="34" charset="0"/>
                <a:ea typeface="Tahoma" pitchFamily="34" charset="0"/>
                <a:cs typeface="Tahoma" pitchFamily="34" charset="0"/>
              </a:rPr>
              <a:t>655- The Walls Came Tumbling Down</a:t>
            </a:r>
          </a:p>
          <a:p>
            <a:pPr>
              <a:buNone/>
            </a:pPr>
            <a:r>
              <a:rPr lang="en-US" dirty="0" smtClean="0">
                <a:solidFill>
                  <a:schemeClr val="bg1"/>
                </a:solidFill>
                <a:latin typeface="Tahoma" pitchFamily="34" charset="0"/>
                <a:ea typeface="Tahoma" pitchFamily="34" charset="0"/>
                <a:cs typeface="Tahoma" pitchFamily="34" charset="0"/>
              </a:rPr>
              <a:t>227- Prepare to Meet Thy God</a:t>
            </a:r>
          </a:p>
          <a:p>
            <a:pPr>
              <a:buNone/>
            </a:pPr>
            <a:r>
              <a:rPr lang="en-US" dirty="0" smtClean="0">
                <a:solidFill>
                  <a:schemeClr val="bg1"/>
                </a:solidFill>
                <a:latin typeface="Tahoma" pitchFamily="34" charset="0"/>
                <a:ea typeface="Tahoma" pitchFamily="34" charset="0"/>
                <a:cs typeface="Tahoma" pitchFamily="34" charset="0"/>
              </a:rPr>
              <a:t>277- There is a Habitation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http://www.gospelweb.net/graphics/Seven-Trumpets-of-Jericho-James-Jacques-Joseph-Tissot-c1896.jpg"/>
          <p:cNvPicPr>
            <a:picLocks noChangeAspect="1" noChangeArrowheads="1"/>
          </p:cNvPicPr>
          <p:nvPr/>
        </p:nvPicPr>
        <p:blipFill>
          <a:blip r:embed="rId2" cstate="print"/>
          <a:srcRect/>
          <a:stretch>
            <a:fillRect/>
          </a:stretch>
        </p:blipFill>
        <p:spPr bwMode="auto">
          <a:xfrm>
            <a:off x="2" y="0"/>
            <a:ext cx="15069939" cy="8229600"/>
          </a:xfrm>
          <a:prstGeom prst="rect">
            <a:avLst/>
          </a:prstGeom>
          <a:noFill/>
        </p:spPr>
      </p:pic>
      <p:sp>
        <p:nvSpPr>
          <p:cNvPr id="2" name="Title 1"/>
          <p:cNvSpPr>
            <a:spLocks noGrp="1"/>
          </p:cNvSpPr>
          <p:nvPr>
            <p:ph type="ctrTitle"/>
          </p:nvPr>
        </p:nvSpPr>
        <p:spPr>
          <a:xfrm>
            <a:off x="0" y="0"/>
            <a:ext cx="15118080" cy="6705600"/>
          </a:xfrm>
        </p:spPr>
        <p:txBody>
          <a:bodyPr>
            <a:normAutofit fontScale="90000"/>
          </a:bodyPr>
          <a:lstStyle/>
          <a:p>
            <a:r>
              <a:rPr lang="en-US" sz="14400" dirty="0" smtClean="0">
                <a:latin typeface="Tahoma" pitchFamily="34" charset="0"/>
                <a:ea typeface="Tahoma" pitchFamily="34" charset="0"/>
                <a:cs typeface="Tahoma" pitchFamily="34" charset="0"/>
              </a:rPr>
              <a:t>Why Did the Walls </a:t>
            </a:r>
            <a:br>
              <a:rPr lang="en-US" sz="14400" dirty="0" smtClean="0">
                <a:latin typeface="Tahoma" pitchFamily="34" charset="0"/>
                <a:ea typeface="Tahoma" pitchFamily="34" charset="0"/>
                <a:cs typeface="Tahoma" pitchFamily="34" charset="0"/>
              </a:rPr>
            </a:br>
            <a:r>
              <a:rPr lang="en-US" sz="14400" dirty="0">
                <a:latin typeface="Tahoma" pitchFamily="34" charset="0"/>
                <a:ea typeface="Tahoma" pitchFamily="34" charset="0"/>
                <a:cs typeface="Tahoma" pitchFamily="34" charset="0"/>
              </a:rPr>
              <a:t/>
            </a:r>
            <a:br>
              <a:rPr lang="en-US" sz="14400" dirty="0">
                <a:latin typeface="Tahoma" pitchFamily="34" charset="0"/>
                <a:ea typeface="Tahoma" pitchFamily="34" charset="0"/>
                <a:cs typeface="Tahoma" pitchFamily="34" charset="0"/>
              </a:rPr>
            </a:br>
            <a:r>
              <a:rPr lang="en-US" sz="14400" dirty="0" smtClean="0">
                <a:latin typeface="Tahoma" pitchFamily="34" charset="0"/>
                <a:ea typeface="Tahoma" pitchFamily="34" charset="0"/>
                <a:cs typeface="Tahoma" pitchFamily="34" charset="0"/>
              </a:rPr>
              <a:t>of Jericho Fall?</a:t>
            </a:r>
            <a:endParaRPr lang="en-US" sz="14400" dirty="0">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“By faith the walls of Jericho fell down after they had been encircled for 7 days” (Hebrews 11:30).</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God had promised the land of Canaan to Abraham &amp; his seed but it had not been fulfilled yet because of the Israelites rebellion &amp; they died in the wilderness.      (Gen. 15:7; Num. 14:22).</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After Moses dies, God chooses Joshua to lead the children of the Israelites who died [20 and younger who weren’t guilty of sin] (Num. 14:29-31; Dt. 1:39; Josh. 1:2ff).  </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143000"/>
          </a:xfrm>
        </p:spPr>
        <p:txBody>
          <a:bodyPr/>
          <a:lstStyle/>
          <a:p>
            <a:r>
              <a:rPr lang="en-US" dirty="0" smtClean="0">
                <a:solidFill>
                  <a:srgbClr val="FFFF00"/>
                </a:solidFill>
                <a:latin typeface="Tahoma" pitchFamily="34" charset="0"/>
                <a:ea typeface="Tahoma" pitchFamily="34" charset="0"/>
                <a:cs typeface="Tahoma" pitchFamily="34" charset="0"/>
              </a:rPr>
              <a:t>Introduction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143000"/>
            <a:ext cx="14630400" cy="7086600"/>
          </a:xfrm>
        </p:spPr>
        <p:txBody>
          <a:bodyPr>
            <a:normAutofit fontScale="925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God told Joshua to be strong and courageous and he would be successful only if he was careful to do everything that God said in the Book of the Law (Josh. 1:8).</a:t>
            </a:r>
          </a:p>
          <a:p>
            <a:pPr algn="ctr">
              <a:buNone/>
            </a:pPr>
            <a:endParaRPr lang="en-US" sz="11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By God’s power, they had crossed over the Jordan River (as God had done to the Red Sea) on dry ground. They took 12 stones as a memorial for future generations so they would know God is mighty &amp; might fear Him (Josh. 4:3, 21-24).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But now they faced the impregnable walled city of Jericho.    (Num. 13:28; Deut. 1:28; Josh. 6:5)  </a:t>
            </a:r>
          </a:p>
          <a:p>
            <a:pPr algn="ctr">
              <a:buNone/>
            </a:pPr>
            <a:endParaRPr lang="en-US" sz="11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We know that it was by God’s power that the walls of Jericho fell but why did they fall?</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Walls didn’t Fall because of Israel’s Righteousness- It was a Gift from God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a:bodyPr>
          <a:lstStyle/>
          <a:p>
            <a:pPr algn="ctr">
              <a:buNone/>
            </a:pPr>
            <a:r>
              <a:rPr lang="en-US" sz="4300" dirty="0" smtClean="0">
                <a:solidFill>
                  <a:schemeClr val="bg1"/>
                </a:solidFill>
                <a:latin typeface="Tahoma" pitchFamily="34" charset="0"/>
                <a:ea typeface="Tahoma" pitchFamily="34" charset="0"/>
                <a:cs typeface="Tahoma" pitchFamily="34" charset="0"/>
              </a:rPr>
              <a:t>It was not because of their righteousness or their upright heart that they would possess the land but the wickedness of the nations that God would drive them out (Deut. 9:1-6).</a:t>
            </a:r>
          </a:p>
          <a:p>
            <a:pPr algn="ctr">
              <a:buNone/>
            </a:pPr>
            <a:endParaRPr lang="en-US" sz="14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 “The Lord said to Joshua…</a:t>
            </a:r>
            <a:r>
              <a:rPr lang="en-US" sz="4300" u="sng" dirty="0" smtClean="0">
                <a:solidFill>
                  <a:schemeClr val="bg1"/>
                </a:solidFill>
                <a:latin typeface="Tahoma" pitchFamily="34" charset="0"/>
                <a:ea typeface="Tahoma" pitchFamily="34" charset="0"/>
                <a:cs typeface="Tahoma" pitchFamily="34" charset="0"/>
              </a:rPr>
              <a:t>I have given Jericho into your hand</a:t>
            </a:r>
            <a:r>
              <a:rPr lang="en-US" sz="4300" dirty="0" smtClean="0">
                <a:solidFill>
                  <a:schemeClr val="bg1"/>
                </a:solidFill>
                <a:latin typeface="Tahoma" pitchFamily="34" charset="0"/>
                <a:ea typeface="Tahoma" pitchFamily="34" charset="0"/>
                <a:cs typeface="Tahoma" pitchFamily="34" charset="0"/>
              </a:rPr>
              <a:t>, with its king &amp; the valiant warriors” (Joshua 6:2). </a:t>
            </a:r>
          </a:p>
          <a:p>
            <a:pPr algn="ctr">
              <a:buNone/>
            </a:pPr>
            <a:endParaRPr lang="en-US" sz="14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it was a gift from God, why didn’t He give it to them 40 years earlier?  </a:t>
            </a:r>
            <a:endParaRPr lang="en-US" sz="43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295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Walls did not Fall because of Faith Only</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219200"/>
            <a:ext cx="14630400" cy="7010400"/>
          </a:xfrm>
        </p:spPr>
        <p:txBody>
          <a:bodyPr>
            <a:normAutofit fontScale="92500"/>
          </a:bodyPr>
          <a:lstStyle/>
          <a:p>
            <a:pPr algn="ctr">
              <a:buNone/>
            </a:pPr>
            <a:r>
              <a:rPr lang="en-US" sz="4300" dirty="0" smtClean="0">
                <a:solidFill>
                  <a:schemeClr val="bg1"/>
                </a:solidFill>
                <a:latin typeface="Tahoma" pitchFamily="34" charset="0"/>
                <a:ea typeface="Tahoma" pitchFamily="34" charset="0"/>
                <a:cs typeface="Tahoma" pitchFamily="34" charset="0"/>
              </a:rPr>
              <a:t>Their fathers perished in the wilderness because they trusted in the 10 spies who said they couldn’t rather than Caleb and Joshua who stood up for the promises of God (Nu. 13:33ff).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They had faith in God at one time (Ex. 14:30-31) but didn’t obey, so they didn’t enter the promised land (Heb. 3:16-19).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God didn’t give a military strategy for victory over Jericho in accordance with man’s ideas (siege, tunneling, fire, etc.) but gave them clear instructions that appeared to be absurd.  </a:t>
            </a:r>
          </a:p>
          <a:p>
            <a:pPr algn="ctr">
              <a:buNone/>
            </a:pPr>
            <a:endParaRPr lang="en-US" sz="1500" dirty="0" smtClean="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  God’s way is not man’s way (Isa. 55:8-9).</a:t>
            </a:r>
          </a:p>
          <a:p>
            <a:pPr algn="ctr">
              <a:buNone/>
            </a:pP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Walls Fell when their Faith led Them to Obey Everything God Said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fontScale="925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God gave conditions that they had to meet to gain the victory.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He told them to march around the city once each day for six days (Joshua 6:3).</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They were to let 7 priests carry 7 trumpets of rams horns and the ark of the covenant would follow (6:4, 6, 8).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On the 7</a:t>
            </a:r>
            <a:r>
              <a:rPr lang="en-US" sz="4300" baseline="30000" dirty="0" smtClean="0">
                <a:solidFill>
                  <a:schemeClr val="bg1"/>
                </a:solidFill>
                <a:latin typeface="Tahoma" pitchFamily="34" charset="0"/>
                <a:ea typeface="Tahoma" pitchFamily="34" charset="0"/>
                <a:cs typeface="Tahoma" pitchFamily="34" charset="0"/>
              </a:rPr>
              <a:t>th</a:t>
            </a:r>
            <a:r>
              <a:rPr lang="en-US" sz="4300" dirty="0" smtClean="0">
                <a:solidFill>
                  <a:schemeClr val="bg1"/>
                </a:solidFill>
                <a:latin typeface="Tahoma" pitchFamily="34" charset="0"/>
                <a:ea typeface="Tahoma" pitchFamily="34" charset="0"/>
                <a:cs typeface="Tahoma" pitchFamily="34" charset="0"/>
              </a:rPr>
              <a:t> day they were to march around the city 7 times, the priests would blow the trumpets, &amp; all the people would shout (they were to be silent until then). The walls would fall down flat &amp; the people could go into the city (6:4b-7).</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8288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The Walls Fell when their Faith led Them to Obey Everything God Said</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905000"/>
            <a:ext cx="14630400" cy="6324600"/>
          </a:xfrm>
        </p:spPr>
        <p:txBody>
          <a:bodyPr>
            <a:normAutofit fontScale="85000" lnSpcReduction="10000"/>
          </a:bodyPr>
          <a:lstStyle/>
          <a:p>
            <a:pPr algn="ctr">
              <a:buNone/>
            </a:pPr>
            <a:r>
              <a:rPr lang="en-US" sz="4300" dirty="0" smtClean="0">
                <a:solidFill>
                  <a:schemeClr val="bg1"/>
                </a:solidFill>
                <a:latin typeface="Tahoma" pitchFamily="34" charset="0"/>
                <a:ea typeface="Tahoma" pitchFamily="34" charset="0"/>
                <a:cs typeface="Tahoma" pitchFamily="34" charset="0"/>
              </a:rPr>
              <a:t>They did exactly what the Lord said and were able to destroy the enemy, take the city, and the wall fell down flat (Jos. 6:12-16, 20).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What if they complained and said “seven times is too much” or       “I don’t think this is going to work”? </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What if they said “it’s too hard to be quiet for 7 days, I can’t do it”?</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What if they didn’t wait for Joshua’s word to shout and did it before they were told?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If they did not meet all the conditions, God would not have made the walls fall down flat.</a:t>
            </a:r>
            <a:endParaRPr lang="en-US" sz="14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4630400" cy="1676400"/>
          </a:xfrm>
        </p:spPr>
        <p:txBody>
          <a:bodyPr>
            <a:normAutofit fontScale="90000"/>
          </a:bodyPr>
          <a:lstStyle/>
          <a:p>
            <a:r>
              <a:rPr lang="en-US" dirty="0" smtClean="0">
                <a:solidFill>
                  <a:srgbClr val="FFFF00"/>
                </a:solidFill>
                <a:latin typeface="Tahoma" pitchFamily="34" charset="0"/>
                <a:ea typeface="Tahoma" pitchFamily="34" charset="0"/>
                <a:cs typeface="Tahoma" pitchFamily="34" charset="0"/>
              </a:rPr>
              <a:t>Salvation is the Gift of God so that we can’t Earn or Merit Salvation</a:t>
            </a:r>
            <a:endParaRPr lang="en-US" dirty="0">
              <a:solidFill>
                <a:srgbClr val="FFFF00"/>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828800"/>
            <a:ext cx="14630400" cy="6400800"/>
          </a:xfrm>
        </p:spPr>
        <p:txBody>
          <a:bodyPr>
            <a:normAutofit fontScale="92500"/>
          </a:bodyPr>
          <a:lstStyle/>
          <a:p>
            <a:pPr algn="ctr">
              <a:buNone/>
            </a:pPr>
            <a:r>
              <a:rPr lang="en-US" sz="4300" dirty="0" smtClean="0">
                <a:solidFill>
                  <a:schemeClr val="bg1"/>
                </a:solidFill>
                <a:latin typeface="Tahoma" pitchFamily="34" charset="0"/>
                <a:ea typeface="Tahoma" pitchFamily="34" charset="0"/>
                <a:cs typeface="Tahoma" pitchFamily="34" charset="0"/>
              </a:rPr>
              <a:t>Just like the promised land was a gift from God that they couldn’t earn by their own righteousness, salvation is a gift from God which we can’t earn (Eph. 2:8-9; Titus 3:5-7). </a:t>
            </a:r>
          </a:p>
          <a:p>
            <a:pPr algn="ctr">
              <a:buNone/>
            </a:pPr>
            <a:endParaRPr lang="en-US" sz="16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You can’t buy salvation, earn or merit it because we are all sinners and the wages of sin is death (Rom. 3:23; 6:23).</a:t>
            </a:r>
          </a:p>
          <a:p>
            <a:pPr algn="ctr">
              <a:buNone/>
            </a:pPr>
            <a:endParaRPr lang="en-US" sz="1500" dirty="0">
              <a:solidFill>
                <a:schemeClr val="bg1"/>
              </a:solidFill>
              <a:latin typeface="Tahoma" pitchFamily="34" charset="0"/>
              <a:ea typeface="Tahoma" pitchFamily="34" charset="0"/>
              <a:cs typeface="Tahoma" pitchFamily="34" charset="0"/>
            </a:endParaRPr>
          </a:p>
          <a:p>
            <a:pPr algn="ctr">
              <a:buNone/>
            </a:pPr>
            <a:r>
              <a:rPr lang="en-US" sz="4300" dirty="0" smtClean="0">
                <a:solidFill>
                  <a:schemeClr val="bg1"/>
                </a:solidFill>
                <a:latin typeface="Tahoma" pitchFamily="34" charset="0"/>
                <a:ea typeface="Tahoma" pitchFamily="34" charset="0"/>
                <a:cs typeface="Tahoma" pitchFamily="34" charset="0"/>
              </a:rPr>
              <a:t> Just like a person can reject a gift because he doesn’t want, need, or desire it, a person can decline the gift of salvation because he is ignorant, indifferent, deceived, or loves to sin.</a:t>
            </a:r>
          </a:p>
          <a:p>
            <a:pPr algn="ctr">
              <a:buNone/>
            </a:pPr>
            <a:endParaRPr lang="en-US" sz="1600" dirty="0">
              <a:solidFill>
                <a:schemeClr val="bg1"/>
              </a:solidFill>
              <a:latin typeface="Tahoma" pitchFamily="34" charset="0"/>
              <a:ea typeface="Tahoma" pitchFamily="34" charset="0"/>
              <a:cs typeface="Tahoma"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2904</TotalTime>
  <Words>1627</Words>
  <Application>Microsoft Office PowerPoint</Application>
  <PresentationFormat>Custom</PresentationFormat>
  <Paragraphs>115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Hymns for Worship at Woodmont</vt:lpstr>
      <vt:lpstr>Why Did the Walls   of Jericho Fall?</vt:lpstr>
      <vt:lpstr>Introduction</vt:lpstr>
      <vt:lpstr>Introduction</vt:lpstr>
      <vt:lpstr>The Walls didn’t Fall because of Israel’s Righteousness- It was a Gift from God</vt:lpstr>
      <vt:lpstr>The Walls did not Fall because of Faith Only</vt:lpstr>
      <vt:lpstr>The Walls Fell when their Faith led Them to Obey Everything God Said</vt:lpstr>
      <vt:lpstr>The Walls Fell when their Faith led Them to Obey Everything God Said</vt:lpstr>
      <vt:lpstr>Salvation is the Gift of God so that we can’t Earn or Merit Salvation</vt:lpstr>
      <vt:lpstr>The Doctrine of Faith Only will not Save you</vt:lpstr>
      <vt:lpstr>Our Faith Works when we Obey all of what the Lord said to be Saved</vt:lpstr>
      <vt:lpstr>We Must Also Obey the Lord’s Command to be Baptized so that we might be Saved</vt:lpstr>
      <vt:lpstr>We Must Also Obey the Lord’s Command to be Baptized so that we might be Saved</vt:lpstr>
      <vt:lpstr>Conclusion</vt:lpstr>
      <vt:lpstr>Conclusion</vt:lpstr>
      <vt:lpstr>Hymns for Worship at Woodmont</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Did the Walls   of Jericho Fall?</dc:title>
  <dc:creator>Steven Lawrence Locklair</dc:creator>
  <cp:lastModifiedBy>Steven Lawrence Locklair</cp:lastModifiedBy>
  <cp:revision>15</cp:revision>
  <dcterms:created xsi:type="dcterms:W3CDTF">2014-04-25T12:22:38Z</dcterms:created>
  <dcterms:modified xsi:type="dcterms:W3CDTF">2014-04-27T18:54:43Z</dcterms:modified>
</cp:coreProperties>
</file>