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</p:sldIdLst>
  <p:sldSz cx="14630400" cy="8229600"/>
  <p:notesSz cx="9144000" cy="6858000"/>
  <p:defaultTextStyle>
    <a:defPPr>
      <a:defRPr lang="en-US"/>
    </a:defPPr>
    <a:lvl1pPr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652463" indent="-195263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304925" indent="-390525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958975" indent="-587375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611438" indent="-782638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498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C681C68-9DF0-40D9-B6E3-1D8F8D12B8E2}" type="datetimeFigureOut">
              <a:rPr lang="en-US"/>
              <a:pPr/>
              <a:t>5/25/2014</a:t>
            </a:fld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CC3923B-C246-44B1-9BB2-6507C5C2DC3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30622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30622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806B98C-E321-4DF3-BC0C-2DF2321FFCC4}" type="datetimeFigureOut">
              <a:rPr lang="en-US"/>
              <a:pPr>
                <a:defRPr/>
              </a:pPr>
              <a:t>5/25/2014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30622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30622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BE1A8F8-6000-4450-97BD-F638B90F9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304925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2463" algn="l" defTabSz="1304925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4925" algn="l" defTabSz="1304925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8975" algn="l" defTabSz="1304925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1438" algn="l" defTabSz="1304925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04925" fontAlgn="base">
              <a:spcBef>
                <a:spcPct val="0"/>
              </a:spcBef>
              <a:spcAft>
                <a:spcPct val="0"/>
              </a:spcAft>
            </a:pPr>
            <a:fld id="{A44B6EAD-1138-4D63-A33F-40600FCB0AED}" type="slidenum">
              <a:rPr lang="en-US">
                <a:cs typeface="Arial" charset="0"/>
              </a:rPr>
              <a:pPr defTabSz="1304925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04925" fontAlgn="base">
              <a:spcBef>
                <a:spcPct val="0"/>
              </a:spcBef>
              <a:spcAft>
                <a:spcPct val="0"/>
              </a:spcAft>
            </a:pPr>
            <a:fld id="{9FFF09D0-2699-4265-BD1D-2137A124A2B9}" type="slidenum">
              <a:rPr lang="en-US">
                <a:cs typeface="Arial" charset="0"/>
              </a:rPr>
              <a:pPr defTabSz="1304925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04925" fontAlgn="base">
              <a:spcBef>
                <a:spcPct val="0"/>
              </a:spcBef>
              <a:spcAft>
                <a:spcPct val="0"/>
              </a:spcAft>
            </a:pPr>
            <a:fld id="{06F9DDC6-E945-4998-BE81-12DBEA80B974}" type="slidenum">
              <a:rPr lang="en-US">
                <a:cs typeface="Arial" charset="0"/>
              </a:rPr>
              <a:pPr defTabSz="1304925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04925" fontAlgn="base">
              <a:spcBef>
                <a:spcPct val="0"/>
              </a:spcBef>
              <a:spcAft>
                <a:spcPct val="0"/>
              </a:spcAft>
            </a:pPr>
            <a:fld id="{B91D17BC-0F0D-4443-A5C0-AD55F742BA77}" type="slidenum">
              <a:rPr lang="en-US">
                <a:cs typeface="Arial" charset="0"/>
              </a:rPr>
              <a:pPr defTabSz="1304925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cs typeface="Arial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04925" fontAlgn="base">
              <a:spcBef>
                <a:spcPct val="0"/>
              </a:spcBef>
              <a:spcAft>
                <a:spcPct val="0"/>
              </a:spcAft>
            </a:pPr>
            <a:fld id="{4C597ECB-40C9-47F0-963A-11CA4AB7DDF4}" type="slidenum">
              <a:rPr lang="en-US">
                <a:cs typeface="Arial" charset="0"/>
              </a:rPr>
              <a:pPr defTabSz="1304925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04925" fontAlgn="base">
              <a:spcBef>
                <a:spcPct val="0"/>
              </a:spcBef>
              <a:spcAft>
                <a:spcPct val="0"/>
              </a:spcAft>
            </a:pPr>
            <a:fld id="{7A0493F6-6C2A-4427-B57A-E29BF46762CB}" type="slidenum">
              <a:rPr lang="en-US">
                <a:cs typeface="Arial" charset="0"/>
              </a:rPr>
              <a:pPr defTabSz="1304925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04925" fontAlgn="base">
              <a:spcBef>
                <a:spcPct val="0"/>
              </a:spcBef>
              <a:spcAft>
                <a:spcPct val="0"/>
              </a:spcAft>
            </a:pPr>
            <a:fld id="{D2A3BD16-2E5C-4707-A0B0-6EBE94799E2D}" type="slidenum">
              <a:rPr lang="en-US">
                <a:cs typeface="Arial" charset="0"/>
              </a:rPr>
              <a:pPr defTabSz="1304925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04925" fontAlgn="base">
              <a:spcBef>
                <a:spcPct val="0"/>
              </a:spcBef>
              <a:spcAft>
                <a:spcPct val="0"/>
              </a:spcAft>
            </a:pPr>
            <a:fld id="{D150854A-0559-451B-B3C1-E0DA72AC1C9A}" type="slidenum">
              <a:rPr lang="en-US">
                <a:cs typeface="Arial" charset="0"/>
              </a:rPr>
              <a:pPr defTabSz="1304925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cs typeface="Arial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8FCCA-DC71-4200-B6C6-6FEA07F7981D}" type="datetimeFigureOut">
              <a:rPr lang="en-US"/>
              <a:pPr>
                <a:defRPr/>
              </a:pPr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CAEA4-8D3E-4C9E-A3FB-06CA5D110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E713E-F4EC-4E58-9180-DA4D484B5573}" type="datetimeFigureOut">
              <a:rPr lang="en-US"/>
              <a:pPr>
                <a:defRPr/>
              </a:pPr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7D1EB-182C-455D-849E-A2E5FBB6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E3CBB-277E-43CB-BF42-674E3B728599}" type="datetimeFigureOut">
              <a:rPr lang="en-US"/>
              <a:pPr>
                <a:defRPr/>
              </a:pPr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54D33-FD90-48FD-B7A1-4CFEA9287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A1485-671F-47DF-AC87-559E726B374B}" type="datetimeFigureOut">
              <a:rPr lang="en-US"/>
              <a:pPr>
                <a:defRPr/>
              </a:pPr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5C7BA-DAB5-4118-9FC0-23BD452B4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B6606-5926-400F-8E52-5A126B3316C4}" type="datetimeFigureOut">
              <a:rPr lang="en-US"/>
              <a:pPr>
                <a:defRPr/>
              </a:pPr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11738-A577-4DD8-AAC4-9A7A4953D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EEEA2-C046-4A73-BEA8-60894469BF61}" type="datetimeFigureOut">
              <a:rPr lang="en-US"/>
              <a:pPr>
                <a:defRPr/>
              </a:pPr>
              <a:t>5/25/2014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6D0B0-7BB6-4E2B-A31F-318B4C51C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D0713-D66F-48AF-A683-2A91F5ABE4EC}" type="datetimeFigureOut">
              <a:rPr lang="en-US"/>
              <a:pPr>
                <a:defRPr/>
              </a:pPr>
              <a:t>5/25/2014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6F9E6-3643-434C-A6D7-54855AF7D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E3CE4-D49A-4E83-90BD-15BA0B0F8FC1}" type="datetimeFigureOut">
              <a:rPr lang="en-US"/>
              <a:pPr>
                <a:defRPr/>
              </a:pPr>
              <a:t>5/25/2014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89105-A34E-43AC-AF75-7AE5554EF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A09AB-84C6-44E0-90D2-D4FF8DF3A6DF}" type="datetimeFigureOut">
              <a:rPr lang="en-US"/>
              <a:pPr>
                <a:defRPr/>
              </a:pPr>
              <a:t>5/25/2014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8DCC8-8B30-43E1-BE68-6F9DE6F12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C0A39-4CA4-4616-AE7E-4C34A6AD74CF}" type="datetimeFigureOut">
              <a:rPr lang="en-US"/>
              <a:pPr>
                <a:defRPr/>
              </a:pPr>
              <a:t>5/25/2014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678C2-00FD-4C50-BD94-B143B1BC6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 rtlCol="0">
            <a:normAutofit/>
          </a:bodyPr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D1C5D-363B-4F6B-BE4E-E03660CD7196}" type="datetimeFigureOut">
              <a:rPr lang="en-US"/>
              <a:pPr>
                <a:defRPr/>
              </a:pPr>
              <a:t>5/25/2014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71671-0B40-440F-8F22-A25A39E60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31838" y="330200"/>
            <a:ext cx="13166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31838" y="1920875"/>
            <a:ext cx="13166725" cy="543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8" y="7627938"/>
            <a:ext cx="3413125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 defTabSz="130622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3092BE-0B48-441C-8381-905AAC0FBD5B}" type="datetimeFigureOut">
              <a:rPr lang="en-US"/>
              <a:pPr>
                <a:defRPr/>
              </a:pPr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9038" y="7627938"/>
            <a:ext cx="4632325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 defTabSz="130622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438" y="7627938"/>
            <a:ext cx="3413125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 defTabSz="130622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44AE57-A35D-4312-B0E1-80F7E6E2B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1304925" rtl="0" fontAlgn="base">
        <a:spcBef>
          <a:spcPct val="0"/>
        </a:spcBef>
        <a:spcAft>
          <a:spcPct val="0"/>
        </a:spcAft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2pPr>
      <a:lvl3pPr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3pPr>
      <a:lvl4pPr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4pPr>
      <a:lvl5pPr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5pPr>
      <a:lvl6pPr marL="457200"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6pPr>
      <a:lvl7pPr marL="914400"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7pPr>
      <a:lvl8pPr marL="1371600"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8pPr>
      <a:lvl9pPr marL="1828800"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9pPr>
    </p:titleStyle>
    <p:bodyStyle>
      <a:lvl1pPr marL="488950" indent="-488950" algn="l" defTabSz="1304925" rtl="0" fontAlgn="base">
        <a:spcBef>
          <a:spcPct val="20000"/>
        </a:spcBef>
        <a:spcAft>
          <a:spcPct val="0"/>
        </a:spcAft>
        <a:buFont typeface="Arial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0450" indent="-407988" algn="l" defTabSz="1304925" rtl="0" fontAlgn="base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1950" indent="-325438" algn="l" defTabSz="1304925" rtl="0" fontAlgn="base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4413" indent="-325438" algn="l" defTabSz="1304925" rtl="0" fontAlgn="base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463" indent="-325438" algn="l" defTabSz="1304925" rtl="0" fontAlgn="base">
        <a:spcBef>
          <a:spcPct val="20000"/>
        </a:spcBef>
        <a:spcAft>
          <a:spcPct val="0"/>
        </a:spcAft>
        <a:buFont typeface="Arial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/>
          <a:lstStyle/>
          <a:p>
            <a:r>
              <a:rPr lang="en-US" sz="144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Mothers and Childrens Responsibilities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914400"/>
          </a:xfrm>
        </p:spPr>
        <p:txBody>
          <a:bodyPr/>
          <a:lstStyle/>
          <a:p>
            <a:r>
              <a:rPr lang="en-US" sz="60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Introduction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06475"/>
            <a:ext cx="14630400" cy="7223125"/>
          </a:xfrm>
        </p:spPr>
        <p:txBody>
          <a:bodyPr rtlCol="0">
            <a:normAutofit/>
          </a:bodyPr>
          <a:lstStyle/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Girls/Women are under a lot of pressure to think they can only be happy today if they pursue a career, are financially independent, or have status.  </a:t>
            </a:r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2012, 75% of mothers were employed with children ages 6-17, 65% kids under 5, 61% toddlers under 3, and 57% with infants 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40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Bureau of Labor Statistics- 2012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But many working mothers today prefer to raise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children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at home 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(84% according to Forbes survey of 1,000 women &amp; 33% resent that their partner doesn’t make enough to make it possible).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http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://www.forbes.com/sites/meghancasserly/2012/09/12/is-opting-out-the-new-american-dream-for-working-women/</a:t>
            </a: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3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914400"/>
          </a:xfrm>
        </p:spPr>
        <p:txBody>
          <a:bodyPr/>
          <a:lstStyle/>
          <a:p>
            <a:r>
              <a:rPr lang="en-US" sz="60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Introduction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19200"/>
            <a:ext cx="14630400" cy="7010400"/>
          </a:xfrm>
        </p:spPr>
        <p:txBody>
          <a:bodyPr rtlCol="0">
            <a:normAutofit fontScale="92500" lnSpcReduction="10000"/>
          </a:bodyPr>
          <a:lstStyle/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“A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record 40% of all households with children under the age of 18 include mothers who are either the sole or primary source of income for the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family….The share was just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11% in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1960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 </a:t>
            </a:r>
            <a:r>
              <a:rPr lang="en-US" sz="3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http://www.pewsocialtrends.org/2013/05/29/breadwinner-moms/</a:t>
            </a:r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/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Many women have to work to help provide for the family but the danger is that they might be neglecting their responsibility to teach their children (Prov. 1:8). </a:t>
            </a:r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Children are a blessing of the Lord, not a curse and you will affect where they will spend eternity (Ps. 127:3-4).</a:t>
            </a:r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Women should learn their responsibilities from godly mothers and children need to submit and imitate holy examples (Titus 2:3-5; Eph. 6:1).</a:t>
            </a:r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3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96963"/>
          </a:xfrm>
        </p:spPr>
        <p:txBody>
          <a:bodyPr/>
          <a:lstStyle/>
          <a:p>
            <a:r>
              <a:rPr lang="en-US" sz="57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Mothers- Set Godly Examples for Them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371600"/>
            <a:ext cx="14630400" cy="6858000"/>
          </a:xfrm>
        </p:spPr>
        <p:txBody>
          <a:bodyPr rtlCol="0">
            <a:normAutofit/>
          </a:bodyPr>
          <a:lstStyle/>
          <a:p>
            <a:pPr marL="870814" indent="-870814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Hannah prayed for a son, devoted him to God, and kept her promise (1 Samuel 1:11, 28; 2:18-20).</a:t>
            </a:r>
          </a:p>
          <a:p>
            <a:pPr marL="870814" indent="-870814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 what did you pray for before you had children?   </a:t>
            </a:r>
          </a:p>
          <a:p>
            <a:pPr marL="870814" indent="-870814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Samuel became a great prophet, priest, and judge of God’s people (1 Sam. 7:15; Ps. 99:6; Acts 13:20) which began because of a woman’s devotion to God in extremely difficult circumstances!</a:t>
            </a:r>
          </a:p>
          <a:p>
            <a:pPr marL="870814" indent="-870814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300" dirty="0"/>
          </a:p>
          <a:p>
            <a:pPr marL="870814" indent="-870814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300" dirty="0"/>
          </a:p>
          <a:p>
            <a:pPr marL="870814" indent="-870814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96963"/>
          </a:xfrm>
        </p:spPr>
        <p:txBody>
          <a:bodyPr/>
          <a:lstStyle/>
          <a:p>
            <a:r>
              <a:rPr lang="en-US" sz="57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Mothers- Set Godly Examples for Them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371600"/>
            <a:ext cx="14630400" cy="6858000"/>
          </a:xfrm>
        </p:spPr>
        <p:txBody>
          <a:bodyPr rtlCol="0">
            <a:normAutofit/>
          </a:bodyPr>
          <a:lstStyle/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Eunice and Lois taught Timothy from his youth the Old Testament which gave him the wisdom leading to salvation in Christ (2 Tim. 1:5; 3:15; Acts 16:1).</a:t>
            </a:r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apostle Paul heard of his faithfulness, took him on preaching journeys, and spoke of his integrity to many churches encouraging them to receive him.                 (Acts 16:2-3; 1 Cor. 4:17; Phil. 2:19ff)</a:t>
            </a:r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many souls have obeyed the gospel and/or stayed faithful to the Lord because of their mother and grandmothers godliness?</a:t>
            </a:r>
          </a:p>
          <a:p>
            <a:pPr marL="870814" indent="-870814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300" dirty="0"/>
          </a:p>
          <a:p>
            <a:pPr marL="870814" indent="-870814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300" dirty="0"/>
          </a:p>
          <a:p>
            <a:pPr marL="870814" indent="-870814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96963"/>
          </a:xfrm>
        </p:spPr>
        <p:txBody>
          <a:bodyPr/>
          <a:lstStyle/>
          <a:p>
            <a:r>
              <a:rPr lang="en-US" sz="57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Mothers- Set Godly Examples for Them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89038"/>
            <a:ext cx="14630400" cy="7040562"/>
          </a:xfrm>
        </p:spPr>
        <p:txBody>
          <a:bodyPr rtlCol="0">
            <a:normAutofit fontScale="92500"/>
          </a:bodyPr>
          <a:lstStyle/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She has so many responsibilities (wife, housekeeper, cook, nurse, teacher, counselor, taxi) (Pr. 31:26ff; 1 Ti. 5:14)</a:t>
            </a: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can she do it all? </a:t>
            </a: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She must have the mind of Christ (Phil. 2:3ff).</a:t>
            </a: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7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kind of example are you setting for your children?  </a:t>
            </a: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7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 you talk to them about God’s word everyday (Dt. 6:6f)? </a:t>
            </a: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7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 they see you helping others in need &amp; doing good deeds (Proverbs 31:20; 1 Jn. 3:16-18; Acts 9:36)?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2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676400"/>
          </a:xfrm>
        </p:spPr>
        <p:txBody>
          <a:bodyPr/>
          <a:lstStyle/>
          <a:p>
            <a:r>
              <a:rPr lang="en-US" sz="54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Children are to Obey, Honor, and Take Care of their Parents/Mother when they are Old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676400"/>
            <a:ext cx="14630400" cy="6553200"/>
          </a:xfrm>
        </p:spPr>
        <p:txBody>
          <a:bodyPr rtlCol="0">
            <a:normAutofit fontScale="92500"/>
          </a:bodyPr>
          <a:lstStyle/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obeyed his parents and made sure his mother was taken care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while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dying on the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cross (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Luke 2:51; John 19:25-27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4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obey your parents, you are more likely to live a long life because you would avoid sins that lead to an early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grave.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(Pr. 1:7ff; Eph. 6:1-3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4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 not despise what your mother says or you will give her much grief.  Make her happy instead!                                              (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Prov.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10:1; 15:20; 17:25; 19:26; 23:22, 25)</a:t>
            </a: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how many desire to get rich from their parents instead of taking care of them (1 Timothy 6:9ff)?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66800"/>
          </a:xfrm>
        </p:spPr>
        <p:txBody>
          <a:bodyPr/>
          <a:lstStyle/>
          <a:p>
            <a:r>
              <a:rPr lang="en-US" sz="60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You Must Love Jesus Above Your Mother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14630400" cy="7086600"/>
          </a:xfrm>
        </p:spPr>
        <p:txBody>
          <a:bodyPr/>
          <a:lstStyle/>
          <a:p>
            <a:pPr marL="869950" indent="-869950">
              <a:lnSpc>
                <a:spcPct val="90000"/>
              </a:lnSpc>
            </a:pPr>
            <a:r>
              <a:rPr lang="en-US" sz="44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Your first allegiance is to Christ (Mt. 6:33; 28:20).</a:t>
            </a:r>
          </a:p>
          <a:p>
            <a:pPr marL="869950" indent="-869950">
              <a:lnSpc>
                <a:spcPct val="90000"/>
              </a:lnSpc>
            </a:pPr>
            <a:endParaRPr lang="en-US" sz="15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869950" indent="-869950">
              <a:lnSpc>
                <a:spcPct val="90000"/>
              </a:lnSpc>
            </a:pPr>
            <a:r>
              <a:rPr lang="en-US" sz="44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If your mother tells you to do something sinful, don’t do it (Matt. 10:34-39).  </a:t>
            </a:r>
          </a:p>
          <a:p>
            <a:pPr marL="869950" indent="-869950">
              <a:lnSpc>
                <a:spcPct val="90000"/>
              </a:lnSpc>
            </a:pPr>
            <a:endParaRPr lang="en-US" sz="14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869950" indent="-869950">
              <a:lnSpc>
                <a:spcPct val="90000"/>
              </a:lnSpc>
            </a:pPr>
            <a:r>
              <a:rPr lang="en-US" sz="44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Jesus taught that the spiritual ties are more important than family ties (Luke 8:19-21).</a:t>
            </a:r>
          </a:p>
          <a:p>
            <a:pPr marL="869950" indent="-869950">
              <a:lnSpc>
                <a:spcPct val="90000"/>
              </a:lnSpc>
            </a:pPr>
            <a:endParaRPr lang="en-US" sz="14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869950" indent="-869950">
              <a:lnSpc>
                <a:spcPct val="90000"/>
              </a:lnSpc>
            </a:pPr>
            <a:r>
              <a:rPr lang="en-US" sz="44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If you had to leave your mother for the kingdom’s sake, you will blessed 100X as much with spiritual mothers, &amp; in the end, eternal life (Mk. 10:28-30).</a:t>
            </a:r>
          </a:p>
          <a:p>
            <a:pPr marL="869950" indent="-869950">
              <a:lnSpc>
                <a:spcPct val="90000"/>
              </a:lnSpc>
            </a:pPr>
            <a:endParaRPr lang="en-US" sz="15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869950" indent="-869950">
              <a:lnSpc>
                <a:spcPct val="90000"/>
              </a:lnSpc>
            </a:pPr>
            <a:r>
              <a:rPr lang="en-US" sz="44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If you have a godly mother, be thankful.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66800"/>
          </a:xfrm>
        </p:spPr>
        <p:txBody>
          <a:bodyPr/>
          <a:lstStyle/>
          <a:p>
            <a:r>
              <a:rPr lang="en-US" sz="60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Conclusion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66800"/>
            <a:ext cx="14630400" cy="7162800"/>
          </a:xfrm>
        </p:spPr>
        <p:txBody>
          <a:bodyPr rtlCol="0">
            <a:normAutofit fontScale="92500" lnSpcReduction="10000"/>
          </a:bodyPr>
          <a:lstStyle/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Mothers, set godly examples for your children by being a Hannah, Lois or Eunice in this generation! </a:t>
            </a: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7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Children obey, honor, &amp; take care of your mother when she’s old but if she tells you to do something sinful, don’t obey. </a:t>
            </a: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7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your mother did forsake you, remember that the Lord has promised to take care of you (Ps. 27:10).</a:t>
            </a: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7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"</a:t>
            </a:r>
            <a:r>
              <a:rPr lang="en-US" sz="4400" u="sng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Who is My mother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and who are My brothers?" And He stretched out His hand toward </a:t>
            </a:r>
            <a:r>
              <a:rPr lang="en-US" sz="4400" u="sng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His disciples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and said, "</a:t>
            </a:r>
            <a:r>
              <a:rPr lang="en-US" sz="4400" u="sng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Here are My mother and My brothers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! "For </a:t>
            </a:r>
            <a:r>
              <a:rPr lang="en-US" sz="4400" u="sng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whoever does the will of My Father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 heaven is </a:t>
            </a:r>
            <a:r>
              <a:rPr lang="en-US" sz="4400" u="sng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My brother and sister and mother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 (Matt. 12:48-50).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728</Words>
  <Application>Microsoft Office PowerPoint</Application>
  <PresentationFormat>Custom</PresentationFormat>
  <Paragraphs>75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Arial</vt:lpstr>
      <vt:lpstr>Tahoma</vt:lpstr>
      <vt:lpstr>Office Theme</vt:lpstr>
      <vt:lpstr>Mothers and Childrens Responsibilities</vt:lpstr>
      <vt:lpstr>Introduction</vt:lpstr>
      <vt:lpstr>Introduction</vt:lpstr>
      <vt:lpstr>Mothers- Set Godly Examples for Them</vt:lpstr>
      <vt:lpstr>Mothers- Set Godly Examples for Them</vt:lpstr>
      <vt:lpstr>Mothers- Set Godly Examples for Them</vt:lpstr>
      <vt:lpstr>Children are to Obey, Honor, and Take Care of their Parents/Mother when they are Old</vt:lpstr>
      <vt:lpstr>You Must Love Jesus Above Your Mother</vt:lpstr>
      <vt:lpstr>Conclusion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Mothers and Childrens Responsibilities</dc:title>
  <dc:creator>Steven Lawrence Locklair</dc:creator>
  <cp:lastModifiedBy>Steve and Bettye Locklair</cp:lastModifiedBy>
  <cp:revision>10</cp:revision>
  <dcterms:created xsi:type="dcterms:W3CDTF">2014-05-10T16:50:02Z</dcterms:created>
  <dcterms:modified xsi:type="dcterms:W3CDTF">2014-05-25T20:26:22Z</dcterms:modified>
</cp:coreProperties>
</file>