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1" r:id="rId4"/>
    <p:sldId id="260" r:id="rId5"/>
    <p:sldId id="261" r:id="rId6"/>
    <p:sldId id="281" r:id="rId7"/>
    <p:sldId id="263" r:id="rId8"/>
    <p:sldId id="264" r:id="rId9"/>
    <p:sldId id="280" r:id="rId10"/>
    <p:sldId id="266" r:id="rId11"/>
    <p:sldId id="268" r:id="rId12"/>
    <p:sldId id="269" r:id="rId13"/>
    <p:sldId id="270" r:id="rId14"/>
    <p:sldId id="279" r:id="rId15"/>
    <p:sldId id="272" r:id="rId16"/>
    <p:sldId id="273" r:id="rId17"/>
    <p:sldId id="274" r:id="rId18"/>
    <p:sldId id="275" r:id="rId19"/>
    <p:sldId id="276" r:id="rId2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74"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1271C4-3F1E-418C-AB67-C18832EB7824}" type="datetimeFigureOut">
              <a:rPr lang="en-US" smtClean="0"/>
              <a:pPr/>
              <a:t>6/8/2014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73075-7DEB-417B-88B2-CF6E7F7FFC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B423D95-2BE4-4E0B-AB53-76EA372143EC}" type="slidenum">
              <a:rPr lang="en-US" smtClean="0"/>
              <a:pPr/>
              <a:t>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6B89C3-2C91-4E53-ADBB-1FE199EE8FF6}" type="slidenum">
              <a:rPr lang="en-US" smtClean="0"/>
              <a:pPr/>
              <a:t>16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6B89C3-2C91-4E53-ADBB-1FE199EE8FF6}" type="slidenum">
              <a:rPr lang="en-US" smtClean="0"/>
              <a:pPr/>
              <a:t>17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6B89C3-2C91-4E53-ADBB-1FE199EE8FF6}" type="slidenum">
              <a:rPr lang="en-US" smtClean="0"/>
              <a:pPr/>
              <a:t>18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6B89C3-2C91-4E53-ADBB-1FE199EE8FF6}" type="slidenum">
              <a:rPr lang="en-US" smtClean="0"/>
              <a:pPr/>
              <a:t>19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CB20649-F18B-4B92-8DDE-9731F4B2F3D9}" type="slidenum">
              <a:rPr lang="en-US" smtClean="0"/>
              <a:pPr/>
              <a:t>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D770CD0-DC30-43B0-99D3-0BE5A26095E5}" type="slidenum">
              <a:rPr lang="en-US" smtClean="0"/>
              <a:pPr/>
              <a:t>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1A9F91C-8EDC-4E26-AB9B-2FD2D6DF280D}" type="slidenum">
              <a:rPr lang="en-US" smtClean="0"/>
              <a:pPr/>
              <a:t>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FCF6B8F-9932-4AEB-B8AE-B9CFFF48DB7D}" type="slidenum">
              <a:rPr lang="en-US" smtClean="0"/>
              <a:pPr/>
              <a:t>10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728099C-85A5-4C28-A8B1-0D3B710CC627}" type="slidenum">
              <a:rPr lang="en-US" smtClean="0"/>
              <a:pPr/>
              <a:t>11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728099C-85A5-4C28-A8B1-0D3B710CC627}" type="slidenum">
              <a:rPr lang="en-US" smtClean="0"/>
              <a:pPr/>
              <a:t>12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0D8CE2F-6E3D-499C-B791-1F105B23B3AB}" type="slidenum">
              <a:rPr lang="en-US" smtClean="0"/>
              <a:pPr/>
              <a:t>13</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6B89C3-2C91-4E53-ADBB-1FE199EE8FF6}" type="slidenum">
              <a:rPr lang="en-US" smtClean="0"/>
              <a:pPr/>
              <a:t>15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819131-1FB5-40EB-9D8C-7D875BBFE54D}"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19131-1FB5-40EB-9D8C-7D875BBFE54D}"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19131-1FB5-40EB-9D8C-7D875BBFE54D}"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19131-1FB5-40EB-9D8C-7D875BBFE54D}"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9131-1FB5-40EB-9D8C-7D875BBFE54D}"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819131-1FB5-40EB-9D8C-7D875BBFE54D}"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819131-1FB5-40EB-9D8C-7D875BBFE54D}" type="datetimeFigureOut">
              <a:rPr lang="en-US" smtClean="0"/>
              <a:pPr/>
              <a:t>6/8/2014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819131-1FB5-40EB-9D8C-7D875BBFE54D}" type="datetimeFigureOut">
              <a:rPr lang="en-US" smtClean="0"/>
              <a:pPr/>
              <a:t>6/8/2014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19131-1FB5-40EB-9D8C-7D875BBFE54D}" type="datetimeFigureOut">
              <a:rPr lang="en-US" smtClean="0"/>
              <a:pPr/>
              <a:t>6/8/2014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19131-1FB5-40EB-9D8C-7D875BBFE54D}"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19131-1FB5-40EB-9D8C-7D875BBFE54D}"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4F7D7-02CF-4A74-9500-2362D47784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AA819131-1FB5-40EB-9D8C-7D875BBFE54D}" type="datetimeFigureOut">
              <a:rPr lang="en-US" smtClean="0"/>
              <a:pPr/>
              <a:t>6/8/2014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1F24F7D7-02CF-4A74-9500-2362D47784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1905000"/>
          </a:xfrm>
        </p:spPr>
        <p:txBody>
          <a:bodyPr>
            <a:noAutofit/>
          </a:bodyPr>
          <a:lstStyle/>
          <a:p>
            <a:r>
              <a:rPr lang="en-US" sz="12200" dirty="0" smtClean="0">
                <a:solidFill>
                  <a:srgbClr val="FFFF00"/>
                </a:solidFill>
                <a:latin typeface="Tahoma" pitchFamily="34" charset="0"/>
                <a:ea typeface="Tahoma" pitchFamily="34" charset="0"/>
                <a:cs typeface="Tahoma" pitchFamily="34" charset="0"/>
              </a:rPr>
              <a:t>The Christian’s </a:t>
            </a:r>
            <a:endParaRPr lang="en-US" sz="12200" dirty="0">
              <a:solidFill>
                <a:srgbClr val="FFFF00"/>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2133600" y="5943600"/>
            <a:ext cx="10302240" cy="1981200"/>
          </a:xfrm>
        </p:spPr>
        <p:txBody>
          <a:bodyPr>
            <a:normAutofit lnSpcReduction="10000"/>
          </a:bodyPr>
          <a:lstStyle/>
          <a:p>
            <a:r>
              <a:rPr lang="en-US" sz="12200" dirty="0" smtClean="0">
                <a:solidFill>
                  <a:srgbClr val="FFFF00"/>
                </a:solidFill>
                <a:latin typeface="Tahoma" pitchFamily="34" charset="0"/>
                <a:ea typeface="Tahoma" pitchFamily="34" charset="0"/>
                <a:cs typeface="Tahoma" pitchFamily="34" charset="0"/>
              </a:rPr>
              <a:t>GPS</a:t>
            </a:r>
            <a:endParaRPr lang="en-US" sz="12200" dirty="0">
              <a:solidFill>
                <a:srgbClr val="FFFF00"/>
              </a:solidFill>
              <a:latin typeface="Tahoma" pitchFamily="34" charset="0"/>
              <a:ea typeface="Tahoma" pitchFamily="34" charset="0"/>
              <a:cs typeface="Tahoma" pitchFamily="34" charset="0"/>
            </a:endParaRPr>
          </a:p>
        </p:txBody>
      </p:sp>
      <p:pic>
        <p:nvPicPr>
          <p:cNvPr id="11266" name="Picture 2" descr="https://encrypted-tbn2.gstatic.com/images?q=tbn:ANd9GcRVoOvaOKBUxpCmVGC6_qL9Zko3vRCLmQDbF7XBsfBCDBQM5Vo_"/>
          <p:cNvPicPr>
            <a:picLocks noChangeAspect="1" noChangeArrowheads="1"/>
          </p:cNvPicPr>
          <p:nvPr/>
        </p:nvPicPr>
        <p:blipFill>
          <a:blip r:embed="rId2" cstate="print"/>
          <a:srcRect/>
          <a:stretch>
            <a:fillRect/>
          </a:stretch>
        </p:blipFill>
        <p:spPr bwMode="auto">
          <a:xfrm>
            <a:off x="533400" y="2286000"/>
            <a:ext cx="5580063" cy="3433361"/>
          </a:xfrm>
          <a:prstGeom prst="rect">
            <a:avLst/>
          </a:prstGeom>
          <a:noFill/>
        </p:spPr>
      </p:pic>
      <p:pic>
        <p:nvPicPr>
          <p:cNvPr id="11268" name="Picture 4" descr="http://www.bible.ca/bible.gif"/>
          <p:cNvPicPr>
            <a:picLocks noChangeAspect="1" noChangeArrowheads="1"/>
          </p:cNvPicPr>
          <p:nvPr/>
        </p:nvPicPr>
        <p:blipFill>
          <a:blip r:embed="rId3" cstate="print"/>
          <a:srcRect/>
          <a:stretch>
            <a:fillRect/>
          </a:stretch>
        </p:blipFill>
        <p:spPr bwMode="auto">
          <a:xfrm>
            <a:off x="7848600" y="2514600"/>
            <a:ext cx="5644339" cy="30416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14630400" cy="1905000"/>
          </a:xfrm>
        </p:spPr>
        <p:txBody>
          <a:bodyPr>
            <a:normAutofit fontScale="90000"/>
          </a:bodyPr>
          <a:lstStyle/>
          <a:p>
            <a:pPr eaLnBrk="1" hangingPunct="1"/>
            <a:r>
              <a:rPr lang="en-US" sz="7000" b="1" dirty="0" smtClean="0">
                <a:solidFill>
                  <a:srgbClr val="FFFF00"/>
                </a:solidFill>
                <a:latin typeface="Tahoma" pitchFamily="32" charset="0"/>
                <a:cs typeface="Tahoma" pitchFamily="32" charset="0"/>
              </a:rPr>
              <a:t>Overcome </a:t>
            </a:r>
            <a:r>
              <a:rPr lang="en-US" sz="7000" b="1" dirty="0">
                <a:solidFill>
                  <a:srgbClr val="FFFF00"/>
                </a:solidFill>
                <a:latin typeface="Tahoma" pitchFamily="32" charset="0"/>
                <a:cs typeface="Tahoma" pitchFamily="32" charset="0"/>
              </a:rPr>
              <a:t>the </a:t>
            </a:r>
            <a:r>
              <a:rPr lang="en-US" sz="7000" b="1" dirty="0">
                <a:solidFill>
                  <a:srgbClr val="FF0000"/>
                </a:solidFill>
                <a:latin typeface="Tahoma" pitchFamily="32" charset="0"/>
                <a:cs typeface="Tahoma" pitchFamily="32" charset="0"/>
              </a:rPr>
              <a:t>Great Prowling Schemer</a:t>
            </a:r>
            <a:r>
              <a:rPr lang="en-US" sz="7000" dirty="0">
                <a:solidFill>
                  <a:srgbClr val="FF0000"/>
                </a:solidFill>
                <a:latin typeface="Tahoma" pitchFamily="32" charset="0"/>
                <a:cs typeface="Tahoma" pitchFamily="32" charset="0"/>
              </a:rPr>
              <a:t>  (Satan)</a:t>
            </a:r>
          </a:p>
        </p:txBody>
      </p:sp>
      <p:sp>
        <p:nvSpPr>
          <p:cNvPr id="447491" name="Rectangle 3"/>
          <p:cNvSpPr>
            <a:spLocks noGrp="1" noChangeArrowheads="1"/>
          </p:cNvSpPr>
          <p:nvPr>
            <p:ph type="subTitle" idx="1"/>
          </p:nvPr>
        </p:nvSpPr>
        <p:spPr>
          <a:xfrm>
            <a:off x="0" y="1828800"/>
            <a:ext cx="14264640" cy="6400800"/>
          </a:xfrm>
        </p:spPr>
        <p:txBody>
          <a:bodyPr>
            <a:normAutofit/>
          </a:bodyPr>
          <a:lstStyle/>
          <a:p>
            <a:pPr marL="870814" indent="-870814"/>
            <a:r>
              <a:rPr lang="en-US" sz="5100" dirty="0">
                <a:solidFill>
                  <a:schemeClr val="bg1"/>
                </a:solidFill>
                <a:latin typeface="Tahoma" pitchFamily="32" charset="0"/>
                <a:cs typeface="Tahoma" pitchFamily="32" charset="0"/>
              </a:rPr>
              <a:t>You can be </a:t>
            </a:r>
            <a:r>
              <a:rPr lang="en-US" sz="5100" dirty="0" smtClean="0">
                <a:solidFill>
                  <a:schemeClr val="bg1"/>
                </a:solidFill>
                <a:latin typeface="Tahoma" pitchFamily="32" charset="0"/>
                <a:cs typeface="Tahoma" pitchFamily="32" charset="0"/>
              </a:rPr>
              <a:t>thinking you’re </a:t>
            </a:r>
            <a:r>
              <a:rPr lang="en-US" sz="5100" dirty="0">
                <a:solidFill>
                  <a:schemeClr val="bg1"/>
                </a:solidFill>
                <a:latin typeface="Tahoma" pitchFamily="32" charset="0"/>
                <a:cs typeface="Tahoma" pitchFamily="32" charset="0"/>
              </a:rPr>
              <a:t>right and </a:t>
            </a:r>
            <a:r>
              <a:rPr lang="en-US" sz="5100" dirty="0" smtClean="0">
                <a:solidFill>
                  <a:schemeClr val="bg1"/>
                </a:solidFill>
                <a:latin typeface="Tahoma" pitchFamily="32" charset="0"/>
                <a:cs typeface="Tahoma" pitchFamily="32" charset="0"/>
              </a:rPr>
              <a:t>be </a:t>
            </a:r>
            <a:r>
              <a:rPr lang="en-US" sz="5100" dirty="0">
                <a:solidFill>
                  <a:schemeClr val="bg1"/>
                </a:solidFill>
                <a:latin typeface="Tahoma" pitchFamily="32" charset="0"/>
                <a:cs typeface="Tahoma" pitchFamily="32" charset="0"/>
              </a:rPr>
              <a:t>wrong. </a:t>
            </a:r>
            <a:r>
              <a:rPr lang="en-US" sz="5100" dirty="0" smtClean="0">
                <a:solidFill>
                  <a:schemeClr val="bg1"/>
                </a:solidFill>
                <a:latin typeface="Tahoma" pitchFamily="32" charset="0"/>
                <a:cs typeface="Tahoma" pitchFamily="32" charset="0"/>
              </a:rPr>
              <a:t> </a:t>
            </a:r>
            <a:r>
              <a:rPr lang="en-US" sz="4400" dirty="0" smtClean="0">
                <a:solidFill>
                  <a:schemeClr val="bg1"/>
                </a:solidFill>
                <a:latin typeface="Tahoma" pitchFamily="32" charset="0"/>
                <a:cs typeface="Tahoma" pitchFamily="32" charset="0"/>
              </a:rPr>
              <a:t>(Following </a:t>
            </a:r>
            <a:r>
              <a:rPr lang="en-US" sz="4400" dirty="0">
                <a:solidFill>
                  <a:schemeClr val="bg1"/>
                </a:solidFill>
                <a:latin typeface="Tahoma" pitchFamily="32" charset="0"/>
                <a:cs typeface="Tahoma" pitchFamily="32" charset="0"/>
              </a:rPr>
              <a:t>manmade GPS </a:t>
            </a:r>
            <a:r>
              <a:rPr lang="en-US" sz="4400" dirty="0" smtClean="0">
                <a:solidFill>
                  <a:schemeClr val="bg1"/>
                </a:solidFill>
                <a:latin typeface="Tahoma" pitchFamily="32" charset="0"/>
                <a:cs typeface="Tahoma" pitchFamily="32" charset="0"/>
              </a:rPr>
              <a:t>&amp; </a:t>
            </a:r>
            <a:r>
              <a:rPr lang="en-US" sz="4400" dirty="0">
                <a:solidFill>
                  <a:schemeClr val="bg1"/>
                </a:solidFill>
                <a:latin typeface="Tahoma" pitchFamily="32" charset="0"/>
                <a:cs typeface="Tahoma" pitchFamily="32" charset="0"/>
              </a:rPr>
              <a:t>taking the wrong turn)</a:t>
            </a:r>
            <a:r>
              <a:rPr lang="en-US" sz="4400" dirty="0" smtClean="0">
                <a:solidFill>
                  <a:schemeClr val="bg1"/>
                </a:solidFill>
                <a:effectLst/>
                <a:latin typeface="Tahoma" pitchFamily="32" charset="0"/>
                <a:cs typeface="Tahoma" pitchFamily="32" charset="0"/>
              </a:rPr>
              <a:t>  </a:t>
            </a:r>
          </a:p>
          <a:p>
            <a:pPr marL="870814" indent="-870814"/>
            <a:endParaRPr lang="en-US" sz="1400" dirty="0">
              <a:solidFill>
                <a:schemeClr val="bg1"/>
              </a:solidFill>
              <a:latin typeface="Tahoma" pitchFamily="32" charset="0"/>
              <a:cs typeface="Tahoma" pitchFamily="32" charset="0"/>
            </a:endParaRPr>
          </a:p>
          <a:p>
            <a:pPr marL="870814" indent="-870814"/>
            <a:r>
              <a:rPr lang="en-US" sz="5100" dirty="0">
                <a:solidFill>
                  <a:schemeClr val="bg1"/>
                </a:solidFill>
                <a:latin typeface="Tahoma" pitchFamily="32" charset="0"/>
                <a:cs typeface="Tahoma" pitchFamily="32" charset="0"/>
              </a:rPr>
              <a:t>Satan </a:t>
            </a:r>
            <a:r>
              <a:rPr lang="en-US" sz="5100" dirty="0" smtClean="0">
                <a:solidFill>
                  <a:schemeClr val="bg1"/>
                </a:solidFill>
                <a:latin typeface="Tahoma" pitchFamily="32" charset="0"/>
                <a:cs typeface="Tahoma" pitchFamily="32" charset="0"/>
              </a:rPr>
              <a:t>is a great prowling schemer who seeks to devour our souls by appearing </a:t>
            </a:r>
            <a:r>
              <a:rPr lang="en-US" sz="5100" dirty="0">
                <a:solidFill>
                  <a:schemeClr val="bg1"/>
                </a:solidFill>
                <a:latin typeface="Tahoma" pitchFamily="32" charset="0"/>
                <a:cs typeface="Tahoma" pitchFamily="32" charset="0"/>
              </a:rPr>
              <a:t>to be righteous </a:t>
            </a:r>
            <a:r>
              <a:rPr lang="en-US" sz="5100" dirty="0" smtClean="0">
                <a:solidFill>
                  <a:schemeClr val="bg1"/>
                </a:solidFill>
                <a:latin typeface="Tahoma" pitchFamily="32" charset="0"/>
                <a:cs typeface="Tahoma" pitchFamily="32" charset="0"/>
              </a:rPr>
              <a:t>(1 Peter 5:8; 2 Cor. 11:2-3, 14).</a:t>
            </a:r>
          </a:p>
          <a:p>
            <a:pPr marL="870814" indent="-870814"/>
            <a:endParaRPr lang="en-US" sz="1400" dirty="0" smtClean="0">
              <a:solidFill>
                <a:schemeClr val="bg1"/>
              </a:solidFill>
              <a:latin typeface="Tahoma" pitchFamily="32" charset="0"/>
              <a:cs typeface="Tahoma" pitchFamily="32" charset="0"/>
            </a:endParaRPr>
          </a:p>
          <a:p>
            <a:pPr marL="870814" indent="-870814"/>
            <a:r>
              <a:rPr lang="en-US" sz="5100" dirty="0" smtClean="0">
                <a:solidFill>
                  <a:schemeClr val="bg1"/>
                </a:solidFill>
                <a:latin typeface="Tahoma" pitchFamily="32" charset="0"/>
                <a:cs typeface="Tahoma" pitchFamily="32" charset="0"/>
              </a:rPr>
              <a:t>How does Satan deceive people? </a:t>
            </a:r>
            <a:endParaRPr lang="en-US" sz="5100" dirty="0">
              <a:solidFill>
                <a:schemeClr val="bg1"/>
              </a:solidFill>
              <a:latin typeface="Tahoma" pitchFamily="32" charset="0"/>
              <a:cs typeface="Tahoma" pitchFamily="32" charset="0"/>
            </a:endParaRPr>
          </a:p>
          <a:p>
            <a:pPr marL="870814" indent="-870814"/>
            <a:endParaRPr lang="en-US" sz="2300" dirty="0">
              <a:latin typeface="Tahoma" pitchFamily="32" charset="0"/>
              <a:cs typeface="Tahoma" pitchFamily="32" charset="0"/>
            </a:endParaRPr>
          </a:p>
          <a:p>
            <a:pPr marL="870814" indent="-870814"/>
            <a:endParaRPr lang="en-US" dirty="0" smtClean="0">
              <a:effectLst/>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Effect transition="in" filter="fade">
                                      <p:cBhvr>
                                        <p:cTn id="7" dur="500"/>
                                        <p:tgtEl>
                                          <p:spTgt spid="447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7491">
                                            <p:txEl>
                                              <p:pRg st="2" end="2"/>
                                            </p:txEl>
                                          </p:spTgt>
                                        </p:tgtEl>
                                        <p:attrNameLst>
                                          <p:attrName>style.visibility</p:attrName>
                                        </p:attrNameLst>
                                      </p:cBhvr>
                                      <p:to>
                                        <p:strVal val="visible"/>
                                      </p:to>
                                    </p:set>
                                    <p:animEffect transition="in" filter="fade">
                                      <p:cBhvr>
                                        <p:cTn id="12" dur="500"/>
                                        <p:tgtEl>
                                          <p:spTgt spid="4474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7491">
                                            <p:txEl>
                                              <p:pRg st="4" end="4"/>
                                            </p:txEl>
                                          </p:spTgt>
                                        </p:tgtEl>
                                        <p:attrNameLst>
                                          <p:attrName>style.visibility</p:attrName>
                                        </p:attrNameLst>
                                      </p:cBhvr>
                                      <p:to>
                                        <p:strVal val="visible"/>
                                      </p:to>
                                    </p:set>
                                    <p:animEffect transition="in" filter="fade">
                                      <p:cBhvr>
                                        <p:cTn id="17" dur="500"/>
                                        <p:tgtEl>
                                          <p:spTgt spid="447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66800"/>
          </a:xfrm>
        </p:spPr>
        <p:txBody>
          <a:bodyPr>
            <a:noAutofit/>
          </a:bodyPr>
          <a:lstStyle/>
          <a:p>
            <a:pPr eaLnBrk="1" hangingPunct="1"/>
            <a:r>
              <a:rPr lang="en-US" b="1" dirty="0">
                <a:solidFill>
                  <a:srgbClr val="FF0000"/>
                </a:solidFill>
                <a:latin typeface="Tahoma" pitchFamily="32" charset="0"/>
                <a:cs typeface="Tahoma" pitchFamily="32" charset="0"/>
              </a:rPr>
              <a:t>The GPS (Satan) </a:t>
            </a:r>
            <a:r>
              <a:rPr lang="en-US" dirty="0">
                <a:solidFill>
                  <a:srgbClr val="FFFF00"/>
                </a:solidFill>
                <a:latin typeface="Tahoma" pitchFamily="32" charset="0"/>
                <a:cs typeface="Tahoma" pitchFamily="32" charset="0"/>
              </a:rPr>
              <a:t>Can Use Family </a:t>
            </a:r>
          </a:p>
        </p:txBody>
      </p:sp>
      <p:sp>
        <p:nvSpPr>
          <p:cNvPr id="451587" name="Rectangle 3"/>
          <p:cNvSpPr>
            <a:spLocks noGrp="1" noChangeArrowheads="1"/>
          </p:cNvSpPr>
          <p:nvPr>
            <p:ph type="subTitle" idx="1"/>
          </p:nvPr>
        </p:nvSpPr>
        <p:spPr>
          <a:xfrm>
            <a:off x="0" y="1066800"/>
            <a:ext cx="14264640" cy="7528560"/>
          </a:xfrm>
        </p:spPr>
        <p:txBody>
          <a:bodyPr>
            <a:normAutofit/>
          </a:bodyPr>
          <a:lstStyle/>
          <a:p>
            <a:pPr marL="870814" indent="-870814"/>
            <a:r>
              <a:rPr lang="en-US" dirty="0" smtClean="0">
                <a:effectLst/>
              </a:rPr>
              <a:t>	</a:t>
            </a:r>
            <a:r>
              <a:rPr lang="en-US" sz="4800" dirty="0">
                <a:solidFill>
                  <a:schemeClr val="bg1"/>
                </a:solidFill>
                <a:latin typeface="Tahoma" pitchFamily="34" charset="0"/>
                <a:ea typeface="Tahoma" pitchFamily="34" charset="0"/>
                <a:cs typeface="Tahoma" pitchFamily="34" charset="0"/>
              </a:rPr>
              <a:t>Satan took away everything Job had but allowed his wife to live so that she </a:t>
            </a:r>
            <a:r>
              <a:rPr lang="en-US" sz="4800" dirty="0" smtClean="0">
                <a:solidFill>
                  <a:schemeClr val="bg1"/>
                </a:solidFill>
                <a:latin typeface="Tahoma" pitchFamily="34" charset="0"/>
                <a:ea typeface="Tahoma" pitchFamily="34" charset="0"/>
                <a:cs typeface="Tahoma" pitchFamily="34" charset="0"/>
              </a:rPr>
              <a:t>would tell him to </a:t>
            </a:r>
            <a:r>
              <a:rPr lang="en-US" sz="4800" dirty="0">
                <a:solidFill>
                  <a:schemeClr val="bg1"/>
                </a:solidFill>
                <a:latin typeface="Tahoma" pitchFamily="34" charset="0"/>
                <a:ea typeface="Tahoma" pitchFamily="34" charset="0"/>
                <a:cs typeface="Tahoma" pitchFamily="34" charset="0"/>
              </a:rPr>
              <a:t>“curse God and die</a:t>
            </a:r>
            <a:r>
              <a:rPr lang="en-US" sz="4800" dirty="0" smtClean="0">
                <a:solidFill>
                  <a:schemeClr val="bg1"/>
                </a:solidFill>
                <a:latin typeface="Tahoma" pitchFamily="34" charset="0"/>
                <a:ea typeface="Tahoma" pitchFamily="34" charset="0"/>
                <a:cs typeface="Tahoma" pitchFamily="34" charset="0"/>
              </a:rPr>
              <a:t>” </a:t>
            </a:r>
            <a:r>
              <a:rPr lang="en-US" sz="4800" dirty="0">
                <a:solidFill>
                  <a:schemeClr val="bg1"/>
                </a:solidFill>
                <a:latin typeface="Tahoma" pitchFamily="34" charset="0"/>
                <a:ea typeface="Tahoma" pitchFamily="34" charset="0"/>
                <a:cs typeface="Tahoma" pitchFamily="34" charset="0"/>
              </a:rPr>
              <a:t>(Job 2:9</a:t>
            </a:r>
            <a:r>
              <a:rPr lang="en-US" sz="4800" dirty="0" smtClean="0">
                <a:solidFill>
                  <a:schemeClr val="bg1"/>
                </a:solidFill>
                <a:latin typeface="Tahoma" pitchFamily="34" charset="0"/>
                <a:ea typeface="Tahoma" pitchFamily="34" charset="0"/>
                <a:cs typeface="Tahoma" pitchFamily="34" charset="0"/>
              </a:rPr>
              <a:t>).  </a:t>
            </a:r>
            <a:endParaRPr lang="en-US" sz="4800" dirty="0">
              <a:solidFill>
                <a:schemeClr val="bg1"/>
              </a:solidFill>
              <a:latin typeface="Tahoma" pitchFamily="34" charset="0"/>
              <a:ea typeface="Tahoma" pitchFamily="34" charset="0"/>
              <a:cs typeface="Tahoma" pitchFamily="34" charset="0"/>
            </a:endParaRPr>
          </a:p>
          <a:p>
            <a:pPr marL="870814" indent="-870814"/>
            <a:endParaRPr lang="en-US" sz="2300" dirty="0">
              <a:solidFill>
                <a:schemeClr val="bg1"/>
              </a:solidFill>
              <a:latin typeface="Tahoma" pitchFamily="32" charset="0"/>
              <a:cs typeface="Tahoma" pitchFamily="32" charset="0"/>
            </a:endParaRPr>
          </a:p>
          <a:p>
            <a:pPr marL="870814" indent="-870814"/>
            <a:r>
              <a:rPr lang="en-US" dirty="0" smtClean="0">
                <a:solidFill>
                  <a:schemeClr val="bg1"/>
                </a:solidFill>
                <a:effectLst/>
                <a:latin typeface="Tahoma" pitchFamily="32" charset="0"/>
                <a:cs typeface="Tahoma" pitchFamily="32" charset="0"/>
              </a:rPr>
              <a:t>	I</a:t>
            </a:r>
            <a:r>
              <a:rPr lang="en-US" sz="4800" dirty="0" smtClean="0">
                <a:solidFill>
                  <a:schemeClr val="bg1"/>
                </a:solidFill>
                <a:latin typeface="Tahoma" pitchFamily="32" charset="0"/>
                <a:cs typeface="Tahoma" pitchFamily="32" charset="0"/>
              </a:rPr>
              <a:t>f </a:t>
            </a:r>
            <a:r>
              <a:rPr lang="en-US" sz="4800" dirty="0">
                <a:solidFill>
                  <a:schemeClr val="bg1"/>
                </a:solidFill>
                <a:latin typeface="Tahoma" pitchFamily="32" charset="0"/>
                <a:cs typeface="Tahoma" pitchFamily="32" charset="0"/>
              </a:rPr>
              <a:t>your loved one </a:t>
            </a:r>
            <a:r>
              <a:rPr lang="en-US" sz="4800" dirty="0" smtClean="0">
                <a:solidFill>
                  <a:schemeClr val="bg1"/>
                </a:solidFill>
                <a:latin typeface="Tahoma" pitchFamily="32" charset="0"/>
                <a:cs typeface="Tahoma" pitchFamily="32" charset="0"/>
              </a:rPr>
              <a:t>is trying to get you to disobey God, Satan is at work!  Don’t give in (1 Pt. 5:9)!  </a:t>
            </a:r>
          </a:p>
          <a:p>
            <a:pPr marL="870814" indent="-870814"/>
            <a:endParaRPr lang="en-US" sz="2300" dirty="0">
              <a:solidFill>
                <a:schemeClr val="bg1"/>
              </a:solidFill>
              <a:latin typeface="Tahoma" pitchFamily="32" charset="0"/>
              <a:cs typeface="Tahoma" pitchFamily="32" charset="0"/>
            </a:endParaRPr>
          </a:p>
          <a:p>
            <a:pPr marL="870814" indent="-870814"/>
            <a:r>
              <a:rPr lang="en-US" sz="4800" dirty="0">
                <a:solidFill>
                  <a:schemeClr val="bg1"/>
                </a:solidFill>
                <a:latin typeface="Tahoma" pitchFamily="32" charset="0"/>
                <a:cs typeface="Tahoma" pitchFamily="32" charset="0"/>
              </a:rPr>
              <a:t>But Job overcame the GPS (Satan) and did not curse </a:t>
            </a:r>
            <a:r>
              <a:rPr lang="en-US" sz="4800" dirty="0" smtClean="0">
                <a:solidFill>
                  <a:schemeClr val="bg1"/>
                </a:solidFill>
                <a:latin typeface="Tahoma" pitchFamily="32" charset="0"/>
                <a:cs typeface="Tahoma" pitchFamily="32" charset="0"/>
              </a:rPr>
              <a:t>God and rebuked his wife </a:t>
            </a:r>
            <a:r>
              <a:rPr lang="en-US" sz="4800" dirty="0">
                <a:solidFill>
                  <a:schemeClr val="bg1"/>
                </a:solidFill>
                <a:latin typeface="Tahoma" pitchFamily="32" charset="0"/>
                <a:cs typeface="Tahoma" pitchFamily="32" charset="0"/>
              </a:rPr>
              <a:t>(Job 1:22; 2:10</a:t>
            </a:r>
            <a:r>
              <a:rPr lang="en-US" sz="4800" dirty="0" smtClean="0">
                <a:solidFill>
                  <a:schemeClr val="bg1"/>
                </a:solidFill>
                <a:latin typeface="Tahoma" pitchFamily="32" charset="0"/>
                <a:cs typeface="Tahoma" pitchFamily="32" charset="0"/>
              </a:rPr>
              <a:t>)</a:t>
            </a:r>
            <a:endParaRPr lang="en-US" sz="4800" dirty="0">
              <a:solidFill>
                <a:schemeClr val="bg1"/>
              </a:solidFill>
              <a:latin typeface="Tahoma" pitchFamily="32" charset="0"/>
              <a:cs typeface="Tahoma" pitchFamily="32" charset="0"/>
            </a:endParaRPr>
          </a:p>
          <a:p>
            <a:pPr marL="870814" indent="-870814"/>
            <a:endParaRPr lang="en-US" sz="2300" dirty="0"/>
          </a:p>
          <a:p>
            <a:pPr marL="870814" indent="-870814"/>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1587">
                                            <p:txEl>
                                              <p:pRg st="0" end="0"/>
                                            </p:txEl>
                                          </p:spTgt>
                                        </p:tgtEl>
                                        <p:attrNameLst>
                                          <p:attrName>style.visibility</p:attrName>
                                        </p:attrNameLst>
                                      </p:cBhvr>
                                      <p:to>
                                        <p:strVal val="visible"/>
                                      </p:to>
                                    </p:set>
                                    <p:animEffect transition="in" filter="fade">
                                      <p:cBhvr>
                                        <p:cTn id="7" dur="500"/>
                                        <p:tgtEl>
                                          <p:spTgt spid="451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1587">
                                            <p:txEl>
                                              <p:pRg st="2" end="2"/>
                                            </p:txEl>
                                          </p:spTgt>
                                        </p:tgtEl>
                                        <p:attrNameLst>
                                          <p:attrName>style.visibility</p:attrName>
                                        </p:attrNameLst>
                                      </p:cBhvr>
                                      <p:to>
                                        <p:strVal val="visible"/>
                                      </p:to>
                                    </p:set>
                                    <p:animEffect transition="in" filter="fade">
                                      <p:cBhvr>
                                        <p:cTn id="12" dur="500"/>
                                        <p:tgtEl>
                                          <p:spTgt spid="451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1587">
                                            <p:txEl>
                                              <p:pRg st="4" end="4"/>
                                            </p:txEl>
                                          </p:spTgt>
                                        </p:tgtEl>
                                        <p:attrNameLst>
                                          <p:attrName>style.visibility</p:attrName>
                                        </p:attrNameLst>
                                      </p:cBhvr>
                                      <p:to>
                                        <p:strVal val="visible"/>
                                      </p:to>
                                    </p:set>
                                    <p:animEffect transition="in" filter="fade">
                                      <p:cBhvr>
                                        <p:cTn id="17" dur="500"/>
                                        <p:tgtEl>
                                          <p:spTgt spid="451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66800"/>
          </a:xfrm>
        </p:spPr>
        <p:txBody>
          <a:bodyPr>
            <a:noAutofit/>
          </a:bodyPr>
          <a:lstStyle/>
          <a:p>
            <a:pPr eaLnBrk="1" hangingPunct="1"/>
            <a:r>
              <a:rPr lang="en-US" b="1" dirty="0">
                <a:solidFill>
                  <a:srgbClr val="FF0000"/>
                </a:solidFill>
                <a:latin typeface="Tahoma" pitchFamily="32" charset="0"/>
                <a:cs typeface="Tahoma" pitchFamily="32" charset="0"/>
              </a:rPr>
              <a:t>The GPS (Satan) </a:t>
            </a:r>
            <a:r>
              <a:rPr lang="en-US" dirty="0">
                <a:solidFill>
                  <a:srgbClr val="FFFF00"/>
                </a:solidFill>
                <a:latin typeface="Tahoma" pitchFamily="32" charset="0"/>
                <a:cs typeface="Tahoma" pitchFamily="32" charset="0"/>
              </a:rPr>
              <a:t>Can Use </a:t>
            </a:r>
            <a:r>
              <a:rPr lang="en-US" dirty="0" smtClean="0">
                <a:solidFill>
                  <a:srgbClr val="FFFF00"/>
                </a:solidFill>
                <a:latin typeface="Tahoma" pitchFamily="32" charset="0"/>
                <a:cs typeface="Tahoma" pitchFamily="32" charset="0"/>
              </a:rPr>
              <a:t>Friendships </a:t>
            </a:r>
            <a:endParaRPr lang="en-US" dirty="0">
              <a:solidFill>
                <a:srgbClr val="FFFF00"/>
              </a:solidFill>
              <a:latin typeface="Tahoma" pitchFamily="32" charset="0"/>
              <a:cs typeface="Tahoma" pitchFamily="32" charset="0"/>
            </a:endParaRPr>
          </a:p>
        </p:txBody>
      </p:sp>
      <p:sp>
        <p:nvSpPr>
          <p:cNvPr id="451587" name="Rectangle 3"/>
          <p:cNvSpPr>
            <a:spLocks noGrp="1" noChangeArrowheads="1"/>
          </p:cNvSpPr>
          <p:nvPr>
            <p:ph type="subTitle" idx="1"/>
          </p:nvPr>
        </p:nvSpPr>
        <p:spPr>
          <a:xfrm>
            <a:off x="0" y="1066800"/>
            <a:ext cx="14630400" cy="7528560"/>
          </a:xfrm>
        </p:spPr>
        <p:txBody>
          <a:bodyPr>
            <a:normAutofit fontScale="92500"/>
          </a:bodyPr>
          <a:lstStyle/>
          <a:p>
            <a:pPr marL="870814" indent="-870814"/>
            <a:r>
              <a:rPr lang="en-US" sz="4800" dirty="0" smtClean="0">
                <a:solidFill>
                  <a:schemeClr val="bg1"/>
                </a:solidFill>
                <a:latin typeface="Tahoma" pitchFamily="34" charset="0"/>
                <a:ea typeface="Tahoma" pitchFamily="34" charset="0"/>
                <a:cs typeface="Tahoma" pitchFamily="34" charset="0"/>
              </a:rPr>
              <a:t>“Bad company corrupts good morals” (1 Cor. 15:33) but you want to make friends with the popular crowd to avoid persecution so you follow from a distance.   </a:t>
            </a:r>
            <a:endParaRPr lang="en-US" sz="4800" dirty="0">
              <a:solidFill>
                <a:schemeClr val="bg1"/>
              </a:solidFill>
              <a:latin typeface="Tahoma" pitchFamily="34" charset="0"/>
              <a:ea typeface="Tahoma" pitchFamily="34" charset="0"/>
              <a:cs typeface="Tahoma" pitchFamily="34" charset="0"/>
            </a:endParaRPr>
          </a:p>
          <a:p>
            <a:pPr marL="870814" indent="-870814"/>
            <a:endParaRPr lang="en-US" sz="1200" dirty="0">
              <a:solidFill>
                <a:schemeClr val="bg1"/>
              </a:solidFill>
              <a:latin typeface="Tahoma" pitchFamily="32" charset="0"/>
              <a:cs typeface="Tahoma" pitchFamily="32" charset="0"/>
            </a:endParaRPr>
          </a:p>
          <a:p>
            <a:pPr marL="870814" indent="-870814"/>
            <a:r>
              <a:rPr lang="en-US" dirty="0" smtClean="0">
                <a:solidFill>
                  <a:schemeClr val="bg1"/>
                </a:solidFill>
                <a:effectLst/>
                <a:latin typeface="Tahoma" pitchFamily="32" charset="0"/>
                <a:cs typeface="Tahoma" pitchFamily="32" charset="0"/>
              </a:rPr>
              <a:t>	Satan got Peter to deny the Lord 3X (Luke 22:31; 61).</a:t>
            </a:r>
            <a:r>
              <a:rPr lang="en-US" sz="4800" dirty="0" smtClean="0">
                <a:solidFill>
                  <a:schemeClr val="bg1"/>
                </a:solidFill>
                <a:latin typeface="Tahoma" pitchFamily="32" charset="0"/>
                <a:cs typeface="Tahoma" pitchFamily="32" charset="0"/>
              </a:rPr>
              <a:t>    </a:t>
            </a:r>
          </a:p>
          <a:p>
            <a:pPr marL="870814" indent="-870814"/>
            <a:endParaRPr lang="en-US" sz="1400" dirty="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Say no to sinners enticements (Pr. 1:10ff). </a:t>
            </a:r>
          </a:p>
          <a:p>
            <a:pPr marL="870814" indent="-870814"/>
            <a:endParaRPr lang="en-US" sz="1500" dirty="0">
              <a:solidFill>
                <a:schemeClr val="bg1"/>
              </a:solidFill>
              <a:effectLst/>
              <a:latin typeface="Tahoma" pitchFamily="32" charset="0"/>
              <a:cs typeface="Tahoma" pitchFamily="32" charset="0"/>
            </a:endParaRPr>
          </a:p>
          <a:p>
            <a:pPr marL="870814" indent="-870814"/>
            <a:r>
              <a:rPr lang="en-US" sz="4800" dirty="0" smtClean="0">
                <a:solidFill>
                  <a:schemeClr val="bg1"/>
                </a:solidFill>
                <a:effectLst/>
                <a:latin typeface="Tahoma" pitchFamily="34" charset="0"/>
                <a:cs typeface="Tahoma" pitchFamily="34" charset="0"/>
              </a:rPr>
              <a:t>Even if you have good friends, Satan can use them to lead you astray </a:t>
            </a:r>
            <a:r>
              <a:rPr lang="en-US" sz="3900" dirty="0" smtClean="0">
                <a:solidFill>
                  <a:schemeClr val="bg1"/>
                </a:solidFill>
                <a:effectLst/>
                <a:latin typeface="Tahoma" pitchFamily="34" charset="0"/>
                <a:cs typeface="Tahoma" pitchFamily="34" charset="0"/>
              </a:rPr>
              <a:t>(</a:t>
            </a:r>
            <a:r>
              <a:rPr lang="en-US" sz="3900" i="1" dirty="0" smtClean="0">
                <a:solidFill>
                  <a:schemeClr val="bg1"/>
                </a:solidFill>
                <a:effectLst/>
                <a:latin typeface="Tahoma" pitchFamily="34" charset="0"/>
                <a:cs typeface="Tahoma" pitchFamily="34" charset="0"/>
              </a:rPr>
              <a:t>judging by appearance, traditions, prejudice</a:t>
            </a:r>
            <a:r>
              <a:rPr lang="en-US" sz="3900" dirty="0" smtClean="0">
                <a:solidFill>
                  <a:schemeClr val="bg1"/>
                </a:solidFill>
                <a:effectLst/>
                <a:latin typeface="Tahoma" pitchFamily="34" charset="0"/>
                <a:cs typeface="Tahoma" pitchFamily="34" charset="0"/>
              </a:rPr>
              <a:t>)</a:t>
            </a:r>
            <a:r>
              <a:rPr lang="en-US" sz="4800" dirty="0" smtClean="0">
                <a:solidFill>
                  <a:schemeClr val="bg1"/>
                </a:solidFill>
                <a:effectLst/>
                <a:latin typeface="Tahoma" pitchFamily="34" charset="0"/>
                <a:cs typeface="Tahoma" pitchFamily="34" charset="0"/>
              </a:rPr>
              <a:t>. (Job 4:8; 8:8; 11:5-6; 19:14; 32:3; 42:7)</a:t>
            </a:r>
          </a:p>
          <a:p>
            <a:pPr marL="870814" indent="-870814"/>
            <a:endParaRPr lang="en-US" sz="2300" dirty="0"/>
          </a:p>
          <a:p>
            <a:pPr marL="870814" indent="-870814"/>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1587">
                                            <p:txEl>
                                              <p:pRg st="0" end="0"/>
                                            </p:txEl>
                                          </p:spTgt>
                                        </p:tgtEl>
                                        <p:attrNameLst>
                                          <p:attrName>style.visibility</p:attrName>
                                        </p:attrNameLst>
                                      </p:cBhvr>
                                      <p:to>
                                        <p:strVal val="visible"/>
                                      </p:to>
                                    </p:set>
                                    <p:animEffect transition="in" filter="fade">
                                      <p:cBhvr>
                                        <p:cTn id="7" dur="500"/>
                                        <p:tgtEl>
                                          <p:spTgt spid="451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1587">
                                            <p:txEl>
                                              <p:pRg st="2" end="2"/>
                                            </p:txEl>
                                          </p:spTgt>
                                        </p:tgtEl>
                                        <p:attrNameLst>
                                          <p:attrName>style.visibility</p:attrName>
                                        </p:attrNameLst>
                                      </p:cBhvr>
                                      <p:to>
                                        <p:strVal val="visible"/>
                                      </p:to>
                                    </p:set>
                                    <p:animEffect transition="in" filter="fade">
                                      <p:cBhvr>
                                        <p:cTn id="12" dur="500"/>
                                        <p:tgtEl>
                                          <p:spTgt spid="451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1587">
                                            <p:txEl>
                                              <p:pRg st="4" end="4"/>
                                            </p:txEl>
                                          </p:spTgt>
                                        </p:tgtEl>
                                        <p:attrNameLst>
                                          <p:attrName>style.visibility</p:attrName>
                                        </p:attrNameLst>
                                      </p:cBhvr>
                                      <p:to>
                                        <p:strVal val="visible"/>
                                      </p:to>
                                    </p:set>
                                    <p:animEffect transition="in" filter="fade">
                                      <p:cBhvr>
                                        <p:cTn id="17" dur="500"/>
                                        <p:tgtEl>
                                          <p:spTgt spid="4515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1587">
                                            <p:txEl>
                                              <p:pRg st="6" end="6"/>
                                            </p:txEl>
                                          </p:spTgt>
                                        </p:tgtEl>
                                        <p:attrNameLst>
                                          <p:attrName>style.visibility</p:attrName>
                                        </p:attrNameLst>
                                      </p:cBhvr>
                                      <p:to>
                                        <p:strVal val="visible"/>
                                      </p:to>
                                    </p:set>
                                    <p:animEffect transition="in" filter="fade">
                                      <p:cBhvr>
                                        <p:cTn id="22" dur="500"/>
                                        <p:tgtEl>
                                          <p:spTgt spid="451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14630400" cy="1005840"/>
          </a:xfrm>
        </p:spPr>
        <p:txBody>
          <a:bodyPr>
            <a:noAutofit/>
          </a:bodyPr>
          <a:lstStyle/>
          <a:p>
            <a:pPr eaLnBrk="1" hangingPunct="1"/>
            <a:r>
              <a:rPr lang="en-US" b="1" dirty="0">
                <a:solidFill>
                  <a:srgbClr val="FF0000"/>
                </a:solidFill>
                <a:latin typeface="Tahoma" pitchFamily="32" charset="0"/>
                <a:cs typeface="Tahoma" pitchFamily="32" charset="0"/>
              </a:rPr>
              <a:t>The GPS (Satan) </a:t>
            </a:r>
            <a:r>
              <a:rPr lang="en-US" dirty="0">
                <a:solidFill>
                  <a:srgbClr val="FFFF00"/>
                </a:solidFill>
                <a:latin typeface="Tahoma" pitchFamily="32" charset="0"/>
                <a:cs typeface="Tahoma" pitchFamily="32" charset="0"/>
              </a:rPr>
              <a:t>Can Use Ministers </a:t>
            </a:r>
          </a:p>
        </p:txBody>
      </p:sp>
      <p:sp>
        <p:nvSpPr>
          <p:cNvPr id="453635" name="Rectangle 3"/>
          <p:cNvSpPr>
            <a:spLocks noGrp="1" noChangeArrowheads="1"/>
          </p:cNvSpPr>
          <p:nvPr>
            <p:ph type="subTitle" idx="1"/>
          </p:nvPr>
        </p:nvSpPr>
        <p:spPr>
          <a:xfrm>
            <a:off x="0" y="1188720"/>
            <a:ext cx="14630400" cy="7040880"/>
          </a:xfrm>
        </p:spPr>
        <p:txBody>
          <a:bodyPr>
            <a:normAutofit fontScale="92500" lnSpcReduction="10000"/>
          </a:bodyPr>
          <a:lstStyle/>
          <a:p>
            <a:pPr marL="870814" indent="-870814">
              <a:lnSpc>
                <a:spcPct val="90000"/>
              </a:lnSpc>
              <a:defRPr/>
            </a:pPr>
            <a:r>
              <a:rPr lang="en-US" sz="5100" dirty="0">
                <a:solidFill>
                  <a:schemeClr val="bg1"/>
                </a:solidFill>
                <a:latin typeface="Tahoma" pitchFamily="34" charset="0"/>
                <a:cs typeface="Tahoma" pitchFamily="34" charset="0"/>
              </a:rPr>
              <a:t>Satan </a:t>
            </a:r>
            <a:r>
              <a:rPr lang="en-US" sz="5100" dirty="0" smtClean="0">
                <a:solidFill>
                  <a:schemeClr val="bg1"/>
                </a:solidFill>
                <a:latin typeface="Tahoma" pitchFamily="34" charset="0"/>
                <a:cs typeface="Tahoma" pitchFamily="34" charset="0"/>
              </a:rPr>
              <a:t>appears righteous so he can </a:t>
            </a:r>
            <a:r>
              <a:rPr lang="en-US" sz="5100" dirty="0">
                <a:solidFill>
                  <a:schemeClr val="bg1"/>
                </a:solidFill>
                <a:latin typeface="Tahoma" pitchFamily="34" charset="0"/>
                <a:cs typeface="Tahoma" pitchFamily="34" charset="0"/>
              </a:rPr>
              <a:t>use his </a:t>
            </a:r>
            <a:r>
              <a:rPr lang="en-US" sz="5100" dirty="0" smtClean="0">
                <a:solidFill>
                  <a:schemeClr val="bg1"/>
                </a:solidFill>
                <a:latin typeface="Tahoma" pitchFamily="34" charset="0"/>
                <a:cs typeface="Tahoma" pitchFamily="34" charset="0"/>
              </a:rPr>
              <a:t>ministers (2 Cor. 11:15) to tell people...</a:t>
            </a:r>
            <a:endParaRPr lang="en-US" sz="5100" dirty="0">
              <a:solidFill>
                <a:schemeClr val="bg1"/>
              </a:solidFill>
              <a:latin typeface="Tahoma" pitchFamily="34" charset="0"/>
              <a:cs typeface="Tahoma" pitchFamily="34" charset="0"/>
            </a:endParaRPr>
          </a:p>
          <a:p>
            <a:pPr marL="870814" indent="-870814">
              <a:lnSpc>
                <a:spcPct val="90000"/>
              </a:lnSpc>
              <a:defRPr/>
            </a:pPr>
            <a:endParaRPr lang="en-US" sz="2300" dirty="0">
              <a:solidFill>
                <a:schemeClr val="bg1"/>
              </a:solidFill>
              <a:latin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cs typeface="Tahoma" pitchFamily="34" charset="0"/>
              </a:rPr>
              <a:t> that “</a:t>
            </a:r>
            <a:r>
              <a:rPr lang="en-US" sz="5100" i="1" dirty="0">
                <a:solidFill>
                  <a:schemeClr val="bg1"/>
                </a:solidFill>
                <a:latin typeface="Tahoma" pitchFamily="34" charset="0"/>
                <a:cs typeface="Tahoma" pitchFamily="34" charset="0"/>
              </a:rPr>
              <a:t>all roads lead to heaven </a:t>
            </a:r>
            <a:r>
              <a:rPr lang="en-US" sz="5100" dirty="0">
                <a:solidFill>
                  <a:schemeClr val="bg1"/>
                </a:solidFill>
                <a:latin typeface="Tahoma" pitchFamily="34" charset="0"/>
                <a:cs typeface="Tahoma" pitchFamily="34" charset="0"/>
              </a:rPr>
              <a:t>”; </a:t>
            </a:r>
          </a:p>
          <a:p>
            <a:pPr marL="870814" indent="-870814">
              <a:lnSpc>
                <a:spcPct val="90000"/>
              </a:lnSpc>
              <a:defRPr/>
            </a:pPr>
            <a:endParaRPr lang="en-US" sz="2300" dirty="0">
              <a:solidFill>
                <a:schemeClr val="bg1"/>
              </a:solidFill>
              <a:latin typeface="Tahoma" pitchFamily="34" charset="0"/>
              <a:cs typeface="Tahoma" pitchFamily="34" charset="0"/>
            </a:endParaRPr>
          </a:p>
          <a:p>
            <a:pPr marL="870814" indent="-870814">
              <a:lnSpc>
                <a:spcPct val="90000"/>
              </a:lnSpc>
              <a:defRPr/>
            </a:pPr>
            <a:r>
              <a:rPr lang="en-US" sz="5100" i="1" dirty="0">
                <a:solidFill>
                  <a:schemeClr val="bg1"/>
                </a:solidFill>
                <a:latin typeface="Tahoma" pitchFamily="34" charset="0"/>
                <a:cs typeface="Tahoma" pitchFamily="34" charset="0"/>
              </a:rPr>
              <a:t>“just accept Christ as your personal Savior </a:t>
            </a:r>
            <a:r>
              <a:rPr lang="en-US" sz="5100" i="1" dirty="0" smtClean="0">
                <a:solidFill>
                  <a:schemeClr val="bg1"/>
                </a:solidFill>
                <a:latin typeface="Tahoma" pitchFamily="34" charset="0"/>
                <a:cs typeface="Tahoma" pitchFamily="34" charset="0"/>
              </a:rPr>
              <a:t>and/or say the sinners prayer and you </a:t>
            </a:r>
            <a:r>
              <a:rPr lang="en-US" sz="5100" i="1" dirty="0">
                <a:solidFill>
                  <a:schemeClr val="bg1"/>
                </a:solidFill>
                <a:latin typeface="Tahoma" pitchFamily="34" charset="0"/>
                <a:cs typeface="Tahoma" pitchFamily="34" charset="0"/>
              </a:rPr>
              <a:t>will be </a:t>
            </a:r>
            <a:r>
              <a:rPr lang="en-US" sz="5100" i="1" dirty="0" smtClean="0">
                <a:solidFill>
                  <a:schemeClr val="bg1"/>
                </a:solidFill>
                <a:latin typeface="Tahoma" pitchFamily="34" charset="0"/>
                <a:cs typeface="Tahoma" pitchFamily="34" charset="0"/>
              </a:rPr>
              <a:t>saved“;</a:t>
            </a:r>
            <a:endParaRPr lang="en-US" sz="5100" i="1" dirty="0">
              <a:solidFill>
                <a:schemeClr val="bg1"/>
              </a:solidFill>
              <a:latin typeface="Tahoma" pitchFamily="34" charset="0"/>
              <a:cs typeface="Tahoma" pitchFamily="34" charset="0"/>
            </a:endParaRPr>
          </a:p>
          <a:p>
            <a:pPr marL="870814" indent="-870814">
              <a:lnSpc>
                <a:spcPct val="90000"/>
              </a:lnSpc>
              <a:defRPr/>
            </a:pPr>
            <a:endParaRPr lang="en-US" sz="2300" dirty="0">
              <a:solidFill>
                <a:schemeClr val="bg1"/>
              </a:solidFill>
              <a:latin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cs typeface="Tahoma" pitchFamily="34" charset="0"/>
              </a:rPr>
              <a:t>“</a:t>
            </a:r>
            <a:r>
              <a:rPr lang="en-US" sz="5100" i="1" dirty="0">
                <a:solidFill>
                  <a:schemeClr val="bg1"/>
                </a:solidFill>
                <a:latin typeface="Tahoma" pitchFamily="34" charset="0"/>
                <a:cs typeface="Tahoma" pitchFamily="34" charset="0"/>
              </a:rPr>
              <a:t>once you’re saved, you’re always saved</a:t>
            </a:r>
            <a:r>
              <a:rPr lang="en-US" sz="5100" dirty="0">
                <a:solidFill>
                  <a:schemeClr val="bg1"/>
                </a:solidFill>
                <a:latin typeface="Tahoma" pitchFamily="34" charset="0"/>
                <a:cs typeface="Tahoma" pitchFamily="34" charset="0"/>
              </a:rPr>
              <a:t>””; </a:t>
            </a:r>
          </a:p>
          <a:p>
            <a:pPr marL="870814" indent="-870814">
              <a:lnSpc>
                <a:spcPct val="90000"/>
              </a:lnSpc>
              <a:defRPr/>
            </a:pPr>
            <a:endParaRPr lang="en-US" sz="2300" dirty="0">
              <a:solidFill>
                <a:schemeClr val="bg1"/>
              </a:solidFill>
              <a:latin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cs typeface="Tahoma" pitchFamily="34" charset="0"/>
              </a:rPr>
              <a:t>“</a:t>
            </a:r>
            <a:r>
              <a:rPr lang="en-US" sz="5100" i="1" dirty="0">
                <a:solidFill>
                  <a:schemeClr val="bg1"/>
                </a:solidFill>
                <a:latin typeface="Tahoma" pitchFamily="34" charset="0"/>
                <a:cs typeface="Tahoma" pitchFamily="34" charset="0"/>
              </a:rPr>
              <a:t>it doesn’t matter what you believe as long as you are honest and sincere</a:t>
            </a:r>
            <a:r>
              <a:rPr lang="en-US" sz="5100" dirty="0">
                <a:solidFill>
                  <a:schemeClr val="bg1"/>
                </a:solidFill>
                <a:latin typeface="Tahoma" pitchFamily="34" charset="0"/>
                <a:cs typeface="Tahoma" pitchFamily="34" charset="0"/>
              </a:rPr>
              <a:t>”; etc. </a:t>
            </a:r>
            <a:endParaRPr lang="en-US" sz="2300" b="1" dirty="0">
              <a:latin typeface="Times New Roman" pitchFamily="18" charset="0"/>
            </a:endParaRPr>
          </a:p>
          <a:p>
            <a:pPr marL="870814" indent="-870814">
              <a:lnSpc>
                <a:spcPct val="90000"/>
              </a:lnSpc>
              <a:defRPr/>
            </a:pPr>
            <a:endParaRPr lang="en-US" b="1"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3635">
                                            <p:txEl>
                                              <p:pRg st="0" end="0"/>
                                            </p:txEl>
                                          </p:spTgt>
                                        </p:tgtEl>
                                        <p:attrNameLst>
                                          <p:attrName>style.visibility</p:attrName>
                                        </p:attrNameLst>
                                      </p:cBhvr>
                                      <p:to>
                                        <p:strVal val="visible"/>
                                      </p:to>
                                    </p:set>
                                    <p:animEffect transition="in" filter="fade">
                                      <p:cBhvr>
                                        <p:cTn id="7" dur="500"/>
                                        <p:tgtEl>
                                          <p:spTgt spid="453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3635">
                                            <p:txEl>
                                              <p:pRg st="2" end="2"/>
                                            </p:txEl>
                                          </p:spTgt>
                                        </p:tgtEl>
                                        <p:attrNameLst>
                                          <p:attrName>style.visibility</p:attrName>
                                        </p:attrNameLst>
                                      </p:cBhvr>
                                      <p:to>
                                        <p:strVal val="visible"/>
                                      </p:to>
                                    </p:set>
                                    <p:animEffect transition="in" filter="fade">
                                      <p:cBhvr>
                                        <p:cTn id="12" dur="500"/>
                                        <p:tgtEl>
                                          <p:spTgt spid="4536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3635">
                                            <p:txEl>
                                              <p:pRg st="4" end="4"/>
                                            </p:txEl>
                                          </p:spTgt>
                                        </p:tgtEl>
                                        <p:attrNameLst>
                                          <p:attrName>style.visibility</p:attrName>
                                        </p:attrNameLst>
                                      </p:cBhvr>
                                      <p:to>
                                        <p:strVal val="visible"/>
                                      </p:to>
                                    </p:set>
                                    <p:animEffect transition="in" filter="fade">
                                      <p:cBhvr>
                                        <p:cTn id="17" dur="500"/>
                                        <p:tgtEl>
                                          <p:spTgt spid="4536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3635">
                                            <p:txEl>
                                              <p:pRg st="6" end="6"/>
                                            </p:txEl>
                                          </p:spTgt>
                                        </p:tgtEl>
                                        <p:attrNameLst>
                                          <p:attrName>style.visibility</p:attrName>
                                        </p:attrNameLst>
                                      </p:cBhvr>
                                      <p:to>
                                        <p:strVal val="visible"/>
                                      </p:to>
                                    </p:set>
                                    <p:animEffect transition="in" filter="fade">
                                      <p:cBhvr>
                                        <p:cTn id="22" dur="500"/>
                                        <p:tgtEl>
                                          <p:spTgt spid="45363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3635">
                                            <p:txEl>
                                              <p:pRg st="8" end="8"/>
                                            </p:txEl>
                                          </p:spTgt>
                                        </p:tgtEl>
                                        <p:attrNameLst>
                                          <p:attrName>style.visibility</p:attrName>
                                        </p:attrNameLst>
                                      </p:cBhvr>
                                      <p:to>
                                        <p:strVal val="visible"/>
                                      </p:to>
                                    </p:set>
                                    <p:animEffect transition="in" filter="fade">
                                      <p:cBhvr>
                                        <p:cTn id="27" dur="500"/>
                                        <p:tgtEl>
                                          <p:spTgt spid="4536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solidFill>
                  <a:srgbClr val="FFFF00"/>
                </a:solidFill>
                <a:latin typeface="Tahoma" pitchFamily="34" charset="0"/>
                <a:ea typeface="Tahoma" pitchFamily="34" charset="0"/>
                <a:cs typeface="Tahoma" pitchFamily="34" charset="0"/>
              </a:rPr>
              <a:t>The Christian’s GPS Guide</a:t>
            </a:r>
            <a:endParaRPr lang="en-US" sz="8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20240"/>
            <a:ext cx="14630400" cy="6309360"/>
          </a:xfrm>
        </p:spPr>
        <p:txBody>
          <a:bodyPr>
            <a:normAutofit/>
          </a:bodyPr>
          <a:lstStyle/>
          <a:p>
            <a:r>
              <a:rPr lang="en-US" sz="5400" dirty="0" smtClean="0">
                <a:solidFill>
                  <a:schemeClr val="bg1"/>
                </a:solidFill>
                <a:latin typeface="Tahoma" pitchFamily="34" charset="0"/>
                <a:ea typeface="Tahoma" pitchFamily="34" charset="0"/>
                <a:cs typeface="Tahoma" pitchFamily="34" charset="0"/>
              </a:rPr>
              <a:t>Recognize GPS (God’s Perceptive Sight)</a:t>
            </a:r>
          </a:p>
          <a:p>
            <a:r>
              <a:rPr lang="en-US" sz="5400" dirty="0" smtClean="0">
                <a:solidFill>
                  <a:schemeClr val="bg1"/>
                </a:solidFill>
                <a:latin typeface="Tahoma" pitchFamily="34" charset="0"/>
                <a:ea typeface="Tahoma" pitchFamily="34" charset="0"/>
                <a:cs typeface="Tahoma" pitchFamily="34" charset="0"/>
              </a:rPr>
              <a:t>Follow the GPS (God’s Powerful Standard)</a:t>
            </a:r>
          </a:p>
          <a:p>
            <a:r>
              <a:rPr lang="en-US" sz="5400" dirty="0" smtClean="0">
                <a:solidFill>
                  <a:schemeClr val="bg1"/>
                </a:solidFill>
                <a:latin typeface="Tahoma" pitchFamily="34" charset="0"/>
                <a:ea typeface="Tahoma" pitchFamily="34" charset="0"/>
                <a:cs typeface="Tahoma" pitchFamily="34" charset="0"/>
              </a:rPr>
              <a:t>Overcome the GPS (Great Prowling Schemer)</a:t>
            </a:r>
          </a:p>
          <a:p>
            <a:r>
              <a:rPr lang="en-US" sz="5400" dirty="0" smtClean="0">
                <a:solidFill>
                  <a:srgbClr val="FFFF00"/>
                </a:solidFill>
                <a:latin typeface="Tahoma" pitchFamily="34" charset="0"/>
                <a:ea typeface="Tahoma" pitchFamily="34" charset="0"/>
                <a:cs typeface="Tahoma" pitchFamily="34" charset="0"/>
              </a:rPr>
              <a:t>Obey the GPS (God’s Plan of Salvation) </a:t>
            </a:r>
            <a:endParaRPr lang="en-US" sz="5400" dirty="0">
              <a:solidFill>
                <a:srgbClr val="FFFF00"/>
              </a:solidFill>
              <a:latin typeface="Tahoma" pitchFamily="34" charset="0"/>
              <a:ea typeface="Tahoma" pitchFamily="34" charset="0"/>
              <a:cs typeface="Tahoma" pitchFamily="34" charset="0"/>
            </a:endParaRPr>
          </a:p>
        </p:txBody>
      </p:sp>
      <p:pic>
        <p:nvPicPr>
          <p:cNvPr id="4" name="Picture 2" descr="https://encrypted-tbn2.gstatic.com/images?q=tbn:ANd9GcRVoOvaOKBUxpCmVGC6_qL9Zko3vRCLmQDbF7XBsfBCDBQM5Vo_"/>
          <p:cNvPicPr>
            <a:picLocks noChangeAspect="1" noChangeArrowheads="1"/>
          </p:cNvPicPr>
          <p:nvPr/>
        </p:nvPicPr>
        <p:blipFill>
          <a:blip r:embed="rId2" cstate="print"/>
          <a:srcRect/>
          <a:stretch>
            <a:fillRect/>
          </a:stretch>
        </p:blipFill>
        <p:spPr bwMode="auto">
          <a:xfrm>
            <a:off x="3124200" y="6207248"/>
            <a:ext cx="2913063" cy="1792380"/>
          </a:xfrm>
          <a:prstGeom prst="rect">
            <a:avLst/>
          </a:prstGeom>
          <a:noFill/>
        </p:spPr>
      </p:pic>
      <p:pic>
        <p:nvPicPr>
          <p:cNvPr id="5" name="Picture 4" descr="http://www.bible.ca/bible.gif"/>
          <p:cNvPicPr>
            <a:picLocks noChangeAspect="1" noChangeArrowheads="1"/>
          </p:cNvPicPr>
          <p:nvPr/>
        </p:nvPicPr>
        <p:blipFill>
          <a:blip r:embed="rId3" cstate="print"/>
          <a:srcRect/>
          <a:stretch>
            <a:fillRect/>
          </a:stretch>
        </p:blipFill>
        <p:spPr bwMode="auto">
          <a:xfrm>
            <a:off x="8991600" y="6248400"/>
            <a:ext cx="3249148" cy="17509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188720"/>
          </a:xfrm>
        </p:spPr>
        <p:txBody>
          <a:bodyPr>
            <a:normAutofit/>
          </a:bodyPr>
          <a:lstStyle/>
          <a:p>
            <a:pPr eaLnBrk="1" hangingPunct="1"/>
            <a:r>
              <a:rPr lang="en-US" sz="6000" b="1" dirty="0">
                <a:solidFill>
                  <a:srgbClr val="FFFF00"/>
                </a:solidFill>
                <a:latin typeface="Tahoma" pitchFamily="32" charset="0"/>
                <a:cs typeface="Tahoma" pitchFamily="32" charset="0"/>
              </a:rPr>
              <a:t>GPS </a:t>
            </a:r>
            <a:r>
              <a:rPr lang="en-US" sz="6000" b="1" dirty="0" smtClean="0">
                <a:solidFill>
                  <a:srgbClr val="FFFF00"/>
                </a:solidFill>
                <a:latin typeface="Tahoma" pitchFamily="32" charset="0"/>
                <a:cs typeface="Tahoma" pitchFamily="32" charset="0"/>
              </a:rPr>
              <a:t>(Obey God’s Plan of Salvation)</a:t>
            </a:r>
            <a:endParaRPr lang="en-US" sz="6000" b="1" dirty="0">
              <a:solidFill>
                <a:srgbClr val="FFFF00"/>
              </a:solidFill>
              <a:latin typeface="Tahoma" pitchFamily="32" charset="0"/>
              <a:cs typeface="Tahoma" pitchFamily="32" charset="0"/>
            </a:endParaRPr>
          </a:p>
        </p:txBody>
      </p:sp>
      <p:sp>
        <p:nvSpPr>
          <p:cNvPr id="455683" name="Rectangle 3"/>
          <p:cNvSpPr>
            <a:spLocks noGrp="1" noChangeArrowheads="1"/>
          </p:cNvSpPr>
          <p:nvPr>
            <p:ph type="subTitle" idx="1"/>
          </p:nvPr>
        </p:nvSpPr>
        <p:spPr>
          <a:xfrm>
            <a:off x="0" y="1280160"/>
            <a:ext cx="14630400" cy="6949440"/>
          </a:xfrm>
        </p:spPr>
        <p:txBody>
          <a:bodyPr>
            <a:normAutofit/>
          </a:bodyPr>
          <a:lstStyle/>
          <a:p>
            <a:pPr marL="870814" indent="-870814"/>
            <a:r>
              <a:rPr lang="en-US" sz="4800" dirty="0" smtClean="0">
                <a:solidFill>
                  <a:schemeClr val="bg1"/>
                </a:solidFill>
                <a:latin typeface="Tahoma" pitchFamily="32" charset="0"/>
                <a:cs typeface="Tahoma" pitchFamily="32" charset="0"/>
              </a:rPr>
              <a:t>The </a:t>
            </a:r>
            <a:r>
              <a:rPr lang="en-US" sz="4800" dirty="0">
                <a:solidFill>
                  <a:schemeClr val="bg1"/>
                </a:solidFill>
                <a:latin typeface="Tahoma" pitchFamily="32" charset="0"/>
                <a:cs typeface="Tahoma" pitchFamily="32" charset="0"/>
              </a:rPr>
              <a:t>GPS will change the mileage the closer I get to the </a:t>
            </a:r>
            <a:r>
              <a:rPr lang="en-US" sz="4800" dirty="0" smtClean="0">
                <a:solidFill>
                  <a:schemeClr val="bg1"/>
                </a:solidFill>
                <a:latin typeface="Tahoma" pitchFamily="32" charset="0"/>
                <a:cs typeface="Tahoma" pitchFamily="32" charset="0"/>
              </a:rPr>
              <a:t>destination and is accurate </a:t>
            </a:r>
            <a:r>
              <a:rPr lang="en-US" sz="4800" dirty="0">
                <a:solidFill>
                  <a:schemeClr val="bg1"/>
                </a:solidFill>
                <a:latin typeface="Tahoma" pitchFamily="32" charset="0"/>
                <a:cs typeface="Tahoma" pitchFamily="32" charset="0"/>
              </a:rPr>
              <a:t>even though there are different answers along the route.</a:t>
            </a:r>
            <a:r>
              <a:rPr lang="en-US" sz="5100" dirty="0">
                <a:solidFill>
                  <a:schemeClr val="bg1"/>
                </a:solidFill>
                <a:latin typeface="Tahoma" pitchFamily="32" charset="0"/>
                <a:cs typeface="Tahoma" pitchFamily="32" charset="0"/>
              </a:rPr>
              <a:t>  </a:t>
            </a:r>
          </a:p>
          <a:p>
            <a:pPr marL="870814" indent="-870814"/>
            <a:endParaRPr lang="en-US" sz="12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It </a:t>
            </a:r>
            <a:r>
              <a:rPr lang="en-US" sz="4800" dirty="0">
                <a:solidFill>
                  <a:schemeClr val="bg1"/>
                </a:solidFill>
                <a:latin typeface="Tahoma" pitchFamily="32" charset="0"/>
                <a:cs typeface="Tahoma" pitchFamily="32" charset="0"/>
              </a:rPr>
              <a:t>is the same way concerning </a:t>
            </a:r>
            <a:r>
              <a:rPr lang="en-US" sz="4800" dirty="0" smtClean="0">
                <a:solidFill>
                  <a:schemeClr val="bg1"/>
                </a:solidFill>
                <a:latin typeface="Tahoma" pitchFamily="32" charset="0"/>
                <a:cs typeface="Tahoma" pitchFamily="32" charset="0"/>
              </a:rPr>
              <a:t>salvation as those in the book of Acts are told different things based on where they are at spiritually. </a:t>
            </a:r>
          </a:p>
          <a:p>
            <a:pPr marL="870814" indent="-870814"/>
            <a:endParaRPr lang="en-US" sz="14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But they all had to obey Jesus in order to be saved. (Hebrews 5:8-9; John 14:15)  </a:t>
            </a:r>
            <a:endParaRPr lang="en-US" sz="4800" dirty="0">
              <a:solidFill>
                <a:schemeClr val="bg1"/>
              </a:solidFill>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Effect transition="in" filter="fade">
                                      <p:cBhvr>
                                        <p:cTn id="7" dur="500"/>
                                        <p:tgtEl>
                                          <p:spTgt spid="45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5683">
                                            <p:txEl>
                                              <p:pRg st="2" end="2"/>
                                            </p:txEl>
                                          </p:spTgt>
                                        </p:tgtEl>
                                        <p:attrNameLst>
                                          <p:attrName>style.visibility</p:attrName>
                                        </p:attrNameLst>
                                      </p:cBhvr>
                                      <p:to>
                                        <p:strVal val="visible"/>
                                      </p:to>
                                    </p:set>
                                    <p:animEffect transition="in" filter="fade">
                                      <p:cBhvr>
                                        <p:cTn id="12" dur="500"/>
                                        <p:tgtEl>
                                          <p:spTgt spid="4556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5683">
                                            <p:txEl>
                                              <p:pRg st="4" end="4"/>
                                            </p:txEl>
                                          </p:spTgt>
                                        </p:tgtEl>
                                        <p:attrNameLst>
                                          <p:attrName>style.visibility</p:attrName>
                                        </p:attrNameLst>
                                      </p:cBhvr>
                                      <p:to>
                                        <p:strVal val="visible"/>
                                      </p:to>
                                    </p:set>
                                    <p:animEffect transition="in" filter="fade">
                                      <p:cBhvr>
                                        <p:cTn id="17" dur="500"/>
                                        <p:tgtEl>
                                          <p:spTgt spid="455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188720"/>
          </a:xfrm>
        </p:spPr>
        <p:txBody>
          <a:bodyPr>
            <a:normAutofit/>
          </a:bodyPr>
          <a:lstStyle/>
          <a:p>
            <a:pPr eaLnBrk="1" hangingPunct="1"/>
            <a:r>
              <a:rPr lang="en-US" sz="6000" b="1" dirty="0">
                <a:solidFill>
                  <a:srgbClr val="FFFF00"/>
                </a:solidFill>
                <a:latin typeface="Tahoma" pitchFamily="32" charset="0"/>
                <a:cs typeface="Tahoma" pitchFamily="32" charset="0"/>
              </a:rPr>
              <a:t>GPS </a:t>
            </a:r>
            <a:r>
              <a:rPr lang="en-US" sz="6000" b="1" dirty="0" smtClean="0">
                <a:solidFill>
                  <a:srgbClr val="FFFF00"/>
                </a:solidFill>
                <a:latin typeface="Tahoma" pitchFamily="32" charset="0"/>
                <a:cs typeface="Tahoma" pitchFamily="32" charset="0"/>
              </a:rPr>
              <a:t>(Obey God’s Plan of Salvation)</a:t>
            </a:r>
            <a:endParaRPr lang="en-US" sz="6000" b="1" dirty="0">
              <a:solidFill>
                <a:srgbClr val="FFFF00"/>
              </a:solidFill>
              <a:latin typeface="Tahoma" pitchFamily="32" charset="0"/>
              <a:cs typeface="Tahoma" pitchFamily="32" charset="0"/>
            </a:endParaRPr>
          </a:p>
        </p:txBody>
      </p:sp>
      <p:sp>
        <p:nvSpPr>
          <p:cNvPr id="455683" name="Rectangle 3"/>
          <p:cNvSpPr>
            <a:spLocks noGrp="1" noChangeArrowheads="1"/>
          </p:cNvSpPr>
          <p:nvPr>
            <p:ph type="subTitle" idx="1"/>
          </p:nvPr>
        </p:nvSpPr>
        <p:spPr>
          <a:xfrm>
            <a:off x="0" y="1280160"/>
            <a:ext cx="14630400" cy="6949440"/>
          </a:xfrm>
        </p:spPr>
        <p:txBody>
          <a:bodyPr>
            <a:normAutofit/>
          </a:bodyPr>
          <a:lstStyle/>
          <a:p>
            <a:pPr marL="870814" indent="-870814"/>
            <a:r>
              <a:rPr lang="en-US" sz="4800" dirty="0" smtClean="0">
                <a:solidFill>
                  <a:schemeClr val="bg1"/>
                </a:solidFill>
                <a:latin typeface="Tahoma" pitchFamily="32" charset="0"/>
                <a:cs typeface="Tahoma" pitchFamily="32" charset="0"/>
              </a:rPr>
              <a:t>An unbeliever must examine the facts of the gospel so that he might believe Jesus is God’s Son or he will die in his sins (John 20:30-31; 8:24).</a:t>
            </a:r>
            <a:r>
              <a:rPr lang="en-US" sz="5100" dirty="0" smtClean="0">
                <a:solidFill>
                  <a:schemeClr val="bg1"/>
                </a:solidFill>
                <a:latin typeface="Tahoma" pitchFamily="32" charset="0"/>
                <a:cs typeface="Tahoma" pitchFamily="32" charset="0"/>
              </a:rPr>
              <a:t>  </a:t>
            </a:r>
            <a:endParaRPr lang="en-US" sz="5100" dirty="0">
              <a:solidFill>
                <a:schemeClr val="bg1"/>
              </a:solidFill>
              <a:latin typeface="Tahoma" pitchFamily="32" charset="0"/>
              <a:cs typeface="Tahoma" pitchFamily="32" charset="0"/>
            </a:endParaRPr>
          </a:p>
          <a:p>
            <a:pPr marL="870814" indent="-870814"/>
            <a:endParaRPr lang="en-US" sz="12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The only way to have faith is by hearing God’s word (Rom. 10:17), not by miracle, vision, or feelings. </a:t>
            </a:r>
          </a:p>
          <a:p>
            <a:pPr marL="870814" indent="-870814"/>
            <a:endParaRPr lang="en-US" sz="14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The </a:t>
            </a:r>
            <a:r>
              <a:rPr lang="en-US" sz="4800" dirty="0" err="1" smtClean="0">
                <a:solidFill>
                  <a:schemeClr val="bg1"/>
                </a:solidFill>
                <a:latin typeface="Tahoma" pitchFamily="32" charset="0"/>
                <a:cs typeface="Tahoma" pitchFamily="32" charset="0"/>
              </a:rPr>
              <a:t>Philippian</a:t>
            </a:r>
            <a:r>
              <a:rPr lang="en-US" sz="4800" dirty="0" smtClean="0">
                <a:solidFill>
                  <a:schemeClr val="bg1"/>
                </a:solidFill>
                <a:latin typeface="Tahoma" pitchFamily="32" charset="0"/>
                <a:cs typeface="Tahoma" pitchFamily="32" charset="0"/>
              </a:rPr>
              <a:t> jailer was told to believe in the Lord Jesus Christ and he would be saved (Acts 16:31) but he still had to obey. </a:t>
            </a:r>
            <a:endParaRPr lang="en-US" sz="4800" dirty="0">
              <a:solidFill>
                <a:schemeClr val="bg1"/>
              </a:solidFill>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Effect transition="in" filter="fade">
                                      <p:cBhvr>
                                        <p:cTn id="7" dur="500"/>
                                        <p:tgtEl>
                                          <p:spTgt spid="45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5683">
                                            <p:txEl>
                                              <p:pRg st="2" end="2"/>
                                            </p:txEl>
                                          </p:spTgt>
                                        </p:tgtEl>
                                        <p:attrNameLst>
                                          <p:attrName>style.visibility</p:attrName>
                                        </p:attrNameLst>
                                      </p:cBhvr>
                                      <p:to>
                                        <p:strVal val="visible"/>
                                      </p:to>
                                    </p:set>
                                    <p:animEffect transition="in" filter="fade">
                                      <p:cBhvr>
                                        <p:cTn id="12" dur="500"/>
                                        <p:tgtEl>
                                          <p:spTgt spid="4556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5683">
                                            <p:txEl>
                                              <p:pRg st="4" end="4"/>
                                            </p:txEl>
                                          </p:spTgt>
                                        </p:tgtEl>
                                        <p:attrNameLst>
                                          <p:attrName>style.visibility</p:attrName>
                                        </p:attrNameLst>
                                      </p:cBhvr>
                                      <p:to>
                                        <p:strVal val="visible"/>
                                      </p:to>
                                    </p:set>
                                    <p:animEffect transition="in" filter="fade">
                                      <p:cBhvr>
                                        <p:cTn id="17" dur="500"/>
                                        <p:tgtEl>
                                          <p:spTgt spid="455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188720"/>
          </a:xfrm>
        </p:spPr>
        <p:txBody>
          <a:bodyPr>
            <a:normAutofit/>
          </a:bodyPr>
          <a:lstStyle/>
          <a:p>
            <a:pPr eaLnBrk="1" hangingPunct="1"/>
            <a:r>
              <a:rPr lang="en-US" sz="6000" b="1" dirty="0">
                <a:solidFill>
                  <a:srgbClr val="FFFF00"/>
                </a:solidFill>
                <a:latin typeface="Tahoma" pitchFamily="32" charset="0"/>
                <a:cs typeface="Tahoma" pitchFamily="32" charset="0"/>
              </a:rPr>
              <a:t>GPS </a:t>
            </a:r>
            <a:r>
              <a:rPr lang="en-US" sz="6000" b="1" dirty="0" smtClean="0">
                <a:solidFill>
                  <a:srgbClr val="FFFF00"/>
                </a:solidFill>
                <a:latin typeface="Tahoma" pitchFamily="32" charset="0"/>
                <a:cs typeface="Tahoma" pitchFamily="32" charset="0"/>
              </a:rPr>
              <a:t>(Obey God’s Plan of Salvation)</a:t>
            </a:r>
            <a:endParaRPr lang="en-US" sz="6000" b="1" dirty="0">
              <a:solidFill>
                <a:srgbClr val="FFFF00"/>
              </a:solidFill>
              <a:latin typeface="Tahoma" pitchFamily="32" charset="0"/>
              <a:cs typeface="Tahoma" pitchFamily="32" charset="0"/>
            </a:endParaRPr>
          </a:p>
        </p:txBody>
      </p:sp>
      <p:sp>
        <p:nvSpPr>
          <p:cNvPr id="455683" name="Rectangle 3"/>
          <p:cNvSpPr>
            <a:spLocks noGrp="1" noChangeArrowheads="1"/>
          </p:cNvSpPr>
          <p:nvPr>
            <p:ph type="subTitle" idx="1"/>
          </p:nvPr>
        </p:nvSpPr>
        <p:spPr>
          <a:xfrm>
            <a:off x="0" y="1280160"/>
            <a:ext cx="14630400" cy="6949440"/>
          </a:xfrm>
        </p:spPr>
        <p:txBody>
          <a:bodyPr>
            <a:normAutofit fontScale="92500" lnSpcReduction="10000"/>
          </a:bodyPr>
          <a:lstStyle/>
          <a:p>
            <a:pPr marL="870814" indent="-870814"/>
            <a:r>
              <a:rPr lang="en-US" sz="4800" dirty="0" smtClean="0">
                <a:solidFill>
                  <a:schemeClr val="bg1"/>
                </a:solidFill>
                <a:latin typeface="Tahoma" pitchFamily="32" charset="0"/>
                <a:cs typeface="Tahoma" pitchFamily="32" charset="0"/>
              </a:rPr>
              <a:t>Those on the Day of Pentecost who were pricked in their hearts that Jesus was God’s Son were told “repent and be baptized for the remission of sins” (Acts 2:38). </a:t>
            </a:r>
            <a:endParaRPr lang="en-US" sz="5100" dirty="0">
              <a:solidFill>
                <a:schemeClr val="bg1"/>
              </a:solidFill>
              <a:latin typeface="Tahoma" pitchFamily="32" charset="0"/>
              <a:cs typeface="Tahoma" pitchFamily="32" charset="0"/>
            </a:endParaRPr>
          </a:p>
          <a:p>
            <a:pPr marL="870814" indent="-870814"/>
            <a:endParaRPr lang="en-US" sz="12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Saul, a penitent believer was told “arise and be baptized and wash away your sins calling on the name of the Lord” (Acts 22:16). </a:t>
            </a:r>
          </a:p>
          <a:p>
            <a:pPr marL="870814" indent="-870814"/>
            <a:endParaRPr lang="en-US" sz="14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The Ethiopian eunuch had Jesus preached to him and requested to be baptized upon seeing water and was told if he believed with all his heart he could.           He confessed and was baptized (Acts 8:35-38).</a:t>
            </a:r>
            <a:endParaRPr lang="en-US" sz="4800" dirty="0">
              <a:solidFill>
                <a:schemeClr val="bg1"/>
              </a:solidFill>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Effect transition="in" filter="fade">
                                      <p:cBhvr>
                                        <p:cTn id="7" dur="500"/>
                                        <p:tgtEl>
                                          <p:spTgt spid="45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5683">
                                            <p:txEl>
                                              <p:pRg st="2" end="2"/>
                                            </p:txEl>
                                          </p:spTgt>
                                        </p:tgtEl>
                                        <p:attrNameLst>
                                          <p:attrName>style.visibility</p:attrName>
                                        </p:attrNameLst>
                                      </p:cBhvr>
                                      <p:to>
                                        <p:strVal val="visible"/>
                                      </p:to>
                                    </p:set>
                                    <p:animEffect transition="in" filter="fade">
                                      <p:cBhvr>
                                        <p:cTn id="12" dur="500"/>
                                        <p:tgtEl>
                                          <p:spTgt spid="4556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5683">
                                            <p:txEl>
                                              <p:pRg st="4" end="4"/>
                                            </p:txEl>
                                          </p:spTgt>
                                        </p:tgtEl>
                                        <p:attrNameLst>
                                          <p:attrName>style.visibility</p:attrName>
                                        </p:attrNameLst>
                                      </p:cBhvr>
                                      <p:to>
                                        <p:strVal val="visible"/>
                                      </p:to>
                                    </p:set>
                                    <p:animEffect transition="in" filter="fade">
                                      <p:cBhvr>
                                        <p:cTn id="17" dur="500"/>
                                        <p:tgtEl>
                                          <p:spTgt spid="455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188720"/>
          </a:xfrm>
        </p:spPr>
        <p:txBody>
          <a:bodyPr>
            <a:normAutofit/>
          </a:bodyPr>
          <a:lstStyle/>
          <a:p>
            <a:pPr eaLnBrk="1" hangingPunct="1"/>
            <a:r>
              <a:rPr lang="en-US" sz="6000" b="1" dirty="0">
                <a:solidFill>
                  <a:srgbClr val="FFFF00"/>
                </a:solidFill>
                <a:latin typeface="Tahoma" pitchFamily="32" charset="0"/>
                <a:cs typeface="Tahoma" pitchFamily="32" charset="0"/>
              </a:rPr>
              <a:t>GPS </a:t>
            </a:r>
            <a:r>
              <a:rPr lang="en-US" sz="6000" b="1" dirty="0" smtClean="0">
                <a:solidFill>
                  <a:srgbClr val="FFFF00"/>
                </a:solidFill>
                <a:latin typeface="Tahoma" pitchFamily="32" charset="0"/>
                <a:cs typeface="Tahoma" pitchFamily="32" charset="0"/>
              </a:rPr>
              <a:t>(Obey God’s Plan of Salvation)</a:t>
            </a:r>
            <a:endParaRPr lang="en-US" sz="6000" b="1" dirty="0">
              <a:solidFill>
                <a:srgbClr val="FFFF00"/>
              </a:solidFill>
              <a:latin typeface="Tahoma" pitchFamily="32" charset="0"/>
              <a:cs typeface="Tahoma" pitchFamily="32" charset="0"/>
            </a:endParaRPr>
          </a:p>
        </p:txBody>
      </p:sp>
      <p:sp>
        <p:nvSpPr>
          <p:cNvPr id="455683" name="Rectangle 3"/>
          <p:cNvSpPr>
            <a:spLocks noGrp="1" noChangeArrowheads="1"/>
          </p:cNvSpPr>
          <p:nvPr>
            <p:ph type="subTitle" idx="1"/>
          </p:nvPr>
        </p:nvSpPr>
        <p:spPr>
          <a:xfrm>
            <a:off x="0" y="1280160"/>
            <a:ext cx="14630400" cy="6949440"/>
          </a:xfrm>
        </p:spPr>
        <p:txBody>
          <a:bodyPr>
            <a:normAutofit fontScale="92500" lnSpcReduction="10000"/>
          </a:bodyPr>
          <a:lstStyle/>
          <a:p>
            <a:pPr marL="870814" indent="-870814"/>
            <a:r>
              <a:rPr lang="en-US" sz="4800" dirty="0" smtClean="0">
                <a:solidFill>
                  <a:schemeClr val="bg1"/>
                </a:solidFill>
                <a:latin typeface="Tahoma" pitchFamily="32" charset="0"/>
                <a:cs typeface="Tahoma" pitchFamily="32" charset="0"/>
              </a:rPr>
              <a:t>God’s word was spoken to the </a:t>
            </a:r>
            <a:r>
              <a:rPr lang="en-US" sz="4800" dirty="0" err="1" smtClean="0">
                <a:solidFill>
                  <a:schemeClr val="bg1"/>
                </a:solidFill>
                <a:latin typeface="Tahoma" pitchFamily="32" charset="0"/>
                <a:cs typeface="Tahoma" pitchFamily="32" charset="0"/>
              </a:rPr>
              <a:t>Philippian</a:t>
            </a:r>
            <a:r>
              <a:rPr lang="en-US" sz="4800" dirty="0" smtClean="0">
                <a:solidFill>
                  <a:schemeClr val="bg1"/>
                </a:solidFill>
                <a:latin typeface="Tahoma" pitchFamily="32" charset="0"/>
                <a:cs typeface="Tahoma" pitchFamily="32" charset="0"/>
              </a:rPr>
              <a:t> jailer and in the same hour of the night he was baptized immediately. (Acts </a:t>
            </a:r>
            <a:r>
              <a:rPr lang="en-US" sz="4800" smtClean="0">
                <a:solidFill>
                  <a:schemeClr val="bg1"/>
                </a:solidFill>
                <a:latin typeface="Tahoma" pitchFamily="32" charset="0"/>
                <a:cs typeface="Tahoma" pitchFamily="32" charset="0"/>
              </a:rPr>
              <a:t>16:32-34)</a:t>
            </a:r>
            <a:endParaRPr lang="en-US" sz="5100" dirty="0">
              <a:solidFill>
                <a:schemeClr val="bg1"/>
              </a:solidFill>
              <a:latin typeface="Tahoma" pitchFamily="32" charset="0"/>
              <a:cs typeface="Tahoma" pitchFamily="32" charset="0"/>
            </a:endParaRPr>
          </a:p>
          <a:p>
            <a:pPr marL="870814" indent="-870814"/>
            <a:endParaRPr lang="en-US" sz="12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In all the conversions in Acts, the last act of obedience before salvation is baptism in water, because in that act in you are dying to that old man of sin &amp; rising to walk in newness of life through Jesus’ death, burial, &amp; resurrection (Acts 8:35-38; Ro. 6:3-4, 16-18).</a:t>
            </a:r>
          </a:p>
          <a:p>
            <a:pPr marL="870814" indent="-870814"/>
            <a:endParaRPr lang="en-US" sz="1500" dirty="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 After baptism, we obey Jesus’ commands (Mt. 28:18-20).  Set your conscience by God’s word (1 Tim. 1:5)!</a:t>
            </a:r>
            <a:endParaRPr lang="en-US" sz="4800" dirty="0">
              <a:solidFill>
                <a:schemeClr val="bg1"/>
              </a:solidFill>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Effect transition="in" filter="fade">
                                      <p:cBhvr>
                                        <p:cTn id="7" dur="500"/>
                                        <p:tgtEl>
                                          <p:spTgt spid="45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5683">
                                            <p:txEl>
                                              <p:pRg st="2" end="2"/>
                                            </p:txEl>
                                          </p:spTgt>
                                        </p:tgtEl>
                                        <p:attrNameLst>
                                          <p:attrName>style.visibility</p:attrName>
                                        </p:attrNameLst>
                                      </p:cBhvr>
                                      <p:to>
                                        <p:strVal val="visible"/>
                                      </p:to>
                                    </p:set>
                                    <p:animEffect transition="in" filter="fade">
                                      <p:cBhvr>
                                        <p:cTn id="12" dur="500"/>
                                        <p:tgtEl>
                                          <p:spTgt spid="4556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5683">
                                            <p:txEl>
                                              <p:pRg st="4" end="4"/>
                                            </p:txEl>
                                          </p:spTgt>
                                        </p:tgtEl>
                                        <p:attrNameLst>
                                          <p:attrName>style.visibility</p:attrName>
                                        </p:attrNameLst>
                                      </p:cBhvr>
                                      <p:to>
                                        <p:strVal val="visible"/>
                                      </p:to>
                                    </p:set>
                                    <p:animEffect transition="in" filter="fade">
                                      <p:cBhvr>
                                        <p:cTn id="17" dur="500"/>
                                        <p:tgtEl>
                                          <p:spTgt spid="455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188720"/>
          </a:xfrm>
        </p:spPr>
        <p:txBody>
          <a:bodyPr/>
          <a:lstStyle/>
          <a:p>
            <a:pPr eaLnBrk="1" hangingPunct="1"/>
            <a:r>
              <a:rPr lang="en-US" sz="6600" dirty="0" smtClean="0">
                <a:solidFill>
                  <a:srgbClr val="FFFF00"/>
                </a:solidFill>
                <a:latin typeface="Tahoma" pitchFamily="32" charset="0"/>
                <a:cs typeface="Tahoma" pitchFamily="32" charset="0"/>
              </a:rPr>
              <a:t>Conclusion</a:t>
            </a:r>
            <a:endParaRPr lang="en-US" sz="6600" dirty="0">
              <a:solidFill>
                <a:srgbClr val="FFFF00"/>
              </a:solidFill>
              <a:latin typeface="Tahoma" pitchFamily="32" charset="0"/>
              <a:cs typeface="Tahoma" pitchFamily="32" charset="0"/>
            </a:endParaRPr>
          </a:p>
        </p:txBody>
      </p:sp>
      <p:sp>
        <p:nvSpPr>
          <p:cNvPr id="455683" name="Rectangle 3"/>
          <p:cNvSpPr>
            <a:spLocks noGrp="1" noChangeArrowheads="1"/>
          </p:cNvSpPr>
          <p:nvPr>
            <p:ph type="subTitle" idx="1"/>
          </p:nvPr>
        </p:nvSpPr>
        <p:spPr>
          <a:xfrm>
            <a:off x="0" y="1280160"/>
            <a:ext cx="14630400" cy="6949440"/>
          </a:xfrm>
        </p:spPr>
        <p:txBody>
          <a:bodyPr>
            <a:normAutofit lnSpcReduction="10000"/>
          </a:bodyPr>
          <a:lstStyle/>
          <a:p>
            <a:pPr marL="870814" indent="-870814"/>
            <a:r>
              <a:rPr lang="en-US" sz="4800" dirty="0" smtClean="0">
                <a:solidFill>
                  <a:schemeClr val="bg1"/>
                </a:solidFill>
                <a:latin typeface="Tahoma" pitchFamily="32" charset="0"/>
                <a:cs typeface="Tahoma" pitchFamily="32" charset="0"/>
              </a:rPr>
              <a:t>The manmade GPS is a helpful tool to get us to our earthly destination but the Bible (God’s Powerful Standard) is absolutely essential to get to heaven.</a:t>
            </a:r>
            <a:endParaRPr lang="en-US" sz="5100" dirty="0">
              <a:solidFill>
                <a:schemeClr val="bg1"/>
              </a:solidFill>
              <a:latin typeface="Tahoma" pitchFamily="32" charset="0"/>
              <a:cs typeface="Tahoma" pitchFamily="32" charset="0"/>
            </a:endParaRPr>
          </a:p>
          <a:p>
            <a:pPr marL="870814" indent="-870814"/>
            <a:endParaRPr lang="en-US" sz="1200" dirty="0" smtClean="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The Great Prowling Schemer (Satan) has many devices that he uses to deceive people (family, friends, false teachers) into thinking that they are OK by their feelings or saved by faith alone.</a:t>
            </a:r>
          </a:p>
          <a:p>
            <a:pPr marL="870814" indent="-870814"/>
            <a:endParaRPr lang="en-US" sz="1500" dirty="0">
              <a:solidFill>
                <a:schemeClr val="bg1"/>
              </a:solidFill>
              <a:latin typeface="Tahoma" pitchFamily="32" charset="0"/>
              <a:cs typeface="Tahoma" pitchFamily="32" charset="0"/>
            </a:endParaRPr>
          </a:p>
          <a:p>
            <a:pPr marL="870814" indent="-870814"/>
            <a:r>
              <a:rPr lang="en-US" sz="4800" dirty="0" smtClean="0">
                <a:solidFill>
                  <a:schemeClr val="bg1"/>
                </a:solidFill>
                <a:latin typeface="Tahoma" pitchFamily="32" charset="0"/>
                <a:cs typeface="Tahoma" pitchFamily="32" charset="0"/>
              </a:rPr>
              <a:t> If you are subject to heaven’s invitation, obey God’s plan of salvation or be restored (2 Cor. 6:2).</a:t>
            </a:r>
            <a:endParaRPr lang="en-US" sz="4800" dirty="0">
              <a:solidFill>
                <a:schemeClr val="bg1"/>
              </a:solidFill>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Effect transition="in" filter="fade">
                                      <p:cBhvr>
                                        <p:cTn id="7" dur="500"/>
                                        <p:tgtEl>
                                          <p:spTgt spid="45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5683">
                                            <p:txEl>
                                              <p:pRg st="2" end="2"/>
                                            </p:txEl>
                                          </p:spTgt>
                                        </p:tgtEl>
                                        <p:attrNameLst>
                                          <p:attrName>style.visibility</p:attrName>
                                        </p:attrNameLst>
                                      </p:cBhvr>
                                      <p:to>
                                        <p:strVal val="visible"/>
                                      </p:to>
                                    </p:set>
                                    <p:animEffect transition="in" filter="fade">
                                      <p:cBhvr>
                                        <p:cTn id="12" dur="500"/>
                                        <p:tgtEl>
                                          <p:spTgt spid="4556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5683">
                                            <p:txEl>
                                              <p:pRg st="4" end="4"/>
                                            </p:txEl>
                                          </p:spTgt>
                                        </p:tgtEl>
                                        <p:attrNameLst>
                                          <p:attrName>style.visibility</p:attrName>
                                        </p:attrNameLst>
                                      </p:cBhvr>
                                      <p:to>
                                        <p:strVal val="visible"/>
                                      </p:to>
                                    </p:set>
                                    <p:animEffect transition="in" filter="fade">
                                      <p:cBhvr>
                                        <p:cTn id="17" dur="500"/>
                                        <p:tgtEl>
                                          <p:spTgt spid="455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Global Positioning System (GPS)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“A</a:t>
            </a:r>
            <a:r>
              <a:rPr lang="en-US" sz="4300" dirty="0">
                <a:solidFill>
                  <a:schemeClr val="bg1"/>
                </a:solidFill>
                <a:latin typeface="Tahoma" pitchFamily="34" charset="0"/>
                <a:ea typeface="Tahoma" pitchFamily="34" charset="0"/>
                <a:cs typeface="Tahoma" pitchFamily="34" charset="0"/>
              </a:rPr>
              <a:t> global system of U.S. </a:t>
            </a:r>
            <a:r>
              <a:rPr lang="en-US" sz="4300" dirty="0" smtClean="0">
                <a:solidFill>
                  <a:schemeClr val="bg1"/>
                </a:solidFill>
                <a:latin typeface="Tahoma" pitchFamily="34" charset="0"/>
                <a:ea typeface="Tahoma" pitchFamily="34" charset="0"/>
                <a:cs typeface="Tahoma" pitchFamily="34" charset="0"/>
              </a:rPr>
              <a:t>navigational satellites developed to</a:t>
            </a:r>
            <a:r>
              <a:rPr lang="en-US" sz="4300" dirty="0">
                <a:solidFill>
                  <a:schemeClr val="bg1"/>
                </a:solidFill>
                <a:latin typeface="Tahoma" pitchFamily="34" charset="0"/>
                <a:ea typeface="Tahoma" pitchFamily="34" charset="0"/>
                <a:cs typeface="Tahoma" pitchFamily="34" charset="0"/>
              </a:rPr>
              <a:t> provide precise positional and </a:t>
            </a:r>
            <a:r>
              <a:rPr lang="en-US" sz="4300" dirty="0" smtClean="0">
                <a:solidFill>
                  <a:schemeClr val="bg1"/>
                </a:solidFill>
                <a:latin typeface="Tahoma" pitchFamily="34" charset="0"/>
                <a:ea typeface="Tahoma" pitchFamily="34" charset="0"/>
                <a:cs typeface="Tahoma" pitchFamily="34" charset="0"/>
              </a:rPr>
              <a:t>velocity data and global</a:t>
            </a:r>
            <a:r>
              <a:rPr lang="en-US" sz="4300" dirty="0">
                <a:solidFill>
                  <a:schemeClr val="bg1"/>
                </a:solidFill>
                <a:latin typeface="Tahoma" pitchFamily="34" charset="0"/>
                <a:ea typeface="Tahoma" pitchFamily="34" charset="0"/>
                <a:cs typeface="Tahoma" pitchFamily="34" charset="0"/>
              </a:rPr>
              <a:t> time synchronization for air, sea, and </a:t>
            </a:r>
            <a:r>
              <a:rPr lang="en-US" sz="4300" dirty="0" smtClean="0">
                <a:solidFill>
                  <a:schemeClr val="bg1"/>
                </a:solidFill>
                <a:latin typeface="Tahoma" pitchFamily="34" charset="0"/>
                <a:ea typeface="Tahoma" pitchFamily="34" charset="0"/>
                <a:cs typeface="Tahoma" pitchFamily="34" charset="0"/>
              </a:rPr>
              <a:t>land travel” (dictionary.com unabridged).</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Many Americans are depending on their GPS to get to their vacation destination this summer.</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In a similar way, a Christian must use God’s GPS guidebook (the Bible) to get to the eternal destination in heaven and avoid going to hell (using the acronym GPS). </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solidFill>
                  <a:srgbClr val="FFFF00"/>
                </a:solidFill>
                <a:latin typeface="Tahoma" pitchFamily="34" charset="0"/>
                <a:ea typeface="Tahoma" pitchFamily="34" charset="0"/>
                <a:cs typeface="Tahoma" pitchFamily="34" charset="0"/>
              </a:rPr>
              <a:t>The Christian’s GPS Guide</a:t>
            </a:r>
            <a:endParaRPr lang="en-US" sz="8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20240"/>
            <a:ext cx="14630400" cy="6309360"/>
          </a:xfrm>
        </p:spPr>
        <p:txBody>
          <a:bodyPr>
            <a:normAutofit/>
          </a:bodyPr>
          <a:lstStyle/>
          <a:p>
            <a:r>
              <a:rPr lang="en-US" sz="5400" dirty="0" smtClean="0">
                <a:solidFill>
                  <a:srgbClr val="FFFF00"/>
                </a:solidFill>
                <a:latin typeface="Tahoma" pitchFamily="34" charset="0"/>
                <a:ea typeface="Tahoma" pitchFamily="34" charset="0"/>
                <a:cs typeface="Tahoma" pitchFamily="34" charset="0"/>
              </a:rPr>
              <a:t>Recognize GPS (God’s Perceptive Sight)</a:t>
            </a:r>
          </a:p>
        </p:txBody>
      </p:sp>
      <p:pic>
        <p:nvPicPr>
          <p:cNvPr id="4" name="Picture 2" descr="https://encrypted-tbn2.gstatic.com/images?q=tbn:ANd9GcRVoOvaOKBUxpCmVGC6_qL9Zko3vRCLmQDbF7XBsfBCDBQM5Vo_"/>
          <p:cNvPicPr>
            <a:picLocks noChangeAspect="1" noChangeArrowheads="1"/>
          </p:cNvPicPr>
          <p:nvPr/>
        </p:nvPicPr>
        <p:blipFill>
          <a:blip r:embed="rId2" cstate="print"/>
          <a:srcRect/>
          <a:stretch>
            <a:fillRect/>
          </a:stretch>
        </p:blipFill>
        <p:spPr bwMode="auto">
          <a:xfrm>
            <a:off x="3124200" y="6207248"/>
            <a:ext cx="2913063" cy="1792380"/>
          </a:xfrm>
          <a:prstGeom prst="rect">
            <a:avLst/>
          </a:prstGeom>
          <a:noFill/>
        </p:spPr>
      </p:pic>
      <p:pic>
        <p:nvPicPr>
          <p:cNvPr id="5" name="Picture 4" descr="http://www.bible.ca/bible.gif"/>
          <p:cNvPicPr>
            <a:picLocks noChangeAspect="1" noChangeArrowheads="1"/>
          </p:cNvPicPr>
          <p:nvPr/>
        </p:nvPicPr>
        <p:blipFill>
          <a:blip r:embed="rId3" cstate="print"/>
          <a:srcRect/>
          <a:stretch>
            <a:fillRect/>
          </a:stretch>
        </p:blipFill>
        <p:spPr bwMode="auto">
          <a:xfrm>
            <a:off x="8991600" y="6248400"/>
            <a:ext cx="3249148" cy="17509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0"/>
            <a:ext cx="14630400" cy="1219200"/>
          </a:xfrm>
        </p:spPr>
        <p:txBody>
          <a:bodyPr>
            <a:normAutofit/>
          </a:bodyPr>
          <a:lstStyle/>
          <a:p>
            <a:pPr eaLnBrk="1" hangingPunct="1"/>
            <a:r>
              <a:rPr lang="en-US" b="1" dirty="0">
                <a:solidFill>
                  <a:srgbClr val="FFFF00"/>
                </a:solidFill>
                <a:latin typeface="Tahoma" pitchFamily="32" charset="0"/>
                <a:cs typeface="Tahoma" pitchFamily="32" charset="0"/>
              </a:rPr>
              <a:t>Recognize God’s </a:t>
            </a:r>
            <a:r>
              <a:rPr lang="en-US" b="1" dirty="0" smtClean="0">
                <a:solidFill>
                  <a:srgbClr val="FFFF00"/>
                </a:solidFill>
                <a:latin typeface="Tahoma" pitchFamily="32" charset="0"/>
                <a:cs typeface="Tahoma" pitchFamily="32" charset="0"/>
              </a:rPr>
              <a:t>Perceptive </a:t>
            </a:r>
            <a:r>
              <a:rPr lang="en-US" b="1" dirty="0">
                <a:solidFill>
                  <a:srgbClr val="FFFF00"/>
                </a:solidFill>
                <a:latin typeface="Tahoma" pitchFamily="32" charset="0"/>
                <a:cs typeface="Tahoma" pitchFamily="32" charset="0"/>
              </a:rPr>
              <a:t>Sight</a:t>
            </a:r>
          </a:p>
        </p:txBody>
      </p:sp>
      <p:sp>
        <p:nvSpPr>
          <p:cNvPr id="443395" name="Rectangle 3"/>
          <p:cNvSpPr>
            <a:spLocks noGrp="1" noChangeArrowheads="1"/>
          </p:cNvSpPr>
          <p:nvPr>
            <p:ph type="subTitle" idx="1"/>
          </p:nvPr>
        </p:nvSpPr>
        <p:spPr>
          <a:xfrm>
            <a:off x="0" y="1219200"/>
            <a:ext cx="14264640" cy="7376160"/>
          </a:xfrm>
        </p:spPr>
        <p:txBody>
          <a:bodyPr>
            <a:normAutofit/>
          </a:bodyPr>
          <a:lstStyle/>
          <a:p>
            <a:pPr marL="870814" indent="-870814">
              <a:lnSpc>
                <a:spcPct val="90000"/>
              </a:lnSpc>
              <a:defRPr/>
            </a:pPr>
            <a:r>
              <a:rPr lang="en-US" sz="4800" dirty="0" smtClean="0">
                <a:solidFill>
                  <a:schemeClr val="bg1"/>
                </a:solidFill>
                <a:latin typeface="Tahoma" pitchFamily="34" charset="0"/>
                <a:cs typeface="Tahoma" pitchFamily="34" charset="0"/>
              </a:rPr>
              <a:t>Like </a:t>
            </a:r>
            <a:r>
              <a:rPr lang="en-US" sz="4800" dirty="0">
                <a:solidFill>
                  <a:schemeClr val="bg1"/>
                </a:solidFill>
                <a:latin typeface="Tahoma" pitchFamily="34" charset="0"/>
                <a:cs typeface="Tahoma" pitchFamily="34" charset="0"/>
              </a:rPr>
              <a:t>the manmade </a:t>
            </a:r>
            <a:r>
              <a:rPr lang="en-US" sz="4800" dirty="0" smtClean="0">
                <a:solidFill>
                  <a:schemeClr val="bg1"/>
                </a:solidFill>
                <a:latin typeface="Tahoma" pitchFamily="34" charset="0"/>
                <a:cs typeface="Tahoma" pitchFamily="34" charset="0"/>
              </a:rPr>
              <a:t>GPS, God knows </a:t>
            </a:r>
            <a:r>
              <a:rPr lang="en-US" sz="4800" dirty="0">
                <a:solidFill>
                  <a:schemeClr val="bg1"/>
                </a:solidFill>
                <a:latin typeface="Tahoma" pitchFamily="34" charset="0"/>
                <a:cs typeface="Tahoma" pitchFamily="34" charset="0"/>
              </a:rPr>
              <a:t>where you are at and where you are going </a:t>
            </a:r>
            <a:r>
              <a:rPr lang="en-US" sz="4800" dirty="0" smtClean="0">
                <a:solidFill>
                  <a:schemeClr val="bg1"/>
                </a:solidFill>
                <a:latin typeface="Tahoma" pitchFamily="34" charset="0"/>
                <a:cs typeface="Tahoma" pitchFamily="34" charset="0"/>
              </a:rPr>
              <a:t>like </a:t>
            </a:r>
            <a:r>
              <a:rPr lang="en-US" sz="4800" dirty="0">
                <a:solidFill>
                  <a:schemeClr val="bg1"/>
                </a:solidFill>
                <a:latin typeface="Tahoma" pitchFamily="34" charset="0"/>
                <a:cs typeface="Tahoma" pitchFamily="34" charset="0"/>
              </a:rPr>
              <a:t>he did with Adam and </a:t>
            </a:r>
            <a:r>
              <a:rPr lang="en-US" sz="4800" dirty="0" smtClean="0">
                <a:solidFill>
                  <a:schemeClr val="bg1"/>
                </a:solidFill>
                <a:latin typeface="Tahoma" pitchFamily="34" charset="0"/>
                <a:cs typeface="Tahoma" pitchFamily="34" charset="0"/>
              </a:rPr>
              <a:t>Eve </a:t>
            </a:r>
            <a:r>
              <a:rPr lang="en-US" sz="4800" dirty="0">
                <a:solidFill>
                  <a:schemeClr val="bg1"/>
                </a:solidFill>
                <a:latin typeface="Tahoma" pitchFamily="34" charset="0"/>
                <a:cs typeface="Tahoma" pitchFamily="34" charset="0"/>
              </a:rPr>
              <a:t>(</a:t>
            </a:r>
            <a:r>
              <a:rPr lang="en-US" sz="4800" dirty="0" smtClean="0">
                <a:solidFill>
                  <a:schemeClr val="bg1"/>
                </a:solidFill>
                <a:latin typeface="Tahoma" pitchFamily="34" charset="0"/>
                <a:cs typeface="Tahoma" pitchFamily="34" charset="0"/>
              </a:rPr>
              <a:t>Gen. </a:t>
            </a:r>
            <a:r>
              <a:rPr lang="en-US" sz="4800" dirty="0">
                <a:solidFill>
                  <a:schemeClr val="bg1"/>
                </a:solidFill>
                <a:latin typeface="Tahoma" pitchFamily="34" charset="0"/>
                <a:cs typeface="Tahoma" pitchFamily="34" charset="0"/>
              </a:rPr>
              <a:t>3:9-13, </a:t>
            </a:r>
            <a:r>
              <a:rPr lang="en-US" sz="4800" dirty="0" smtClean="0">
                <a:solidFill>
                  <a:schemeClr val="bg1"/>
                </a:solidFill>
                <a:latin typeface="Tahoma" pitchFamily="34" charset="0"/>
                <a:cs typeface="Tahoma" pitchFamily="34" charset="0"/>
              </a:rPr>
              <a:t>16-24).</a:t>
            </a:r>
            <a:endParaRPr lang="en-US" sz="4800" dirty="0">
              <a:solidFill>
                <a:schemeClr val="bg1"/>
              </a:solidFill>
              <a:latin typeface="Tahoma" pitchFamily="34" charset="0"/>
              <a:cs typeface="Tahoma" pitchFamily="34" charset="0"/>
            </a:endParaRPr>
          </a:p>
          <a:p>
            <a:pPr marL="870814" indent="-870814">
              <a:lnSpc>
                <a:spcPct val="90000"/>
              </a:lnSpc>
              <a:defRPr/>
            </a:pPr>
            <a:endParaRPr lang="en-US" sz="1400" dirty="0">
              <a:solidFill>
                <a:schemeClr val="bg1"/>
              </a:solidFill>
              <a:latin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cs typeface="Tahoma" pitchFamily="34" charset="0"/>
              </a:rPr>
              <a:t> </a:t>
            </a:r>
            <a:r>
              <a:rPr lang="en-US" sz="4800" dirty="0">
                <a:solidFill>
                  <a:schemeClr val="bg1"/>
                </a:solidFill>
                <a:latin typeface="Tahoma" pitchFamily="34" charset="0"/>
                <a:cs typeface="Tahoma" pitchFamily="34" charset="0"/>
              </a:rPr>
              <a:t>But while the manmade GPS makes </a:t>
            </a:r>
            <a:r>
              <a:rPr lang="en-US" sz="4800" dirty="0" smtClean="0">
                <a:solidFill>
                  <a:schemeClr val="bg1"/>
                </a:solidFill>
                <a:latin typeface="Tahoma" pitchFamily="34" charset="0"/>
                <a:cs typeface="Tahoma" pitchFamily="34" charset="0"/>
              </a:rPr>
              <a:t>mistakes </a:t>
            </a:r>
            <a:r>
              <a:rPr lang="en-US" sz="4400" dirty="0" smtClean="0">
                <a:solidFill>
                  <a:schemeClr val="bg1"/>
                </a:solidFill>
                <a:latin typeface="Tahoma" pitchFamily="34" charset="0"/>
                <a:cs typeface="Tahoma" pitchFamily="34" charset="0"/>
              </a:rPr>
              <a:t>(maps not updated, lost satellite reception etc.), </a:t>
            </a:r>
            <a:r>
              <a:rPr lang="en-US" sz="4800" dirty="0">
                <a:solidFill>
                  <a:schemeClr val="bg1"/>
                </a:solidFill>
                <a:latin typeface="Tahoma" pitchFamily="34" charset="0"/>
                <a:cs typeface="Tahoma" pitchFamily="34" charset="0"/>
              </a:rPr>
              <a:t>God </a:t>
            </a:r>
            <a:r>
              <a:rPr lang="en-US" sz="4800" dirty="0" smtClean="0">
                <a:solidFill>
                  <a:schemeClr val="bg1"/>
                </a:solidFill>
                <a:latin typeface="Tahoma" pitchFamily="34" charset="0"/>
                <a:cs typeface="Tahoma" pitchFamily="34" charset="0"/>
              </a:rPr>
              <a:t>is infallible which all </a:t>
            </a:r>
            <a:r>
              <a:rPr lang="en-US" sz="4800" dirty="0">
                <a:solidFill>
                  <a:schemeClr val="bg1"/>
                </a:solidFill>
                <a:latin typeface="Tahoma" pitchFamily="34" charset="0"/>
                <a:cs typeface="Tahoma" pitchFamily="34" charset="0"/>
              </a:rPr>
              <a:t>men </a:t>
            </a:r>
            <a:r>
              <a:rPr lang="en-US" sz="4800" dirty="0" smtClean="0">
                <a:solidFill>
                  <a:schemeClr val="bg1"/>
                </a:solidFill>
                <a:latin typeface="Tahoma" pitchFamily="34" charset="0"/>
                <a:cs typeface="Tahoma" pitchFamily="34" charset="0"/>
              </a:rPr>
              <a:t>must recognize or they will be headed down the wrong road </a:t>
            </a:r>
            <a:r>
              <a:rPr lang="en-US" sz="4800" dirty="0">
                <a:solidFill>
                  <a:schemeClr val="bg1"/>
                </a:solidFill>
                <a:latin typeface="Tahoma" pitchFamily="34" charset="0"/>
                <a:cs typeface="Tahoma" pitchFamily="34" charset="0"/>
              </a:rPr>
              <a:t>(</a:t>
            </a:r>
            <a:r>
              <a:rPr lang="en-US" sz="4800" dirty="0" smtClean="0">
                <a:solidFill>
                  <a:schemeClr val="bg1"/>
                </a:solidFill>
                <a:latin typeface="Tahoma" pitchFamily="34" charset="0"/>
                <a:cs typeface="Tahoma" pitchFamily="34" charset="0"/>
              </a:rPr>
              <a:t>Ro 1:20ff)</a:t>
            </a:r>
          </a:p>
          <a:p>
            <a:pPr marL="870814" indent="-870814">
              <a:lnSpc>
                <a:spcPct val="90000"/>
              </a:lnSpc>
              <a:defRPr/>
            </a:pPr>
            <a:r>
              <a:rPr lang="en-US" sz="1400" dirty="0" smtClean="0">
                <a:solidFill>
                  <a:schemeClr val="bg1"/>
                </a:solidFill>
                <a:latin typeface="Tahoma" pitchFamily="34" charset="0"/>
                <a:cs typeface="Tahoma" pitchFamily="34" charset="0"/>
              </a:rPr>
              <a:t> </a:t>
            </a:r>
          </a:p>
          <a:p>
            <a:pPr marL="870814" indent="-870814">
              <a:lnSpc>
                <a:spcPct val="90000"/>
              </a:lnSpc>
              <a:defRPr/>
            </a:pPr>
            <a:r>
              <a:rPr lang="en-US" sz="4800" dirty="0" smtClean="0">
                <a:solidFill>
                  <a:schemeClr val="bg1"/>
                </a:solidFill>
                <a:latin typeface="Tahoma" pitchFamily="34" charset="0"/>
                <a:cs typeface="Tahoma" pitchFamily="34" charset="0"/>
              </a:rPr>
              <a:t>“The </a:t>
            </a:r>
            <a:r>
              <a:rPr lang="en-US" sz="4800" dirty="0">
                <a:solidFill>
                  <a:schemeClr val="bg1"/>
                </a:solidFill>
                <a:latin typeface="Tahoma" pitchFamily="34" charset="0"/>
                <a:cs typeface="Tahoma" pitchFamily="34" charset="0"/>
              </a:rPr>
              <a:t>eyes of the LORD are in every place, </a:t>
            </a:r>
            <a:r>
              <a:rPr lang="en-US" sz="4800" dirty="0" smtClean="0">
                <a:solidFill>
                  <a:schemeClr val="bg1"/>
                </a:solidFill>
                <a:latin typeface="Tahoma" pitchFamily="34" charset="0"/>
                <a:cs typeface="Tahoma" pitchFamily="34" charset="0"/>
              </a:rPr>
              <a:t>watching the </a:t>
            </a:r>
            <a:r>
              <a:rPr lang="en-US" sz="4800" dirty="0">
                <a:solidFill>
                  <a:schemeClr val="bg1"/>
                </a:solidFill>
                <a:latin typeface="Tahoma" pitchFamily="34" charset="0"/>
                <a:cs typeface="Tahoma" pitchFamily="34" charset="0"/>
              </a:rPr>
              <a:t>evil and the </a:t>
            </a:r>
            <a:r>
              <a:rPr lang="en-US" sz="4800" dirty="0" smtClean="0">
                <a:solidFill>
                  <a:schemeClr val="bg1"/>
                </a:solidFill>
                <a:latin typeface="Tahoma" pitchFamily="34" charset="0"/>
                <a:cs typeface="Tahoma" pitchFamily="34" charset="0"/>
              </a:rPr>
              <a:t>good” (Pr. 15:3). </a:t>
            </a:r>
            <a:endParaRPr lang="en-US" sz="4800"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3395">
                                            <p:txEl>
                                              <p:pRg st="0" end="0"/>
                                            </p:txEl>
                                          </p:spTgt>
                                        </p:tgtEl>
                                        <p:attrNameLst>
                                          <p:attrName>style.visibility</p:attrName>
                                        </p:attrNameLst>
                                      </p:cBhvr>
                                      <p:to>
                                        <p:strVal val="visible"/>
                                      </p:to>
                                    </p:set>
                                    <p:animEffect transition="in" filter="fade">
                                      <p:cBhvr>
                                        <p:cTn id="7" dur="500"/>
                                        <p:tgtEl>
                                          <p:spTgt spid="443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3395">
                                            <p:txEl>
                                              <p:pRg st="2" end="2"/>
                                            </p:txEl>
                                          </p:spTgt>
                                        </p:tgtEl>
                                        <p:attrNameLst>
                                          <p:attrName>style.visibility</p:attrName>
                                        </p:attrNameLst>
                                      </p:cBhvr>
                                      <p:to>
                                        <p:strVal val="visible"/>
                                      </p:to>
                                    </p:set>
                                    <p:animEffect transition="in" filter="fade">
                                      <p:cBhvr>
                                        <p:cTn id="12" dur="500"/>
                                        <p:tgtEl>
                                          <p:spTgt spid="4433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3395">
                                            <p:txEl>
                                              <p:pRg st="4" end="4"/>
                                            </p:txEl>
                                          </p:spTgt>
                                        </p:tgtEl>
                                        <p:attrNameLst>
                                          <p:attrName>style.visibility</p:attrName>
                                        </p:attrNameLst>
                                      </p:cBhvr>
                                      <p:to>
                                        <p:strVal val="visible"/>
                                      </p:to>
                                    </p:set>
                                    <p:animEffect transition="in" filter="fade">
                                      <p:cBhvr>
                                        <p:cTn id="17" dur="500"/>
                                        <p:tgtEl>
                                          <p:spTgt spid="443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0"/>
            <a:ext cx="14630400" cy="1097280"/>
          </a:xfrm>
        </p:spPr>
        <p:txBody>
          <a:bodyPr>
            <a:noAutofit/>
          </a:bodyPr>
          <a:lstStyle/>
          <a:p>
            <a:pPr eaLnBrk="1" hangingPunct="1"/>
            <a:r>
              <a:rPr lang="en-US" b="1" dirty="0">
                <a:solidFill>
                  <a:srgbClr val="FFFF00"/>
                </a:solidFill>
                <a:latin typeface="Tahoma" pitchFamily="32" charset="0"/>
                <a:cs typeface="Tahoma" pitchFamily="32" charset="0"/>
              </a:rPr>
              <a:t>Recognize God’s </a:t>
            </a:r>
            <a:r>
              <a:rPr lang="en-US" b="1" dirty="0" smtClean="0">
                <a:solidFill>
                  <a:srgbClr val="FFFF00"/>
                </a:solidFill>
                <a:latin typeface="Tahoma" pitchFamily="32" charset="0"/>
                <a:cs typeface="Tahoma" pitchFamily="32" charset="0"/>
              </a:rPr>
              <a:t>Perceptive </a:t>
            </a:r>
            <a:r>
              <a:rPr lang="en-US" b="1" dirty="0">
                <a:solidFill>
                  <a:srgbClr val="FFFF00"/>
                </a:solidFill>
                <a:latin typeface="Tahoma" pitchFamily="32" charset="0"/>
                <a:cs typeface="Tahoma" pitchFamily="32" charset="0"/>
              </a:rPr>
              <a:t>Sight</a:t>
            </a:r>
          </a:p>
        </p:txBody>
      </p:sp>
      <p:sp>
        <p:nvSpPr>
          <p:cNvPr id="443395" name="Rectangle 3"/>
          <p:cNvSpPr>
            <a:spLocks noGrp="1" noChangeArrowheads="1"/>
          </p:cNvSpPr>
          <p:nvPr>
            <p:ph type="subTitle" idx="1"/>
          </p:nvPr>
        </p:nvSpPr>
        <p:spPr>
          <a:xfrm>
            <a:off x="0" y="1280160"/>
            <a:ext cx="14386560" cy="6949440"/>
          </a:xfrm>
        </p:spPr>
        <p:txBody>
          <a:bodyPr>
            <a:normAutofit fontScale="92500" lnSpcReduction="20000"/>
          </a:bodyPr>
          <a:lstStyle/>
          <a:p>
            <a:pPr marL="870814" indent="-870814"/>
            <a:r>
              <a:rPr lang="en-US" sz="5100" dirty="0">
                <a:solidFill>
                  <a:schemeClr val="bg1"/>
                </a:solidFill>
                <a:latin typeface="Tahoma" pitchFamily="32" charset="0"/>
                <a:cs typeface="Tahoma" pitchFamily="32" charset="0"/>
              </a:rPr>
              <a:t>God has given us an inspired, infallible, and inerrant word to correct us when we are wrong </a:t>
            </a:r>
            <a:r>
              <a:rPr lang="en-US" sz="5100" dirty="0" smtClean="0">
                <a:solidFill>
                  <a:schemeClr val="bg1"/>
                </a:solidFill>
                <a:latin typeface="Tahoma" pitchFamily="32" charset="0"/>
                <a:cs typeface="Tahoma" pitchFamily="32" charset="0"/>
              </a:rPr>
              <a:t>&amp; instruct </a:t>
            </a:r>
            <a:r>
              <a:rPr lang="en-US" sz="5100" dirty="0">
                <a:solidFill>
                  <a:schemeClr val="bg1"/>
                </a:solidFill>
                <a:latin typeface="Tahoma" pitchFamily="32" charset="0"/>
                <a:cs typeface="Tahoma" pitchFamily="32" charset="0"/>
              </a:rPr>
              <a:t>us in </a:t>
            </a:r>
            <a:r>
              <a:rPr lang="en-US" sz="5100" dirty="0" smtClean="0">
                <a:solidFill>
                  <a:schemeClr val="bg1"/>
                </a:solidFill>
                <a:latin typeface="Tahoma" pitchFamily="32" charset="0"/>
                <a:cs typeface="Tahoma" pitchFamily="32" charset="0"/>
              </a:rPr>
              <a:t>righteousness </a:t>
            </a:r>
            <a:r>
              <a:rPr lang="en-US" sz="5100" dirty="0">
                <a:solidFill>
                  <a:schemeClr val="bg1"/>
                </a:solidFill>
                <a:latin typeface="Tahoma" pitchFamily="32" charset="0"/>
                <a:cs typeface="Tahoma" pitchFamily="32" charset="0"/>
              </a:rPr>
              <a:t>so that we will have the wisdom to get to our eternal destination through </a:t>
            </a:r>
            <a:r>
              <a:rPr lang="en-US" sz="5100" dirty="0" smtClean="0">
                <a:solidFill>
                  <a:schemeClr val="bg1"/>
                </a:solidFill>
                <a:latin typeface="Tahoma" pitchFamily="32" charset="0"/>
                <a:cs typeface="Tahoma" pitchFamily="32" charset="0"/>
              </a:rPr>
              <a:t>Christ </a:t>
            </a:r>
            <a:r>
              <a:rPr lang="en-US" sz="5100" dirty="0">
                <a:solidFill>
                  <a:schemeClr val="bg1"/>
                </a:solidFill>
                <a:latin typeface="Tahoma" pitchFamily="32" charset="0"/>
                <a:cs typeface="Tahoma" pitchFamily="32" charset="0"/>
              </a:rPr>
              <a:t>(2 </a:t>
            </a:r>
            <a:r>
              <a:rPr lang="en-US" sz="5100" dirty="0" smtClean="0">
                <a:solidFill>
                  <a:schemeClr val="bg1"/>
                </a:solidFill>
                <a:latin typeface="Tahoma" pitchFamily="32" charset="0"/>
                <a:cs typeface="Tahoma" pitchFamily="32" charset="0"/>
              </a:rPr>
              <a:t>Tim. </a:t>
            </a:r>
            <a:r>
              <a:rPr lang="en-US" sz="5100" dirty="0">
                <a:solidFill>
                  <a:schemeClr val="bg1"/>
                </a:solidFill>
                <a:latin typeface="Tahoma" pitchFamily="32" charset="0"/>
                <a:cs typeface="Tahoma" pitchFamily="32" charset="0"/>
              </a:rPr>
              <a:t>3:14-17; </a:t>
            </a:r>
            <a:r>
              <a:rPr lang="en-US" sz="5100" dirty="0" smtClean="0">
                <a:solidFill>
                  <a:schemeClr val="bg1"/>
                </a:solidFill>
                <a:latin typeface="Tahoma" pitchFamily="32" charset="0"/>
                <a:cs typeface="Tahoma" pitchFamily="32" charset="0"/>
              </a:rPr>
              <a:t>John 14:1-6). </a:t>
            </a:r>
            <a:endParaRPr lang="en-US" sz="5100" dirty="0">
              <a:solidFill>
                <a:schemeClr val="bg1"/>
              </a:solidFill>
              <a:latin typeface="Tahoma" pitchFamily="32" charset="0"/>
              <a:cs typeface="Tahoma" pitchFamily="32" charset="0"/>
            </a:endParaRPr>
          </a:p>
          <a:p>
            <a:pPr marL="870814" indent="-870814"/>
            <a:endParaRPr lang="en-US" sz="2200" dirty="0">
              <a:latin typeface="Tahoma" pitchFamily="32" charset="0"/>
              <a:cs typeface="Tahoma" pitchFamily="32" charset="0"/>
            </a:endParaRPr>
          </a:p>
          <a:p>
            <a:pPr marL="870814" indent="-870814"/>
            <a:r>
              <a:rPr lang="en-US" sz="5100" dirty="0" smtClean="0">
                <a:solidFill>
                  <a:schemeClr val="bg1"/>
                </a:solidFill>
                <a:latin typeface="Tahoma" pitchFamily="32" charset="0"/>
                <a:cs typeface="Tahoma" pitchFamily="32" charset="0"/>
              </a:rPr>
              <a:t>Too many are </a:t>
            </a:r>
            <a:r>
              <a:rPr lang="en-US" sz="5100" dirty="0">
                <a:solidFill>
                  <a:schemeClr val="bg1"/>
                </a:solidFill>
                <a:latin typeface="Tahoma" pitchFamily="32" charset="0"/>
                <a:cs typeface="Tahoma" pitchFamily="32" charset="0"/>
              </a:rPr>
              <a:t>doing what is right in </a:t>
            </a:r>
            <a:r>
              <a:rPr lang="en-US" sz="5100" dirty="0" smtClean="0">
                <a:solidFill>
                  <a:schemeClr val="bg1"/>
                </a:solidFill>
                <a:latin typeface="Tahoma" pitchFamily="32" charset="0"/>
                <a:cs typeface="Tahoma" pitchFamily="32" charset="0"/>
              </a:rPr>
              <a:t>their </a:t>
            </a:r>
            <a:r>
              <a:rPr lang="en-US" sz="5100" dirty="0">
                <a:solidFill>
                  <a:schemeClr val="bg1"/>
                </a:solidFill>
                <a:latin typeface="Tahoma" pitchFamily="32" charset="0"/>
                <a:cs typeface="Tahoma" pitchFamily="32" charset="0"/>
              </a:rPr>
              <a:t>own eyes </a:t>
            </a:r>
            <a:r>
              <a:rPr lang="en-US" sz="5100" dirty="0" smtClean="0">
                <a:solidFill>
                  <a:schemeClr val="bg1"/>
                </a:solidFill>
                <a:latin typeface="Tahoma" pitchFamily="32" charset="0"/>
                <a:cs typeface="Tahoma" pitchFamily="32" charset="0"/>
              </a:rPr>
              <a:t>and not the </a:t>
            </a:r>
            <a:r>
              <a:rPr lang="en-US" sz="5100" dirty="0">
                <a:solidFill>
                  <a:schemeClr val="bg1"/>
                </a:solidFill>
                <a:latin typeface="Tahoma" pitchFamily="32" charset="0"/>
                <a:cs typeface="Tahoma" pitchFamily="32" charset="0"/>
              </a:rPr>
              <a:t>eyes of the </a:t>
            </a:r>
            <a:r>
              <a:rPr lang="en-US" sz="5100" dirty="0" smtClean="0">
                <a:solidFill>
                  <a:schemeClr val="bg1"/>
                </a:solidFill>
                <a:latin typeface="Tahoma" pitchFamily="32" charset="0"/>
                <a:cs typeface="Tahoma" pitchFamily="32" charset="0"/>
              </a:rPr>
              <a:t>Lord </a:t>
            </a:r>
            <a:r>
              <a:rPr lang="en-US" sz="5100" dirty="0">
                <a:solidFill>
                  <a:schemeClr val="bg1"/>
                </a:solidFill>
                <a:latin typeface="Tahoma" pitchFamily="32" charset="0"/>
                <a:cs typeface="Tahoma" pitchFamily="32" charset="0"/>
              </a:rPr>
              <a:t>(</a:t>
            </a:r>
            <a:r>
              <a:rPr lang="en-US" sz="5100" dirty="0" smtClean="0">
                <a:solidFill>
                  <a:schemeClr val="bg1"/>
                </a:solidFill>
                <a:latin typeface="Tahoma" pitchFamily="32" charset="0"/>
                <a:cs typeface="Tahoma" pitchFamily="32" charset="0"/>
              </a:rPr>
              <a:t>Jdg. </a:t>
            </a:r>
            <a:r>
              <a:rPr lang="en-US" sz="5100" dirty="0">
                <a:solidFill>
                  <a:schemeClr val="bg1"/>
                </a:solidFill>
                <a:latin typeface="Tahoma" pitchFamily="32" charset="0"/>
                <a:cs typeface="Tahoma" pitchFamily="32" charset="0"/>
              </a:rPr>
              <a:t>17:6; 21:25</a:t>
            </a:r>
            <a:r>
              <a:rPr lang="en-US" sz="5100" dirty="0" smtClean="0">
                <a:solidFill>
                  <a:schemeClr val="bg1"/>
                </a:solidFill>
                <a:latin typeface="Tahoma" pitchFamily="32" charset="0"/>
                <a:cs typeface="Tahoma" pitchFamily="32" charset="0"/>
              </a:rPr>
              <a:t>).</a:t>
            </a:r>
          </a:p>
          <a:p>
            <a:pPr marL="870814" indent="-870814"/>
            <a:endParaRPr lang="en-US" sz="2200" dirty="0" smtClean="0">
              <a:solidFill>
                <a:schemeClr val="bg1"/>
              </a:solidFill>
              <a:latin typeface="Tahoma" pitchFamily="32" charset="0"/>
              <a:cs typeface="Tahoma" pitchFamily="32" charset="0"/>
            </a:endParaRPr>
          </a:p>
          <a:p>
            <a:pPr marL="870814" indent="-870814"/>
            <a:r>
              <a:rPr lang="en-US" sz="5100" dirty="0" smtClean="0">
                <a:solidFill>
                  <a:schemeClr val="bg1"/>
                </a:solidFill>
                <a:latin typeface="Tahoma" pitchFamily="32" charset="0"/>
                <a:cs typeface="Tahoma" pitchFamily="32" charset="0"/>
              </a:rPr>
              <a:t>Do you realize God is watching you and you cannot hide from His sight (Prov. 5:21; Heb. 4:13)?</a:t>
            </a:r>
            <a:endParaRPr lang="en-US" sz="5100" dirty="0">
              <a:solidFill>
                <a:schemeClr val="bg1"/>
              </a:solidFill>
              <a:latin typeface="Tahoma" pitchFamily="32" charset="0"/>
              <a:cs typeface="Tahoma" pitchFamily="32" charset="0"/>
            </a:endParaRPr>
          </a:p>
          <a:p>
            <a:pPr marL="870814" indent="-870814">
              <a:lnSpc>
                <a:spcPct val="90000"/>
              </a:lnSpc>
            </a:pPr>
            <a:r>
              <a:rPr lang="en-US" dirty="0" smtClean="0">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3395">
                                            <p:txEl>
                                              <p:pRg st="0" end="0"/>
                                            </p:txEl>
                                          </p:spTgt>
                                        </p:tgtEl>
                                        <p:attrNameLst>
                                          <p:attrName>style.visibility</p:attrName>
                                        </p:attrNameLst>
                                      </p:cBhvr>
                                      <p:to>
                                        <p:strVal val="visible"/>
                                      </p:to>
                                    </p:set>
                                    <p:animEffect transition="in" filter="fade">
                                      <p:cBhvr>
                                        <p:cTn id="7" dur="500"/>
                                        <p:tgtEl>
                                          <p:spTgt spid="443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3395">
                                            <p:txEl>
                                              <p:pRg st="2" end="2"/>
                                            </p:txEl>
                                          </p:spTgt>
                                        </p:tgtEl>
                                        <p:attrNameLst>
                                          <p:attrName>style.visibility</p:attrName>
                                        </p:attrNameLst>
                                      </p:cBhvr>
                                      <p:to>
                                        <p:strVal val="visible"/>
                                      </p:to>
                                    </p:set>
                                    <p:animEffect transition="in" filter="fade">
                                      <p:cBhvr>
                                        <p:cTn id="12" dur="500"/>
                                        <p:tgtEl>
                                          <p:spTgt spid="4433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3395">
                                            <p:txEl>
                                              <p:pRg st="4" end="4"/>
                                            </p:txEl>
                                          </p:spTgt>
                                        </p:tgtEl>
                                        <p:attrNameLst>
                                          <p:attrName>style.visibility</p:attrName>
                                        </p:attrNameLst>
                                      </p:cBhvr>
                                      <p:to>
                                        <p:strVal val="visible"/>
                                      </p:to>
                                    </p:set>
                                    <p:animEffect transition="in" filter="fade">
                                      <p:cBhvr>
                                        <p:cTn id="17" dur="500"/>
                                        <p:tgtEl>
                                          <p:spTgt spid="443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solidFill>
                  <a:srgbClr val="FFFF00"/>
                </a:solidFill>
                <a:latin typeface="Tahoma" pitchFamily="34" charset="0"/>
                <a:ea typeface="Tahoma" pitchFamily="34" charset="0"/>
                <a:cs typeface="Tahoma" pitchFamily="34" charset="0"/>
              </a:rPr>
              <a:t>The Christian’s GPS Guide</a:t>
            </a:r>
            <a:endParaRPr lang="en-US" sz="8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20240"/>
            <a:ext cx="14630400" cy="6309360"/>
          </a:xfrm>
        </p:spPr>
        <p:txBody>
          <a:bodyPr>
            <a:normAutofit/>
          </a:bodyPr>
          <a:lstStyle/>
          <a:p>
            <a:r>
              <a:rPr lang="en-US" sz="5400" dirty="0" smtClean="0">
                <a:solidFill>
                  <a:schemeClr val="bg1"/>
                </a:solidFill>
                <a:latin typeface="Tahoma" pitchFamily="34" charset="0"/>
                <a:ea typeface="Tahoma" pitchFamily="34" charset="0"/>
                <a:cs typeface="Tahoma" pitchFamily="34" charset="0"/>
              </a:rPr>
              <a:t>Recognize GPS (God’s Perceptive Sight)</a:t>
            </a:r>
          </a:p>
          <a:p>
            <a:r>
              <a:rPr lang="en-US" sz="5400" dirty="0" smtClean="0">
                <a:solidFill>
                  <a:srgbClr val="FFFF00"/>
                </a:solidFill>
                <a:latin typeface="Tahoma" pitchFamily="34" charset="0"/>
                <a:ea typeface="Tahoma" pitchFamily="34" charset="0"/>
                <a:cs typeface="Tahoma" pitchFamily="34" charset="0"/>
              </a:rPr>
              <a:t>Follow the GPS (God’s Powerful Standard)</a:t>
            </a:r>
          </a:p>
        </p:txBody>
      </p:sp>
      <p:pic>
        <p:nvPicPr>
          <p:cNvPr id="4" name="Picture 2" descr="https://encrypted-tbn2.gstatic.com/images?q=tbn:ANd9GcRVoOvaOKBUxpCmVGC6_qL9Zko3vRCLmQDbF7XBsfBCDBQM5Vo_"/>
          <p:cNvPicPr>
            <a:picLocks noChangeAspect="1" noChangeArrowheads="1"/>
          </p:cNvPicPr>
          <p:nvPr/>
        </p:nvPicPr>
        <p:blipFill>
          <a:blip r:embed="rId2" cstate="print"/>
          <a:srcRect/>
          <a:stretch>
            <a:fillRect/>
          </a:stretch>
        </p:blipFill>
        <p:spPr bwMode="auto">
          <a:xfrm>
            <a:off x="3124200" y="6207248"/>
            <a:ext cx="2913063" cy="1792380"/>
          </a:xfrm>
          <a:prstGeom prst="rect">
            <a:avLst/>
          </a:prstGeom>
          <a:noFill/>
        </p:spPr>
      </p:pic>
      <p:pic>
        <p:nvPicPr>
          <p:cNvPr id="5" name="Picture 4" descr="http://www.bible.ca/bible.gif"/>
          <p:cNvPicPr>
            <a:picLocks noChangeAspect="1" noChangeArrowheads="1"/>
          </p:cNvPicPr>
          <p:nvPr/>
        </p:nvPicPr>
        <p:blipFill>
          <a:blip r:embed="rId3" cstate="print"/>
          <a:srcRect/>
          <a:stretch>
            <a:fillRect/>
          </a:stretch>
        </p:blipFill>
        <p:spPr bwMode="auto">
          <a:xfrm>
            <a:off x="8991600" y="6248400"/>
            <a:ext cx="3249148" cy="17509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0"/>
            <a:ext cx="14630400" cy="1143000"/>
          </a:xfrm>
        </p:spPr>
        <p:txBody>
          <a:bodyPr>
            <a:normAutofit/>
          </a:bodyPr>
          <a:lstStyle/>
          <a:p>
            <a:pPr eaLnBrk="1" hangingPunct="1"/>
            <a:r>
              <a:rPr lang="en-US" b="1" dirty="0">
                <a:solidFill>
                  <a:srgbClr val="FFFF00"/>
                </a:solidFill>
                <a:latin typeface="Tahoma" pitchFamily="32" charset="0"/>
                <a:cs typeface="Tahoma" pitchFamily="32" charset="0"/>
              </a:rPr>
              <a:t>Follow God’s Powerful Standard</a:t>
            </a:r>
          </a:p>
        </p:txBody>
      </p:sp>
      <p:sp>
        <p:nvSpPr>
          <p:cNvPr id="445443" name="Rectangle 3"/>
          <p:cNvSpPr>
            <a:spLocks noGrp="1" noChangeArrowheads="1"/>
          </p:cNvSpPr>
          <p:nvPr>
            <p:ph type="subTitle" idx="1"/>
          </p:nvPr>
        </p:nvSpPr>
        <p:spPr>
          <a:xfrm>
            <a:off x="0" y="1143000"/>
            <a:ext cx="14630400" cy="7086600"/>
          </a:xfrm>
        </p:spPr>
        <p:txBody>
          <a:bodyPr>
            <a:normAutofit/>
          </a:bodyPr>
          <a:lstStyle/>
          <a:p>
            <a:pPr marL="870814" indent="-870814">
              <a:defRPr/>
            </a:pPr>
            <a:r>
              <a:rPr lang="en-US" sz="5100" dirty="0">
                <a:solidFill>
                  <a:schemeClr val="bg1"/>
                </a:solidFill>
                <a:latin typeface="Tahoma" pitchFamily="34" charset="0"/>
                <a:cs typeface="Tahoma" pitchFamily="34" charset="0"/>
              </a:rPr>
              <a:t>Just as the GPS </a:t>
            </a:r>
            <a:r>
              <a:rPr lang="en-US" sz="5100" dirty="0" smtClean="0">
                <a:solidFill>
                  <a:schemeClr val="bg1"/>
                </a:solidFill>
                <a:latin typeface="Tahoma" pitchFamily="34" charset="0"/>
                <a:cs typeface="Tahoma" pitchFamily="34" charset="0"/>
              </a:rPr>
              <a:t>gives us choices </a:t>
            </a:r>
            <a:r>
              <a:rPr lang="en-US" sz="5100" dirty="0">
                <a:solidFill>
                  <a:schemeClr val="bg1"/>
                </a:solidFill>
                <a:latin typeface="Tahoma" pitchFamily="34" charset="0"/>
                <a:cs typeface="Tahoma" pitchFamily="34" charset="0"/>
              </a:rPr>
              <a:t>as to which road to go on, we also make decisions as to our eternal destination.  </a:t>
            </a:r>
          </a:p>
          <a:p>
            <a:pPr marL="870814" indent="-870814">
              <a:defRPr/>
            </a:pPr>
            <a:endParaRPr lang="en-US" sz="2300" dirty="0">
              <a:solidFill>
                <a:schemeClr val="bg1"/>
              </a:solidFill>
              <a:latin typeface="Tahoma" pitchFamily="34" charset="0"/>
              <a:cs typeface="Tahoma" pitchFamily="34" charset="0"/>
            </a:endParaRPr>
          </a:p>
          <a:p>
            <a:pPr marL="870814" indent="-870814">
              <a:defRPr/>
            </a:pPr>
            <a:r>
              <a:rPr lang="en-US" sz="5100" dirty="0" smtClean="0">
                <a:solidFill>
                  <a:schemeClr val="bg1"/>
                </a:solidFill>
                <a:latin typeface="Tahoma" pitchFamily="34" charset="0"/>
                <a:cs typeface="Tahoma" pitchFamily="34" charset="0"/>
              </a:rPr>
              <a:t>God </a:t>
            </a:r>
            <a:r>
              <a:rPr lang="en-US" sz="5100" dirty="0">
                <a:solidFill>
                  <a:schemeClr val="bg1"/>
                </a:solidFill>
                <a:latin typeface="Tahoma" pitchFamily="34" charset="0"/>
                <a:cs typeface="Tahoma" pitchFamily="34" charset="0"/>
              </a:rPr>
              <a:t>has created us in His image without sin </a:t>
            </a:r>
            <a:r>
              <a:rPr lang="en-US" sz="5100" dirty="0" smtClean="0">
                <a:solidFill>
                  <a:schemeClr val="bg1"/>
                </a:solidFill>
                <a:latin typeface="Tahoma" pitchFamily="34" charset="0"/>
                <a:cs typeface="Tahoma" pitchFamily="34" charset="0"/>
              </a:rPr>
              <a:t>at birth, but at some point we choose </a:t>
            </a:r>
            <a:r>
              <a:rPr lang="en-US" sz="5100" dirty="0">
                <a:solidFill>
                  <a:schemeClr val="bg1"/>
                </a:solidFill>
                <a:latin typeface="Tahoma" pitchFamily="34" charset="0"/>
                <a:cs typeface="Tahoma" pitchFamily="34" charset="0"/>
              </a:rPr>
              <a:t>to </a:t>
            </a:r>
            <a:r>
              <a:rPr lang="en-US" sz="5100" dirty="0" smtClean="0">
                <a:solidFill>
                  <a:schemeClr val="bg1"/>
                </a:solidFill>
                <a:latin typeface="Tahoma" pitchFamily="34" charset="0"/>
                <a:cs typeface="Tahoma" pitchFamily="34" charset="0"/>
              </a:rPr>
              <a:t>sin. (Ezek</a:t>
            </a:r>
            <a:r>
              <a:rPr lang="en-US" sz="5100" dirty="0">
                <a:solidFill>
                  <a:schemeClr val="bg1"/>
                </a:solidFill>
                <a:latin typeface="Tahoma" pitchFamily="34" charset="0"/>
                <a:cs typeface="Tahoma" pitchFamily="34" charset="0"/>
              </a:rPr>
              <a:t>. 18:20; </a:t>
            </a:r>
            <a:r>
              <a:rPr lang="en-US" sz="5100" dirty="0" smtClean="0">
                <a:solidFill>
                  <a:schemeClr val="bg1"/>
                </a:solidFill>
                <a:latin typeface="Tahoma" pitchFamily="34" charset="0"/>
                <a:cs typeface="Tahoma" pitchFamily="34" charset="0"/>
              </a:rPr>
              <a:t>Job 13:26; Jer</a:t>
            </a:r>
            <a:r>
              <a:rPr lang="en-US" sz="5100" dirty="0">
                <a:solidFill>
                  <a:schemeClr val="bg1"/>
                </a:solidFill>
                <a:latin typeface="Tahoma" pitchFamily="34" charset="0"/>
                <a:cs typeface="Tahoma" pitchFamily="34" charset="0"/>
              </a:rPr>
              <a:t>. 3:25; </a:t>
            </a:r>
            <a:r>
              <a:rPr lang="en-US" sz="5100" dirty="0" smtClean="0">
                <a:solidFill>
                  <a:schemeClr val="bg1"/>
                </a:solidFill>
                <a:latin typeface="Tahoma" pitchFamily="34" charset="0"/>
                <a:cs typeface="Tahoma" pitchFamily="34" charset="0"/>
              </a:rPr>
              <a:t>Jas. 1:13ff; Rom. </a:t>
            </a:r>
            <a:r>
              <a:rPr lang="en-US" sz="5100" dirty="0">
                <a:solidFill>
                  <a:schemeClr val="bg1"/>
                </a:solidFill>
                <a:latin typeface="Tahoma" pitchFamily="34" charset="0"/>
                <a:cs typeface="Tahoma" pitchFamily="34" charset="0"/>
              </a:rPr>
              <a:t>3:23; 1 John 3:4</a:t>
            </a:r>
            <a:r>
              <a:rPr lang="en-US" sz="5100" dirty="0" smtClean="0">
                <a:solidFill>
                  <a:schemeClr val="bg1"/>
                </a:solidFill>
                <a:latin typeface="Tahoma" pitchFamily="34" charset="0"/>
                <a:cs typeface="Tahoma" pitchFamily="34" charset="0"/>
              </a:rPr>
              <a:t>).</a:t>
            </a:r>
            <a:endParaRPr lang="en-US" sz="5100" dirty="0">
              <a:solidFill>
                <a:schemeClr val="bg1"/>
              </a:solidFill>
              <a:latin typeface="Tahoma" pitchFamily="34" charset="0"/>
              <a:cs typeface="Tahoma" pitchFamily="34" charset="0"/>
            </a:endParaRPr>
          </a:p>
          <a:p>
            <a:pPr marL="870814" indent="-870814">
              <a:defRPr/>
            </a:pPr>
            <a:endParaRPr lang="en-US" sz="2300" dirty="0"/>
          </a:p>
          <a:p>
            <a:pPr marL="870814" indent="-870814">
              <a:defRPr/>
            </a:pPr>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5443">
                                            <p:txEl>
                                              <p:pRg st="0" end="0"/>
                                            </p:txEl>
                                          </p:spTgt>
                                        </p:tgtEl>
                                        <p:attrNameLst>
                                          <p:attrName>style.visibility</p:attrName>
                                        </p:attrNameLst>
                                      </p:cBhvr>
                                      <p:to>
                                        <p:strVal val="visible"/>
                                      </p:to>
                                    </p:set>
                                    <p:animEffect transition="in" filter="fade">
                                      <p:cBhvr>
                                        <p:cTn id="7" dur="500"/>
                                        <p:tgtEl>
                                          <p:spTgt spid="445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5443">
                                            <p:txEl>
                                              <p:pRg st="2" end="2"/>
                                            </p:txEl>
                                          </p:spTgt>
                                        </p:tgtEl>
                                        <p:attrNameLst>
                                          <p:attrName>style.visibility</p:attrName>
                                        </p:attrNameLst>
                                      </p:cBhvr>
                                      <p:to>
                                        <p:strVal val="visible"/>
                                      </p:to>
                                    </p:set>
                                    <p:animEffect transition="in" filter="fade">
                                      <p:cBhvr>
                                        <p:cTn id="12" dur="500"/>
                                        <p:tgtEl>
                                          <p:spTgt spid="445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0"/>
            <a:ext cx="14630400" cy="1066800"/>
          </a:xfrm>
        </p:spPr>
        <p:txBody>
          <a:bodyPr>
            <a:noAutofit/>
          </a:bodyPr>
          <a:lstStyle/>
          <a:p>
            <a:pPr eaLnBrk="1" hangingPunct="1"/>
            <a:r>
              <a:rPr lang="en-US" b="1" dirty="0">
                <a:solidFill>
                  <a:srgbClr val="FFFF00"/>
                </a:solidFill>
                <a:latin typeface="Tahoma" pitchFamily="32" charset="0"/>
                <a:cs typeface="Tahoma" pitchFamily="32" charset="0"/>
              </a:rPr>
              <a:t>Follow God’s Powerful Standard</a:t>
            </a:r>
            <a:endParaRPr lang="en-US" b="1" dirty="0">
              <a:solidFill>
                <a:srgbClr val="FFFF00"/>
              </a:solidFill>
              <a:latin typeface="Times New Roman" pitchFamily="16" charset="0"/>
            </a:endParaRPr>
          </a:p>
        </p:txBody>
      </p:sp>
      <p:sp>
        <p:nvSpPr>
          <p:cNvPr id="462851" name="Rectangle 3"/>
          <p:cNvSpPr>
            <a:spLocks noGrp="1" noChangeArrowheads="1"/>
          </p:cNvSpPr>
          <p:nvPr>
            <p:ph type="subTitle" idx="1"/>
          </p:nvPr>
        </p:nvSpPr>
        <p:spPr>
          <a:xfrm>
            <a:off x="0" y="1066800"/>
            <a:ext cx="14264640" cy="7528560"/>
          </a:xfrm>
        </p:spPr>
        <p:txBody>
          <a:bodyPr>
            <a:normAutofit/>
          </a:bodyPr>
          <a:lstStyle/>
          <a:p>
            <a:pPr marL="870814" indent="-870814"/>
            <a:r>
              <a:rPr lang="en-US" sz="5100" dirty="0">
                <a:solidFill>
                  <a:schemeClr val="bg1"/>
                </a:solidFill>
                <a:latin typeface="Tahoma" pitchFamily="32" charset="0"/>
                <a:cs typeface="Tahoma" pitchFamily="32" charset="0"/>
              </a:rPr>
              <a:t>When we make choices based </a:t>
            </a:r>
            <a:r>
              <a:rPr lang="en-US" sz="5100" dirty="0" smtClean="0">
                <a:solidFill>
                  <a:schemeClr val="bg1"/>
                </a:solidFill>
                <a:latin typeface="Tahoma" pitchFamily="32" charset="0"/>
                <a:cs typeface="Tahoma" pitchFamily="32" charset="0"/>
              </a:rPr>
              <a:t>on </a:t>
            </a:r>
            <a:r>
              <a:rPr lang="en-US" sz="5100" dirty="0">
                <a:solidFill>
                  <a:schemeClr val="bg1"/>
                </a:solidFill>
                <a:latin typeface="Tahoma" pitchFamily="32" charset="0"/>
                <a:cs typeface="Tahoma" pitchFamily="32" charset="0"/>
              </a:rPr>
              <a:t>our feelings </a:t>
            </a:r>
            <a:r>
              <a:rPr lang="en-US" sz="5100" dirty="0" smtClean="0">
                <a:solidFill>
                  <a:schemeClr val="bg1"/>
                </a:solidFill>
                <a:latin typeface="Tahoma" pitchFamily="32" charset="0"/>
                <a:cs typeface="Tahoma" pitchFamily="32" charset="0"/>
              </a:rPr>
              <a:t>or conscience alone, the </a:t>
            </a:r>
            <a:r>
              <a:rPr lang="en-US" sz="5100" dirty="0">
                <a:solidFill>
                  <a:schemeClr val="bg1"/>
                </a:solidFill>
                <a:latin typeface="Tahoma" pitchFamily="32" charset="0"/>
                <a:cs typeface="Tahoma" pitchFamily="32" charset="0"/>
              </a:rPr>
              <a:t>GPS (Bible) tells us that it </a:t>
            </a:r>
            <a:r>
              <a:rPr lang="en-US" sz="5100" dirty="0" smtClean="0">
                <a:solidFill>
                  <a:schemeClr val="bg1"/>
                </a:solidFill>
                <a:latin typeface="Tahoma" pitchFamily="32" charset="0"/>
                <a:cs typeface="Tahoma" pitchFamily="32" charset="0"/>
              </a:rPr>
              <a:t>leads </a:t>
            </a:r>
            <a:r>
              <a:rPr lang="en-US" sz="5100" dirty="0">
                <a:solidFill>
                  <a:schemeClr val="bg1"/>
                </a:solidFill>
                <a:latin typeface="Tahoma" pitchFamily="32" charset="0"/>
                <a:cs typeface="Tahoma" pitchFamily="32" charset="0"/>
              </a:rPr>
              <a:t>to </a:t>
            </a:r>
            <a:r>
              <a:rPr lang="en-US" sz="5100" dirty="0" smtClean="0">
                <a:solidFill>
                  <a:schemeClr val="bg1"/>
                </a:solidFill>
                <a:latin typeface="Tahoma" pitchFamily="32" charset="0"/>
                <a:cs typeface="Tahoma" pitchFamily="32" charset="0"/>
              </a:rPr>
              <a:t>death (Acts 23:1; 26:9; Pr. 14:12)</a:t>
            </a:r>
            <a:endParaRPr lang="en-US" sz="5100" dirty="0">
              <a:solidFill>
                <a:schemeClr val="bg1"/>
              </a:solidFill>
              <a:latin typeface="Tahoma" pitchFamily="32" charset="0"/>
              <a:cs typeface="Tahoma" pitchFamily="32" charset="0"/>
            </a:endParaRPr>
          </a:p>
          <a:p>
            <a:pPr marL="870814" indent="-870814"/>
            <a:endParaRPr lang="en-US" sz="1200" dirty="0">
              <a:solidFill>
                <a:schemeClr val="bg1"/>
              </a:solidFill>
              <a:latin typeface="Tahoma" pitchFamily="32" charset="0"/>
              <a:cs typeface="Tahoma" pitchFamily="32" charset="0"/>
            </a:endParaRPr>
          </a:p>
          <a:p>
            <a:pPr marL="870814" indent="-870814"/>
            <a:r>
              <a:rPr lang="en-US" sz="5100" dirty="0">
                <a:solidFill>
                  <a:schemeClr val="bg1"/>
                </a:solidFill>
                <a:latin typeface="Tahoma" pitchFamily="32" charset="0"/>
                <a:cs typeface="Tahoma" pitchFamily="32" charset="0"/>
              </a:rPr>
              <a:t>We cannot guide our own footsteps in </a:t>
            </a:r>
            <a:r>
              <a:rPr lang="en-US" sz="5100" dirty="0" smtClean="0">
                <a:solidFill>
                  <a:schemeClr val="bg1"/>
                </a:solidFill>
                <a:latin typeface="Tahoma" pitchFamily="32" charset="0"/>
                <a:cs typeface="Tahoma" pitchFamily="32" charset="0"/>
              </a:rPr>
              <a:t>righteousness </a:t>
            </a:r>
            <a:r>
              <a:rPr lang="en-US" sz="5100" dirty="0">
                <a:solidFill>
                  <a:schemeClr val="bg1"/>
                </a:solidFill>
                <a:latin typeface="Tahoma" pitchFamily="32" charset="0"/>
                <a:cs typeface="Tahoma" pitchFamily="32" charset="0"/>
              </a:rPr>
              <a:t>(</a:t>
            </a:r>
            <a:r>
              <a:rPr lang="en-US" sz="5100" dirty="0" smtClean="0">
                <a:solidFill>
                  <a:schemeClr val="bg1"/>
                </a:solidFill>
                <a:latin typeface="Tahoma" pitchFamily="32" charset="0"/>
                <a:cs typeface="Tahoma" pitchFamily="32" charset="0"/>
              </a:rPr>
              <a:t>Jer. </a:t>
            </a:r>
            <a:r>
              <a:rPr lang="en-US" sz="5100" dirty="0">
                <a:solidFill>
                  <a:schemeClr val="bg1"/>
                </a:solidFill>
                <a:latin typeface="Tahoma" pitchFamily="32" charset="0"/>
                <a:cs typeface="Tahoma" pitchFamily="32" charset="0"/>
              </a:rPr>
              <a:t>10:23</a:t>
            </a:r>
            <a:r>
              <a:rPr lang="en-US" sz="5100" dirty="0" smtClean="0">
                <a:solidFill>
                  <a:schemeClr val="bg1"/>
                </a:solidFill>
                <a:latin typeface="Tahoma" pitchFamily="32" charset="0"/>
                <a:cs typeface="Tahoma" pitchFamily="32" charset="0"/>
              </a:rPr>
              <a:t>). </a:t>
            </a:r>
          </a:p>
          <a:p>
            <a:pPr marL="870814" indent="-870814"/>
            <a:endParaRPr lang="en-US" sz="1200" dirty="0" smtClean="0">
              <a:solidFill>
                <a:schemeClr val="bg1"/>
              </a:solidFill>
              <a:latin typeface="Tahoma" pitchFamily="32" charset="0"/>
              <a:cs typeface="Tahoma" pitchFamily="32" charset="0"/>
            </a:endParaRPr>
          </a:p>
          <a:p>
            <a:pPr marL="870814" indent="-870814"/>
            <a:r>
              <a:rPr lang="en-US" sz="5100" dirty="0" smtClean="0">
                <a:solidFill>
                  <a:schemeClr val="bg1"/>
                </a:solidFill>
                <a:latin typeface="Tahoma" pitchFamily="32" charset="0"/>
                <a:cs typeface="Tahoma" pitchFamily="32" charset="0"/>
              </a:rPr>
              <a:t>But through Christ’s blood and His resurrection we can be born again by the GPS (Bible).     (1 Pet. 1:3, 19, 22-25; Rom. 1:16)</a:t>
            </a:r>
            <a:endParaRPr lang="en-US" sz="5100" dirty="0">
              <a:solidFill>
                <a:schemeClr val="bg1"/>
              </a:solidFill>
              <a:latin typeface="Tahoma" pitchFamily="32" charset="0"/>
              <a:cs typeface="Tahoma" pitchFamily="32" charset="0"/>
            </a:endParaRPr>
          </a:p>
          <a:p>
            <a:pPr marL="870814" indent="-870814"/>
            <a:endParaRPr lang="en-US" sz="2300" dirty="0">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animEffect transition="in" filter="fade">
                                      <p:cBhvr>
                                        <p:cTn id="7" dur="500"/>
                                        <p:tgtEl>
                                          <p:spTgt spid="462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2851">
                                            <p:txEl>
                                              <p:pRg st="2" end="2"/>
                                            </p:txEl>
                                          </p:spTgt>
                                        </p:tgtEl>
                                        <p:attrNameLst>
                                          <p:attrName>style.visibility</p:attrName>
                                        </p:attrNameLst>
                                      </p:cBhvr>
                                      <p:to>
                                        <p:strVal val="visible"/>
                                      </p:to>
                                    </p:set>
                                    <p:animEffect transition="in" filter="fade">
                                      <p:cBhvr>
                                        <p:cTn id="12" dur="500"/>
                                        <p:tgtEl>
                                          <p:spTgt spid="4628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2851">
                                            <p:txEl>
                                              <p:pRg st="4" end="4"/>
                                            </p:txEl>
                                          </p:spTgt>
                                        </p:tgtEl>
                                        <p:attrNameLst>
                                          <p:attrName>style.visibility</p:attrName>
                                        </p:attrNameLst>
                                      </p:cBhvr>
                                      <p:to>
                                        <p:strVal val="visible"/>
                                      </p:to>
                                    </p:set>
                                    <p:animEffect transition="in" filter="fade">
                                      <p:cBhvr>
                                        <p:cTn id="17" dur="500"/>
                                        <p:tgtEl>
                                          <p:spTgt spid="462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solidFill>
                  <a:srgbClr val="FFFF00"/>
                </a:solidFill>
                <a:latin typeface="Tahoma" pitchFamily="34" charset="0"/>
                <a:ea typeface="Tahoma" pitchFamily="34" charset="0"/>
                <a:cs typeface="Tahoma" pitchFamily="34" charset="0"/>
              </a:rPr>
              <a:t>The Christian’s GPS Guide</a:t>
            </a:r>
            <a:endParaRPr lang="en-US" sz="8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20240"/>
            <a:ext cx="14630400" cy="6309360"/>
          </a:xfrm>
        </p:spPr>
        <p:txBody>
          <a:bodyPr>
            <a:normAutofit/>
          </a:bodyPr>
          <a:lstStyle/>
          <a:p>
            <a:r>
              <a:rPr lang="en-US" sz="5400" dirty="0" smtClean="0">
                <a:solidFill>
                  <a:schemeClr val="bg1"/>
                </a:solidFill>
                <a:latin typeface="Tahoma" pitchFamily="34" charset="0"/>
                <a:ea typeface="Tahoma" pitchFamily="34" charset="0"/>
                <a:cs typeface="Tahoma" pitchFamily="34" charset="0"/>
              </a:rPr>
              <a:t>Recognize GPS (God’s Perceptive Sight)</a:t>
            </a:r>
          </a:p>
          <a:p>
            <a:r>
              <a:rPr lang="en-US" sz="5400" dirty="0" smtClean="0">
                <a:solidFill>
                  <a:schemeClr val="bg1"/>
                </a:solidFill>
                <a:latin typeface="Tahoma" pitchFamily="34" charset="0"/>
                <a:ea typeface="Tahoma" pitchFamily="34" charset="0"/>
                <a:cs typeface="Tahoma" pitchFamily="34" charset="0"/>
              </a:rPr>
              <a:t>Follow the GPS (God’s Powerful Standard)</a:t>
            </a:r>
          </a:p>
          <a:p>
            <a:r>
              <a:rPr lang="en-US" sz="5400" dirty="0" smtClean="0">
                <a:solidFill>
                  <a:srgbClr val="FFFF00"/>
                </a:solidFill>
                <a:latin typeface="Tahoma" pitchFamily="34" charset="0"/>
                <a:ea typeface="Tahoma" pitchFamily="34" charset="0"/>
                <a:cs typeface="Tahoma" pitchFamily="34" charset="0"/>
              </a:rPr>
              <a:t>Overcome the GPS </a:t>
            </a:r>
            <a:r>
              <a:rPr lang="en-US" sz="5400" dirty="0" smtClean="0">
                <a:solidFill>
                  <a:srgbClr val="FF0000"/>
                </a:solidFill>
                <a:latin typeface="Tahoma" pitchFamily="34" charset="0"/>
                <a:ea typeface="Tahoma" pitchFamily="34" charset="0"/>
                <a:cs typeface="Tahoma" pitchFamily="34" charset="0"/>
              </a:rPr>
              <a:t>(Great Prowling Schemer)</a:t>
            </a:r>
          </a:p>
        </p:txBody>
      </p:sp>
      <p:pic>
        <p:nvPicPr>
          <p:cNvPr id="4" name="Picture 2" descr="https://encrypted-tbn2.gstatic.com/images?q=tbn:ANd9GcRVoOvaOKBUxpCmVGC6_qL9Zko3vRCLmQDbF7XBsfBCDBQM5Vo_"/>
          <p:cNvPicPr>
            <a:picLocks noChangeAspect="1" noChangeArrowheads="1"/>
          </p:cNvPicPr>
          <p:nvPr/>
        </p:nvPicPr>
        <p:blipFill>
          <a:blip r:embed="rId2" cstate="print"/>
          <a:srcRect/>
          <a:stretch>
            <a:fillRect/>
          </a:stretch>
        </p:blipFill>
        <p:spPr bwMode="auto">
          <a:xfrm>
            <a:off x="3124200" y="6207248"/>
            <a:ext cx="2913063" cy="1792380"/>
          </a:xfrm>
          <a:prstGeom prst="rect">
            <a:avLst/>
          </a:prstGeom>
          <a:noFill/>
        </p:spPr>
      </p:pic>
      <p:pic>
        <p:nvPicPr>
          <p:cNvPr id="5" name="Picture 4" descr="http://www.bible.ca/bible.gif"/>
          <p:cNvPicPr>
            <a:picLocks noChangeAspect="1" noChangeArrowheads="1"/>
          </p:cNvPicPr>
          <p:nvPr/>
        </p:nvPicPr>
        <p:blipFill>
          <a:blip r:embed="rId3" cstate="print"/>
          <a:srcRect/>
          <a:stretch>
            <a:fillRect/>
          </a:stretch>
        </p:blipFill>
        <p:spPr bwMode="auto">
          <a:xfrm>
            <a:off x="8991600" y="6248400"/>
            <a:ext cx="3249148" cy="17509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1159</Words>
  <Application>Microsoft Office PowerPoint</Application>
  <PresentationFormat>Custom</PresentationFormat>
  <Paragraphs>118</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Christian’s </vt:lpstr>
      <vt:lpstr>Global Positioning System (GPS)</vt:lpstr>
      <vt:lpstr>The Christian’s GPS Guide</vt:lpstr>
      <vt:lpstr>Recognize God’s Perceptive Sight</vt:lpstr>
      <vt:lpstr>Recognize God’s Perceptive Sight</vt:lpstr>
      <vt:lpstr>The Christian’s GPS Guide</vt:lpstr>
      <vt:lpstr>Follow God’s Powerful Standard</vt:lpstr>
      <vt:lpstr>Follow God’s Powerful Standard</vt:lpstr>
      <vt:lpstr>The Christian’s GPS Guide</vt:lpstr>
      <vt:lpstr>Overcome the Great Prowling Schemer  (Satan)</vt:lpstr>
      <vt:lpstr>The GPS (Satan) Can Use Family </vt:lpstr>
      <vt:lpstr>The GPS (Satan) Can Use Friendships </vt:lpstr>
      <vt:lpstr>The GPS (Satan) Can Use Ministers </vt:lpstr>
      <vt:lpstr>The Christian’s GPS Guide</vt:lpstr>
      <vt:lpstr>GPS (Obey God’s Plan of Salvation)</vt:lpstr>
      <vt:lpstr>GPS (Obey God’s Plan of Salvation)</vt:lpstr>
      <vt:lpstr>GPS (Obey God’s Plan of Salvation)</vt:lpstr>
      <vt:lpstr>GPS (Obey God’s Plan of Salvation)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dc:title>
  <dc:creator>Steven Lawrence Locklair</dc:creator>
  <cp:lastModifiedBy>Steven Lawrence Locklair</cp:lastModifiedBy>
  <cp:revision>6</cp:revision>
  <dcterms:created xsi:type="dcterms:W3CDTF">2014-06-07T21:43:08Z</dcterms:created>
  <dcterms:modified xsi:type="dcterms:W3CDTF">2014-06-08T13:07:38Z</dcterms:modified>
</cp:coreProperties>
</file>