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9" r:id="rId3"/>
    <p:sldId id="260" r:id="rId4"/>
    <p:sldId id="261" r:id="rId5"/>
    <p:sldId id="262" r:id="rId6"/>
    <p:sldId id="264" r:id="rId7"/>
    <p:sldId id="265" r:id="rId8"/>
    <p:sldId id="266" r:id="rId9"/>
    <p:sldId id="267" r:id="rId10"/>
  </p:sldIdLst>
  <p:sldSz cx="14630400" cy="8229600"/>
  <p:notesSz cx="9144000" cy="6858000"/>
  <p:defaultTextStyle>
    <a:defPPr>
      <a:defRPr lang="en-US"/>
    </a:defPPr>
    <a:lvl1pPr algn="l" defTabSz="1304925" rtl="0" fontAlgn="base">
      <a:spcBef>
        <a:spcPct val="0"/>
      </a:spcBef>
      <a:spcAft>
        <a:spcPct val="0"/>
      </a:spcAft>
      <a:defRPr sz="2600" kern="1200">
        <a:solidFill>
          <a:schemeClr val="tx1"/>
        </a:solidFill>
        <a:latin typeface="Arial" charset="0"/>
        <a:ea typeface="+mn-ea"/>
        <a:cs typeface="Arial" charset="0"/>
      </a:defRPr>
    </a:lvl1pPr>
    <a:lvl2pPr marL="652463" indent="-195263" algn="l" defTabSz="1304925" rtl="0" fontAlgn="base">
      <a:spcBef>
        <a:spcPct val="0"/>
      </a:spcBef>
      <a:spcAft>
        <a:spcPct val="0"/>
      </a:spcAft>
      <a:defRPr sz="2600" kern="1200">
        <a:solidFill>
          <a:schemeClr val="tx1"/>
        </a:solidFill>
        <a:latin typeface="Arial" charset="0"/>
        <a:ea typeface="+mn-ea"/>
        <a:cs typeface="Arial" charset="0"/>
      </a:defRPr>
    </a:lvl2pPr>
    <a:lvl3pPr marL="1304925" indent="-390525" algn="l" defTabSz="1304925" rtl="0" fontAlgn="base">
      <a:spcBef>
        <a:spcPct val="0"/>
      </a:spcBef>
      <a:spcAft>
        <a:spcPct val="0"/>
      </a:spcAft>
      <a:defRPr sz="2600" kern="1200">
        <a:solidFill>
          <a:schemeClr val="tx1"/>
        </a:solidFill>
        <a:latin typeface="Arial" charset="0"/>
        <a:ea typeface="+mn-ea"/>
        <a:cs typeface="Arial" charset="0"/>
      </a:defRPr>
    </a:lvl3pPr>
    <a:lvl4pPr marL="1958975" indent="-587375" algn="l" defTabSz="1304925" rtl="0" fontAlgn="base">
      <a:spcBef>
        <a:spcPct val="0"/>
      </a:spcBef>
      <a:spcAft>
        <a:spcPct val="0"/>
      </a:spcAft>
      <a:defRPr sz="2600" kern="1200">
        <a:solidFill>
          <a:schemeClr val="tx1"/>
        </a:solidFill>
        <a:latin typeface="Arial" charset="0"/>
        <a:ea typeface="+mn-ea"/>
        <a:cs typeface="Arial" charset="0"/>
      </a:defRPr>
    </a:lvl4pPr>
    <a:lvl5pPr marL="2611438" indent="-782638" algn="l" defTabSz="1304925"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26"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355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300DE32A-E983-4A72-9667-D52C382806E1}" type="datetimeFigureOut">
              <a:rPr lang="en-US"/>
              <a:pPr/>
              <a:t>6/15/2014</a:t>
            </a:fld>
            <a:endParaRPr lang="en-US"/>
          </a:p>
        </p:txBody>
      </p:sp>
      <p:sp>
        <p:nvSpPr>
          <p:cNvPr id="2355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355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2876A54-5862-46A9-BCDB-4D70078CC24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130622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defTabSz="1306220" fontAlgn="auto">
              <a:spcBef>
                <a:spcPts val="0"/>
              </a:spcBef>
              <a:spcAft>
                <a:spcPts val="0"/>
              </a:spcAft>
              <a:defRPr sz="1200" smtClean="0">
                <a:latin typeface="+mn-lt"/>
                <a:cs typeface="+mn-cs"/>
              </a:defRPr>
            </a:lvl1pPr>
          </a:lstStyle>
          <a:p>
            <a:pPr>
              <a:defRPr/>
            </a:pPr>
            <a:fld id="{8DF11BE1-684E-4B0A-B2D3-538F79981585}" type="datetimeFigureOut">
              <a:rPr lang="en-US"/>
              <a:pPr>
                <a:defRPr/>
              </a:pPr>
              <a:t>6/15/2014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defTabSz="130622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defTabSz="1306220" fontAlgn="auto">
              <a:spcBef>
                <a:spcPts val="0"/>
              </a:spcBef>
              <a:spcAft>
                <a:spcPts val="0"/>
              </a:spcAft>
              <a:defRPr sz="1200" smtClean="0">
                <a:latin typeface="+mn-lt"/>
                <a:cs typeface="+mn-cs"/>
              </a:defRPr>
            </a:lvl1pPr>
          </a:lstStyle>
          <a:p>
            <a:pPr>
              <a:defRPr/>
            </a:pPr>
            <a:fld id="{CA3A0F82-1390-4DBF-B016-B7D6848CC4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1304925" rtl="0" fontAlgn="base">
      <a:spcBef>
        <a:spcPct val="30000"/>
      </a:spcBef>
      <a:spcAft>
        <a:spcPct val="0"/>
      </a:spcAft>
      <a:defRPr sz="1700" kern="1200">
        <a:solidFill>
          <a:schemeClr val="tx1"/>
        </a:solidFill>
        <a:latin typeface="+mn-lt"/>
        <a:ea typeface="+mn-ea"/>
        <a:cs typeface="+mn-cs"/>
      </a:defRPr>
    </a:lvl1pPr>
    <a:lvl2pPr marL="652463" algn="l" defTabSz="1304925" rtl="0" fontAlgn="base">
      <a:spcBef>
        <a:spcPct val="30000"/>
      </a:spcBef>
      <a:spcAft>
        <a:spcPct val="0"/>
      </a:spcAft>
      <a:defRPr sz="1700" kern="1200">
        <a:solidFill>
          <a:schemeClr val="tx1"/>
        </a:solidFill>
        <a:latin typeface="+mn-lt"/>
        <a:ea typeface="+mn-ea"/>
        <a:cs typeface="+mn-cs"/>
      </a:defRPr>
    </a:lvl2pPr>
    <a:lvl3pPr marL="1304925" algn="l" defTabSz="1304925" rtl="0" fontAlgn="base">
      <a:spcBef>
        <a:spcPct val="30000"/>
      </a:spcBef>
      <a:spcAft>
        <a:spcPct val="0"/>
      </a:spcAft>
      <a:defRPr sz="1700" kern="1200">
        <a:solidFill>
          <a:schemeClr val="tx1"/>
        </a:solidFill>
        <a:latin typeface="+mn-lt"/>
        <a:ea typeface="+mn-ea"/>
        <a:cs typeface="+mn-cs"/>
      </a:defRPr>
    </a:lvl3pPr>
    <a:lvl4pPr marL="1958975" algn="l" defTabSz="1304925" rtl="0" fontAlgn="base">
      <a:spcBef>
        <a:spcPct val="30000"/>
      </a:spcBef>
      <a:spcAft>
        <a:spcPct val="0"/>
      </a:spcAft>
      <a:defRPr sz="1700" kern="1200">
        <a:solidFill>
          <a:schemeClr val="tx1"/>
        </a:solidFill>
        <a:latin typeface="+mn-lt"/>
        <a:ea typeface="+mn-ea"/>
        <a:cs typeface="+mn-cs"/>
      </a:defRPr>
    </a:lvl4pPr>
    <a:lvl5pPr marL="2611438" algn="l" defTabSz="1304925" rtl="0" fontAlgn="base">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DA51ED-83D9-4A5F-BEC1-F224C71CB026}" type="datetimeFigureOut">
              <a:rPr lang="en-US"/>
              <a:pPr>
                <a:defRPr/>
              </a:pPr>
              <a:t>6/15/2014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2C93B4-4605-4C0A-AD2C-462423259D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E8F3F3-BE18-48D8-BFE5-A3291C68A147}" type="datetimeFigureOut">
              <a:rPr lang="en-US"/>
              <a:pPr>
                <a:defRPr/>
              </a:pPr>
              <a:t>6/15/2014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6F09B6-1582-4F0B-B0B4-D6A473050E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FCD9C6-1938-45E8-A16B-D5F3CA50E449}" type="datetimeFigureOut">
              <a:rPr lang="en-US"/>
              <a:pPr>
                <a:defRPr/>
              </a:pPr>
              <a:t>6/15/2014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87AAE0-98A9-422F-9155-E0422B54F9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4E4711-DC56-4628-95AF-A8098FF21750}" type="datetimeFigureOut">
              <a:rPr lang="en-US"/>
              <a:pPr>
                <a:defRPr/>
              </a:pPr>
              <a:t>6/15/2014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8B366A-E0DF-4113-8921-BF0C9AB69A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8EE2E8-2602-4A90-8986-67ECC0A9005F}" type="datetimeFigureOut">
              <a:rPr lang="en-US"/>
              <a:pPr>
                <a:defRPr/>
              </a:pPr>
              <a:t>6/15/2014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65B2C5-75E9-4F08-AA3D-7034854B99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03A03C-BEF4-4396-B0BC-633C4111C0BA}" type="datetimeFigureOut">
              <a:rPr lang="en-US"/>
              <a:pPr>
                <a:defRPr/>
              </a:pPr>
              <a:t>6/15/2014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0473BC-A0D3-4F7D-9F46-83677B850CB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9369DE-C201-4AD5-B992-71749AB9F97B}" type="datetimeFigureOut">
              <a:rPr lang="en-US"/>
              <a:pPr>
                <a:defRPr/>
              </a:pPr>
              <a:t>6/15/2014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FEDD4C-AC2E-47D4-9B38-248B1384E0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64795D9-E634-4E67-A10F-0E10F3627884}" type="datetimeFigureOut">
              <a:rPr lang="en-US"/>
              <a:pPr>
                <a:defRPr/>
              </a:pPr>
              <a:t>6/15/2014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A6EE30B-A5C0-4355-91F2-EA4A45D55C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B6E828-EE28-4C5B-A87B-34EA776D4837}" type="datetimeFigureOut">
              <a:rPr lang="en-US"/>
              <a:pPr>
                <a:defRPr/>
              </a:pPr>
              <a:t>6/15/2014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DE7F4A-AE3D-472D-86E4-AE9D38B54F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45DEC5-CE90-42BA-BAF4-F961AA0EC86F}" type="datetimeFigureOut">
              <a:rPr lang="en-US"/>
              <a:pPr>
                <a:defRPr/>
              </a:pPr>
              <a:t>6/15/2014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CF0F85-DFE9-4680-A59A-C5C8BC28BF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pPr lvl="0"/>
            <a:endParaRPr lang="en-US" noProof="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AB1253-39BA-4369-9122-B1B9FF2A83C5}" type="datetimeFigureOut">
              <a:rPr lang="en-US"/>
              <a:pPr>
                <a:defRPr/>
              </a:pPr>
              <a:t>6/15/2014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EB3951-1464-49C5-9C5B-9C2D11F132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22" tIns="65311" rIns="130622" bIns="65311" rtlCol="0" anchor="ctr"/>
          <a:lstStyle>
            <a:lvl1pPr algn="l" defTabSz="1306220" fontAlgn="auto">
              <a:spcBef>
                <a:spcPts val="0"/>
              </a:spcBef>
              <a:spcAft>
                <a:spcPts val="0"/>
              </a:spcAft>
              <a:defRPr sz="1700" smtClean="0">
                <a:solidFill>
                  <a:schemeClr val="tx1">
                    <a:tint val="75000"/>
                  </a:schemeClr>
                </a:solidFill>
                <a:latin typeface="+mn-lt"/>
                <a:cs typeface="+mn-cs"/>
              </a:defRPr>
            </a:lvl1pPr>
          </a:lstStyle>
          <a:p>
            <a:pPr>
              <a:defRPr/>
            </a:pPr>
            <a:fld id="{79976EFA-2BC1-4C2F-B084-248E8E7AC126}" type="datetimeFigureOut">
              <a:rPr lang="en-US"/>
              <a:pPr>
                <a:defRPr/>
              </a:pPr>
              <a:t>6/15/2014</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22" tIns="65311" rIns="130622" bIns="65311" rtlCol="0" anchor="ctr"/>
          <a:lstStyle>
            <a:lvl1pPr algn="ctr" defTabSz="1306220" fontAlgn="auto">
              <a:spcBef>
                <a:spcPts val="0"/>
              </a:spcBef>
              <a:spcAft>
                <a:spcPts val="0"/>
              </a:spcAft>
              <a:defRPr sz="17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22" tIns="65311" rIns="130622" bIns="65311" rtlCol="0" anchor="ctr"/>
          <a:lstStyle>
            <a:lvl1pPr algn="r" defTabSz="1306220" fontAlgn="auto">
              <a:spcBef>
                <a:spcPts val="0"/>
              </a:spcBef>
              <a:spcAft>
                <a:spcPts val="0"/>
              </a:spcAft>
              <a:defRPr sz="1700" smtClean="0">
                <a:solidFill>
                  <a:schemeClr val="tx1">
                    <a:tint val="75000"/>
                  </a:schemeClr>
                </a:solidFill>
                <a:latin typeface="+mn-lt"/>
                <a:cs typeface="+mn-cs"/>
              </a:defRPr>
            </a:lvl1pPr>
          </a:lstStyle>
          <a:p>
            <a:pPr>
              <a:defRPr/>
            </a:pPr>
            <a:fld id="{84B76E47-DB45-439C-A056-4843C4270B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304925" rtl="0" fontAlgn="base">
        <a:spcBef>
          <a:spcPct val="0"/>
        </a:spcBef>
        <a:spcAft>
          <a:spcPct val="0"/>
        </a:spcAft>
        <a:defRPr sz="6300" kern="1200">
          <a:solidFill>
            <a:schemeClr val="tx1"/>
          </a:solidFill>
          <a:latin typeface="+mj-lt"/>
          <a:ea typeface="+mj-ea"/>
          <a:cs typeface="+mj-cs"/>
        </a:defRPr>
      </a:lvl1pPr>
      <a:lvl2pPr algn="ctr" defTabSz="1304925" rtl="0" fontAlgn="base">
        <a:spcBef>
          <a:spcPct val="0"/>
        </a:spcBef>
        <a:spcAft>
          <a:spcPct val="0"/>
        </a:spcAft>
        <a:defRPr sz="6300">
          <a:solidFill>
            <a:schemeClr val="tx1"/>
          </a:solidFill>
          <a:latin typeface="Calibri" pitchFamily="34" charset="0"/>
        </a:defRPr>
      </a:lvl2pPr>
      <a:lvl3pPr algn="ctr" defTabSz="1304925" rtl="0" fontAlgn="base">
        <a:spcBef>
          <a:spcPct val="0"/>
        </a:spcBef>
        <a:spcAft>
          <a:spcPct val="0"/>
        </a:spcAft>
        <a:defRPr sz="6300">
          <a:solidFill>
            <a:schemeClr val="tx1"/>
          </a:solidFill>
          <a:latin typeface="Calibri" pitchFamily="34" charset="0"/>
        </a:defRPr>
      </a:lvl3pPr>
      <a:lvl4pPr algn="ctr" defTabSz="1304925" rtl="0" fontAlgn="base">
        <a:spcBef>
          <a:spcPct val="0"/>
        </a:spcBef>
        <a:spcAft>
          <a:spcPct val="0"/>
        </a:spcAft>
        <a:defRPr sz="6300">
          <a:solidFill>
            <a:schemeClr val="tx1"/>
          </a:solidFill>
          <a:latin typeface="Calibri" pitchFamily="34" charset="0"/>
        </a:defRPr>
      </a:lvl4pPr>
      <a:lvl5pPr algn="ctr" defTabSz="1304925" rtl="0" fontAlgn="base">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fontAlgn="base">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fontAlgn="base">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fontAlgn="base">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0" y="0"/>
            <a:ext cx="14630400" cy="8229600"/>
          </a:xfrm>
        </p:spPr>
        <p:txBody>
          <a:bodyPr/>
          <a:lstStyle/>
          <a:p>
            <a:r>
              <a:rPr lang="en-US" sz="27700" smtClean="0">
                <a:solidFill>
                  <a:srgbClr val="FFFF00"/>
                </a:solidFill>
                <a:latin typeface="Tahoma" pitchFamily="34" charset="0"/>
                <a:cs typeface="Tahoma" pitchFamily="34" charset="0"/>
              </a:rPr>
              <a:t>Real Men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Introduction</a:t>
            </a:r>
          </a:p>
        </p:txBody>
      </p:sp>
      <p:sp>
        <p:nvSpPr>
          <p:cNvPr id="3" name="Content Placeholder 2"/>
          <p:cNvSpPr>
            <a:spLocks noGrp="1"/>
          </p:cNvSpPr>
          <p:nvPr>
            <p:ph idx="1"/>
          </p:nvPr>
        </p:nvSpPr>
        <p:spPr>
          <a:xfrm>
            <a:off x="0" y="1143000"/>
            <a:ext cx="14630400" cy="7086600"/>
          </a:xfrm>
        </p:spPr>
        <p:txBody>
          <a:bodyPr/>
          <a:lstStyle/>
          <a:p>
            <a:pPr algn="ctr">
              <a:buFont typeface="Arial" charset="0"/>
              <a:buNone/>
            </a:pPr>
            <a:r>
              <a:rPr lang="en-US" sz="4000" dirty="0" smtClean="0">
                <a:solidFill>
                  <a:schemeClr val="bg1"/>
                </a:solidFill>
                <a:latin typeface="Tahoma" pitchFamily="34" charset="0"/>
                <a:cs typeface="Tahoma" pitchFamily="34" charset="0"/>
              </a:rPr>
              <a:t>Most males don’t know what it means to be a real man. Why?</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Almost 50% of children are growing up without their father in the home, most of their teachers are women, and many fathers are portrayed on TV as being incompetent. </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The world’s idea of a real man is a beer drinking, </a:t>
            </a:r>
            <a:r>
              <a:rPr lang="en-US" sz="4000" smtClean="0">
                <a:solidFill>
                  <a:schemeClr val="bg1"/>
                </a:solidFill>
                <a:latin typeface="Tahoma" pitchFamily="34" charset="0"/>
                <a:cs typeface="Tahoma" pitchFamily="34" charset="0"/>
              </a:rPr>
              <a:t>filthy speaking, skirt </a:t>
            </a:r>
            <a:r>
              <a:rPr lang="en-US" sz="4000" dirty="0" smtClean="0">
                <a:solidFill>
                  <a:schemeClr val="bg1"/>
                </a:solidFill>
                <a:latin typeface="Tahoma" pitchFamily="34" charset="0"/>
                <a:cs typeface="Tahoma" pitchFamily="34" charset="0"/>
              </a:rPr>
              <a:t>chasing, chest pumping, bed hopping, gambling man with tattoos and earrings. </a:t>
            </a:r>
          </a:p>
          <a:p>
            <a:pPr algn="ctr">
              <a:buFont typeface="Arial" charset="0"/>
              <a:buNone/>
            </a:pPr>
            <a:endParaRPr lang="en-US" sz="15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Following man’s way everybody suffers.                              (high school dropouts, crimes, abuse, divorce, poverty, etc.)</a:t>
            </a: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Introduction</a:t>
            </a:r>
          </a:p>
        </p:txBody>
      </p:sp>
      <p:sp>
        <p:nvSpPr>
          <p:cNvPr id="3" name="Content Placeholder 2"/>
          <p:cNvSpPr>
            <a:spLocks noGrp="1"/>
          </p:cNvSpPr>
          <p:nvPr>
            <p:ph idx="1"/>
          </p:nvPr>
        </p:nvSpPr>
        <p:spPr>
          <a:xfrm>
            <a:off x="0" y="1143000"/>
            <a:ext cx="14630400" cy="7086600"/>
          </a:xfrm>
        </p:spPr>
        <p:txBody>
          <a:bodyPr/>
          <a:lstStyle/>
          <a:p>
            <a:pPr algn="ctr">
              <a:buFont typeface="Arial" charset="0"/>
              <a:buNone/>
            </a:pPr>
            <a:r>
              <a:rPr lang="en-US" sz="4000" smtClean="0">
                <a:solidFill>
                  <a:schemeClr val="bg1"/>
                </a:solidFill>
                <a:latin typeface="Tahoma" pitchFamily="34" charset="0"/>
                <a:cs typeface="Tahoma" pitchFamily="34" charset="0"/>
              </a:rPr>
              <a:t>God’s ways &amp; thoughts are higher than man’s (Isa. 55:8-9)</a:t>
            </a:r>
          </a:p>
          <a:p>
            <a:pPr algn="ctr">
              <a:buFont typeface="Arial" charset="0"/>
              <a:buNone/>
            </a:pPr>
            <a:endParaRPr lang="en-US" sz="1400" smtClean="0">
              <a:solidFill>
                <a:schemeClr val="bg1"/>
              </a:solidFill>
              <a:latin typeface="Tahoma" pitchFamily="34" charset="0"/>
              <a:cs typeface="Tahoma" pitchFamily="34" charset="0"/>
            </a:endParaRPr>
          </a:p>
          <a:p>
            <a:pPr algn="ctr">
              <a:buFont typeface="Arial" charset="0"/>
              <a:buNone/>
            </a:pPr>
            <a:r>
              <a:rPr lang="en-US" sz="4000" smtClean="0">
                <a:solidFill>
                  <a:schemeClr val="bg1"/>
                </a:solidFill>
                <a:latin typeface="Tahoma" pitchFamily="34" charset="0"/>
                <a:cs typeface="Tahoma" pitchFamily="34" charset="0"/>
              </a:rPr>
              <a:t>Instead of following “Real Men of Genius” beer commercials that lead to depravity, our heavenly Father has a plan where if it is followed will lead to real men of God who will faithfully serve Him. </a:t>
            </a:r>
          </a:p>
          <a:p>
            <a:pPr algn="ctr">
              <a:buFont typeface="Arial" charset="0"/>
              <a:buNone/>
            </a:pPr>
            <a:endParaRPr lang="en-US" sz="1400" smtClean="0">
              <a:solidFill>
                <a:schemeClr val="bg1"/>
              </a:solidFill>
              <a:latin typeface="Tahoma" pitchFamily="34" charset="0"/>
              <a:cs typeface="Tahoma" pitchFamily="34" charset="0"/>
            </a:endParaRPr>
          </a:p>
          <a:p>
            <a:pPr algn="ctr">
              <a:buFont typeface="Arial" charset="0"/>
              <a:buNone/>
            </a:pPr>
            <a:r>
              <a:rPr lang="en-US" sz="4000" smtClean="0">
                <a:solidFill>
                  <a:schemeClr val="bg1"/>
                </a:solidFill>
                <a:latin typeface="Tahoma" pitchFamily="34" charset="0"/>
                <a:cs typeface="Tahoma" pitchFamily="34" charset="0"/>
              </a:rPr>
              <a:t>We are commanded to “be perfect as your heavenly Father is perfect” (Matt. 5:48).</a:t>
            </a:r>
          </a:p>
          <a:p>
            <a:pPr algn="ctr">
              <a:buFont typeface="Arial" charset="0"/>
              <a:buNone/>
            </a:pPr>
            <a:endParaRPr lang="en-US" sz="1500" smtClean="0">
              <a:solidFill>
                <a:schemeClr val="bg1"/>
              </a:solidFill>
              <a:latin typeface="Tahoma" pitchFamily="34" charset="0"/>
              <a:cs typeface="Tahoma" pitchFamily="34" charset="0"/>
            </a:endParaRPr>
          </a:p>
          <a:p>
            <a:pPr algn="ctr">
              <a:buFont typeface="Arial" charset="0"/>
              <a:buNone/>
            </a:pPr>
            <a:r>
              <a:rPr lang="en-US" sz="4000" smtClean="0">
                <a:solidFill>
                  <a:schemeClr val="bg1"/>
                </a:solidFill>
                <a:latin typeface="Tahoma" pitchFamily="34" charset="0"/>
                <a:cs typeface="Tahoma" pitchFamily="34" charset="0"/>
              </a:rPr>
              <a:t>Since we have been created in the image of God, let us study what God reveals about what it means to be “real men”.</a:t>
            </a:r>
            <a:endParaRPr lang="en-US" smtClean="0">
              <a:solidFill>
                <a:schemeClr val="bg1"/>
              </a:solidFill>
              <a:latin typeface="Tahoma" pitchFamily="34" charset="0"/>
              <a:cs typeface="Tahoma" pitchFamily="34" charset="0"/>
            </a:endParaRPr>
          </a:p>
          <a:p>
            <a:pPr>
              <a:buFont typeface="Arial" charset="0"/>
              <a:buNone/>
            </a:pPr>
            <a:endParaRPr lang="en-US" smtClean="0">
              <a:solidFill>
                <a:schemeClr val="bg1"/>
              </a:solidFill>
              <a:latin typeface="Tahoma" pitchFamily="34" charset="0"/>
              <a:cs typeface="Tahoma" pitchFamily="34" charset="0"/>
            </a:endParaRPr>
          </a:p>
          <a:p>
            <a:pPr>
              <a:buFont typeface="Arial" charset="0"/>
              <a:buNone/>
            </a:pPr>
            <a:endParaRPr lang="en-US" smtClean="0">
              <a:solidFill>
                <a:schemeClr val="bg1"/>
              </a:solidFill>
              <a:latin typeface="Tahoma" pitchFamily="34" charset="0"/>
              <a:cs typeface="Tahoma" pitchFamily="34" charset="0"/>
            </a:endParaRPr>
          </a:p>
          <a:p>
            <a:pPr>
              <a:buFont typeface="Arial" charset="0"/>
              <a:buNone/>
            </a:pPr>
            <a:endParaRPr lang="en-US"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Real Men are </a:t>
            </a:r>
            <a:r>
              <a:rPr lang="en-US" b="1" u="sng" smtClean="0">
                <a:solidFill>
                  <a:srgbClr val="FFFF00"/>
                </a:solidFill>
                <a:latin typeface="Tahoma" pitchFamily="34" charset="0"/>
                <a:cs typeface="Tahoma" pitchFamily="34" charset="0"/>
              </a:rPr>
              <a:t>R</a:t>
            </a:r>
            <a:r>
              <a:rPr lang="en-US" smtClean="0">
                <a:solidFill>
                  <a:srgbClr val="FFFF00"/>
                </a:solidFill>
                <a:latin typeface="Tahoma" pitchFamily="34" charset="0"/>
                <a:cs typeface="Tahoma" pitchFamily="34" charset="0"/>
              </a:rPr>
              <a:t>esolute</a:t>
            </a:r>
          </a:p>
        </p:txBody>
      </p:sp>
      <p:sp>
        <p:nvSpPr>
          <p:cNvPr id="3" name="Content Placeholder 2"/>
          <p:cNvSpPr>
            <a:spLocks noGrp="1"/>
          </p:cNvSpPr>
          <p:nvPr>
            <p:ph idx="1"/>
          </p:nvPr>
        </p:nvSpPr>
        <p:spPr>
          <a:xfrm>
            <a:off x="0" y="1143000"/>
            <a:ext cx="14630400" cy="7086600"/>
          </a:xfrm>
        </p:spPr>
        <p:txBody>
          <a:bodyPr/>
          <a:lstStyle/>
          <a:p>
            <a:pPr algn="ctr">
              <a:buFont typeface="Arial" charset="0"/>
              <a:buNone/>
            </a:pPr>
            <a:r>
              <a:rPr lang="en-US" sz="4000" dirty="0" smtClean="0">
                <a:solidFill>
                  <a:schemeClr val="bg1"/>
                </a:solidFill>
                <a:latin typeface="Tahoma" pitchFamily="34" charset="0"/>
                <a:cs typeface="Tahoma" pitchFamily="34" charset="0"/>
              </a:rPr>
              <a:t>God gave us a perfect example in His own Son who was determined to do His Father’s will even unto His death.      (John 4:34; 6:38; Luke 9:22, 51; 22:42)</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Before his death, King David told Solomon to be strong and show himself a man.  The only way he could do that was by obeying the Lord’s commands (1 Kings 2:1-4). </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David showed this resolve when he killed Goliath (1 Sa. 17:36).</a:t>
            </a:r>
          </a:p>
          <a:p>
            <a:pPr algn="ctr">
              <a:buFont typeface="Arial" charset="0"/>
              <a:buNone/>
            </a:pPr>
            <a:endParaRPr lang="en-US" sz="15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But just because you are resolute to do God’s will doesn’t mean you won’t fail.  </a:t>
            </a: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Real Men are </a:t>
            </a:r>
            <a:r>
              <a:rPr lang="en-US" b="1" u="sng" smtClean="0">
                <a:solidFill>
                  <a:srgbClr val="FFFF00"/>
                </a:solidFill>
                <a:latin typeface="Tahoma" pitchFamily="34" charset="0"/>
                <a:cs typeface="Tahoma" pitchFamily="34" charset="0"/>
              </a:rPr>
              <a:t>R</a:t>
            </a:r>
            <a:r>
              <a:rPr lang="en-US" smtClean="0">
                <a:solidFill>
                  <a:srgbClr val="FFFF00"/>
                </a:solidFill>
                <a:latin typeface="Tahoma" pitchFamily="34" charset="0"/>
                <a:cs typeface="Tahoma" pitchFamily="34" charset="0"/>
              </a:rPr>
              <a:t>esolute</a:t>
            </a:r>
          </a:p>
        </p:txBody>
      </p:sp>
      <p:sp>
        <p:nvSpPr>
          <p:cNvPr id="3" name="Content Placeholder 2"/>
          <p:cNvSpPr>
            <a:spLocks noGrp="1"/>
          </p:cNvSpPr>
          <p:nvPr>
            <p:ph idx="1"/>
          </p:nvPr>
        </p:nvSpPr>
        <p:spPr>
          <a:xfrm>
            <a:off x="0" y="1143000"/>
            <a:ext cx="14630400" cy="7086600"/>
          </a:xfrm>
        </p:spPr>
        <p:txBody>
          <a:bodyPr/>
          <a:lstStyle/>
          <a:p>
            <a:pPr algn="ctr">
              <a:buFont typeface="Arial" charset="0"/>
              <a:buNone/>
            </a:pPr>
            <a:r>
              <a:rPr lang="en-US" sz="4000" dirty="0" smtClean="0">
                <a:solidFill>
                  <a:schemeClr val="bg1"/>
                </a:solidFill>
                <a:latin typeface="Tahoma" pitchFamily="34" charset="0"/>
                <a:cs typeface="Tahoma" pitchFamily="34" charset="0"/>
              </a:rPr>
              <a:t>David committed sins worthy of death (adultery and murder) but was the man after God’s own heart because he had a penitent and resolute heart (Psalm 51:10-13; Acts 13:22).</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Solomon had a good start, but in his old age married women who turned his heart away from God (1 </a:t>
            </a:r>
            <a:r>
              <a:rPr lang="en-US" sz="4000" dirty="0" err="1" smtClean="0">
                <a:solidFill>
                  <a:schemeClr val="bg1"/>
                </a:solidFill>
                <a:latin typeface="Tahoma" pitchFamily="34" charset="0"/>
                <a:cs typeface="Tahoma" pitchFamily="34" charset="0"/>
              </a:rPr>
              <a:t>Kgs</a:t>
            </a:r>
            <a:r>
              <a:rPr lang="en-US" sz="4000" dirty="0" smtClean="0">
                <a:solidFill>
                  <a:schemeClr val="bg1"/>
                </a:solidFill>
                <a:latin typeface="Tahoma" pitchFamily="34" charset="0"/>
                <a:cs typeface="Tahoma" pitchFamily="34" charset="0"/>
              </a:rPr>
              <a:t>. 3:5-13; 11:1ff). </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Looking back on his life, he realized it was vain (Eccl. 2:11) and wrote “fear God and keep His commands for this is the whole duty of man” (Eccl. 12:13).</a:t>
            </a:r>
          </a:p>
          <a:p>
            <a:pPr algn="ctr">
              <a:buFont typeface="Arial" charset="0"/>
              <a:buNone/>
            </a:pPr>
            <a:endParaRPr lang="en-US" sz="1400" dirty="0" smtClean="0">
              <a:solidFill>
                <a:schemeClr val="bg1"/>
              </a:solidFill>
              <a:latin typeface="Tahoma" pitchFamily="34" charset="0"/>
              <a:cs typeface="Tahoma" pitchFamily="34" charset="0"/>
            </a:endParaRPr>
          </a:p>
          <a:p>
            <a:pPr algn="ctr">
              <a:buFont typeface="Arial" charset="0"/>
              <a:buNone/>
            </a:pPr>
            <a:r>
              <a:rPr lang="en-US" sz="4000" dirty="0" smtClean="0">
                <a:solidFill>
                  <a:schemeClr val="bg1"/>
                </a:solidFill>
                <a:latin typeface="Tahoma" pitchFamily="34" charset="0"/>
                <a:cs typeface="Tahoma" pitchFamily="34" charset="0"/>
              </a:rPr>
              <a:t>Real men are resolved to obey the Lord and not compromise.</a:t>
            </a: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a:p>
            <a:pPr>
              <a:buFont typeface="Arial" charset="0"/>
              <a:buNone/>
            </a:pPr>
            <a:endParaRPr lang="en-US" dirty="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Real Men are </a:t>
            </a:r>
            <a:r>
              <a:rPr lang="en-US" b="1" u="sng" smtClean="0">
                <a:solidFill>
                  <a:srgbClr val="FFFF00"/>
                </a:solidFill>
                <a:latin typeface="Tahoma" pitchFamily="34" charset="0"/>
                <a:cs typeface="Tahoma" pitchFamily="34" charset="0"/>
              </a:rPr>
              <a:t>E</a:t>
            </a:r>
            <a:r>
              <a:rPr lang="en-US" smtClean="0">
                <a:solidFill>
                  <a:srgbClr val="FFFF00"/>
                </a:solidFill>
                <a:latin typeface="Tahoma" pitchFamily="34" charset="0"/>
                <a:cs typeface="Tahoma" pitchFamily="34" charset="0"/>
              </a:rPr>
              <a:t>nthusiastic</a:t>
            </a:r>
          </a:p>
        </p:txBody>
      </p:sp>
      <p:sp>
        <p:nvSpPr>
          <p:cNvPr id="3" name="Content Placeholder 2"/>
          <p:cNvSpPr>
            <a:spLocks noGrp="1"/>
          </p:cNvSpPr>
          <p:nvPr>
            <p:ph idx="1"/>
          </p:nvPr>
        </p:nvSpPr>
        <p:spPr>
          <a:xfrm>
            <a:off x="0" y="1143000"/>
            <a:ext cx="14630400" cy="7086600"/>
          </a:xfrm>
        </p:spPr>
        <p:txBody>
          <a:bodyPr rtlCol="0">
            <a:normAutofit lnSpcReduction="10000"/>
          </a:bodyPr>
          <a:lstStyle/>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It was for the joy that was set before Him in saving our souls that Jesus endured the pain of the cross (Heb. 12:2-3).</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But many are lethargic in their service unto God and may consider it boring (Mal. 1:13). </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The </a:t>
            </a:r>
            <a:r>
              <a:rPr lang="en-US" sz="4000" dirty="0" err="1" smtClean="0">
                <a:solidFill>
                  <a:schemeClr val="bg1"/>
                </a:solidFill>
                <a:latin typeface="Tahoma" pitchFamily="34" charset="0"/>
                <a:ea typeface="Tahoma" pitchFamily="34" charset="0"/>
                <a:cs typeface="Tahoma" pitchFamily="34" charset="0"/>
              </a:rPr>
              <a:t>Bereans</a:t>
            </a:r>
            <a:r>
              <a:rPr lang="en-US" sz="4000" dirty="0" smtClean="0">
                <a:solidFill>
                  <a:schemeClr val="bg1"/>
                </a:solidFill>
                <a:latin typeface="Tahoma" pitchFamily="34" charset="0"/>
                <a:ea typeface="Tahoma" pitchFamily="34" charset="0"/>
                <a:cs typeface="Tahoma" pitchFamily="34" charset="0"/>
              </a:rPr>
              <a:t> were enthusiastic about receiving God’s word so that they examined what was taught (Acts 17:11) </a:t>
            </a:r>
          </a:p>
          <a:p>
            <a:pPr marL="489833" indent="-489833" algn="ctr"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David ran towards the battle line because he was confident God would give him the victory over Goliath (1 Sam. 17:48) and we need to have that same zeal for casting down error with the sword of the Spirit (1 Pt. 3:15; Eph. 6:17; 2 Co. 10:3-6).</a:t>
            </a:r>
            <a:endParaRPr lang="en-US" dirty="0" smtClean="0">
              <a:solidFill>
                <a:schemeClr val="bg1"/>
              </a:solidFill>
              <a:latin typeface="Tahoma" pitchFamily="34" charset="0"/>
              <a:ea typeface="Tahoma" pitchFamily="34" charset="0"/>
              <a:cs typeface="Tahoma" pitchFamily="34" charset="0"/>
            </a:endParaRPr>
          </a:p>
          <a:p>
            <a:pPr marL="489833" indent="-489833" defTabSz="1306220" fontAlgn="auto">
              <a:spcAft>
                <a:spcPts val="0"/>
              </a:spcAft>
              <a:buFont typeface="Arial" pitchFamily="34" charset="0"/>
              <a:buNone/>
              <a:defRPr/>
            </a:pPr>
            <a:endParaRPr lang="en-US" dirty="0" smtClean="0">
              <a:solidFill>
                <a:schemeClr val="bg1"/>
              </a:solidFill>
              <a:latin typeface="Tahoma" pitchFamily="34" charset="0"/>
              <a:ea typeface="Tahoma" pitchFamily="34" charset="0"/>
              <a:cs typeface="Tahoma" pitchFamily="34" charset="0"/>
            </a:endParaRPr>
          </a:p>
          <a:p>
            <a:pPr marL="489833" indent="-489833" defTabSz="1306220" fontAlgn="auto">
              <a:spcAft>
                <a:spcPts val="0"/>
              </a:spcAft>
              <a:buFont typeface="Arial" pitchFamily="34" charset="0"/>
              <a:buNone/>
              <a:defRPr/>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Real Men are </a:t>
            </a:r>
            <a:r>
              <a:rPr lang="en-US" b="1" u="sng" smtClean="0">
                <a:solidFill>
                  <a:srgbClr val="FFFF00"/>
                </a:solidFill>
                <a:latin typeface="Tahoma" pitchFamily="34" charset="0"/>
                <a:cs typeface="Tahoma" pitchFamily="34" charset="0"/>
              </a:rPr>
              <a:t>A</a:t>
            </a:r>
            <a:r>
              <a:rPr lang="en-US" smtClean="0">
                <a:solidFill>
                  <a:srgbClr val="FFFF00"/>
                </a:solidFill>
                <a:latin typeface="Tahoma" pitchFamily="34" charset="0"/>
                <a:cs typeface="Tahoma" pitchFamily="34" charset="0"/>
              </a:rPr>
              <a:t>based</a:t>
            </a:r>
          </a:p>
        </p:txBody>
      </p:sp>
      <p:sp>
        <p:nvSpPr>
          <p:cNvPr id="3" name="Content Placeholder 2"/>
          <p:cNvSpPr>
            <a:spLocks noGrp="1"/>
          </p:cNvSpPr>
          <p:nvPr>
            <p:ph idx="1"/>
          </p:nvPr>
        </p:nvSpPr>
        <p:spPr>
          <a:xfrm>
            <a:off x="0" y="1143000"/>
            <a:ext cx="14630400" cy="7086600"/>
          </a:xfrm>
        </p:spPr>
        <p:txBody>
          <a:bodyPr rtlCol="0">
            <a:normAutofit lnSpcReduction="10000"/>
          </a:bodyPr>
          <a:lstStyle/>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The world teaches us that a real man is boisterous and proud and should look out for himself.</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Jesus taught that a real man abases or humbles himself.    (Phil. 2:5-8; Matt. 5:3-4; Luke 14:11; 18:14) </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The apostle Paul learned this lesson from Christ (Phil. 4:12-13). </a:t>
            </a:r>
          </a:p>
          <a:p>
            <a:pPr marL="489833" indent="-489833" algn="ctr"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Real men confess their sins rather than cover them up, make excuses, or shift the blame to others (Jas. 5:16; Prov. 28:13).</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000" dirty="0" smtClean="0">
                <a:solidFill>
                  <a:schemeClr val="bg1"/>
                </a:solidFill>
                <a:latin typeface="Tahoma" pitchFamily="34" charset="0"/>
                <a:ea typeface="Tahoma" pitchFamily="34" charset="0"/>
                <a:cs typeface="Tahoma" pitchFamily="34" charset="0"/>
              </a:rPr>
              <a:t>Those who humble themselves under God’s mighty hand will be exalted at the proper time (1 Peter 5:6ff).</a:t>
            </a:r>
            <a:endParaRPr lang="en-US" dirty="0" smtClean="0">
              <a:solidFill>
                <a:schemeClr val="bg1"/>
              </a:solidFill>
              <a:latin typeface="Tahoma" pitchFamily="34" charset="0"/>
              <a:ea typeface="Tahoma" pitchFamily="34" charset="0"/>
              <a:cs typeface="Tahoma" pitchFamily="34" charset="0"/>
            </a:endParaRPr>
          </a:p>
          <a:p>
            <a:pPr marL="489833" indent="-489833" defTabSz="1306220" fontAlgn="auto">
              <a:spcAft>
                <a:spcPts val="0"/>
              </a:spcAft>
              <a:buFont typeface="Arial" pitchFamily="34" charset="0"/>
              <a:buNone/>
              <a:defRPr/>
            </a:pPr>
            <a:endParaRPr lang="en-US" dirty="0" smtClean="0">
              <a:solidFill>
                <a:schemeClr val="bg1"/>
              </a:solidFill>
              <a:latin typeface="Tahoma" pitchFamily="34" charset="0"/>
              <a:ea typeface="Tahoma" pitchFamily="34" charset="0"/>
              <a:cs typeface="Tahoma" pitchFamily="34" charset="0"/>
            </a:endParaRPr>
          </a:p>
          <a:p>
            <a:pPr marL="489833" indent="-489833" defTabSz="1306220" fontAlgn="auto">
              <a:spcAft>
                <a:spcPts val="0"/>
              </a:spcAft>
              <a:buFont typeface="Arial" pitchFamily="34" charset="0"/>
              <a:buNone/>
              <a:defRPr/>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Real Men are </a:t>
            </a:r>
            <a:r>
              <a:rPr lang="en-US" b="1" u="sng" smtClean="0">
                <a:solidFill>
                  <a:srgbClr val="FFFF00"/>
                </a:solidFill>
                <a:latin typeface="Tahoma" pitchFamily="34" charset="0"/>
                <a:cs typeface="Tahoma" pitchFamily="34" charset="0"/>
              </a:rPr>
              <a:t>L</a:t>
            </a:r>
            <a:r>
              <a:rPr lang="en-US" smtClean="0">
                <a:solidFill>
                  <a:srgbClr val="FFFF00"/>
                </a:solidFill>
                <a:latin typeface="Tahoma" pitchFamily="34" charset="0"/>
                <a:cs typeface="Tahoma" pitchFamily="34" charset="0"/>
              </a:rPr>
              <a:t>oyal</a:t>
            </a:r>
          </a:p>
        </p:txBody>
      </p:sp>
      <p:sp>
        <p:nvSpPr>
          <p:cNvPr id="3" name="Content Placeholder 2"/>
          <p:cNvSpPr>
            <a:spLocks noGrp="1"/>
          </p:cNvSpPr>
          <p:nvPr>
            <p:ph idx="1"/>
          </p:nvPr>
        </p:nvSpPr>
        <p:spPr>
          <a:xfrm>
            <a:off x="0" y="1143000"/>
            <a:ext cx="14630400" cy="7086600"/>
          </a:xfrm>
        </p:spPr>
        <p:txBody>
          <a:bodyPr rtlCol="0">
            <a:normAutofit fontScale="92500" lnSpcReduction="20000"/>
          </a:bodyPr>
          <a:lstStyle/>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Real men are loyal to the Lord because He has always kept His promises to us (Matt. 28:19-20; Heb. 6:17-20).</a:t>
            </a:r>
          </a:p>
          <a:p>
            <a:pPr marL="489833" indent="-489833" algn="ctr" defTabSz="1306220" fontAlgn="auto">
              <a:spcAft>
                <a:spcPts val="0"/>
              </a:spcAft>
              <a:buFont typeface="Arial" pitchFamily="34" charset="0"/>
              <a:buNone/>
              <a:defRPr/>
            </a:pPr>
            <a:endParaRPr lang="en-US" sz="14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Joshua was faithful to God with his family (Josh. 24:15, 31).</a:t>
            </a:r>
          </a:p>
          <a:p>
            <a:pPr marL="489833" indent="-489833" algn="ctr"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Real men should be spiritual leaders in their house and aspire to be elders or deacons (Eph. 5:23; 1 Tim. 3:1ff).</a:t>
            </a:r>
          </a:p>
          <a:p>
            <a:pPr marL="489833" indent="-489833" algn="ctr" defTabSz="1306220" fontAlgn="auto">
              <a:spcAft>
                <a:spcPts val="0"/>
              </a:spcAft>
              <a:buFont typeface="Arial" pitchFamily="34" charset="0"/>
              <a:buNone/>
              <a:defRPr/>
            </a:pPr>
            <a:endParaRPr lang="en-US" sz="16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They are loyal to their marriage vows (Matt. 19:6; Eph. 5:25ff) and fathers train their boys up to be real men (Eph. 6:1-4).</a:t>
            </a:r>
          </a:p>
          <a:p>
            <a:pPr marL="489833" indent="-489833" algn="ctr" defTabSz="1306220" fontAlgn="auto">
              <a:spcAft>
                <a:spcPts val="0"/>
              </a:spcAft>
              <a:buFont typeface="Arial" pitchFamily="34" charset="0"/>
              <a:buNone/>
              <a:defRPr/>
            </a:pPr>
            <a:endParaRPr lang="en-US" sz="1500" dirty="0" smtClean="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Samuel was dependable from a young age (1 Sam. 3:9ff).</a:t>
            </a:r>
          </a:p>
          <a:p>
            <a:pPr marL="489833" indent="-489833" algn="ctr" defTabSz="1306220" fontAlgn="auto">
              <a:spcAft>
                <a:spcPts val="0"/>
              </a:spcAft>
              <a:buFont typeface="Arial" pitchFamily="34" charset="0"/>
              <a:buNone/>
              <a:defRPr/>
            </a:pPr>
            <a:endParaRPr lang="en-US" sz="1400" dirty="0">
              <a:solidFill>
                <a:schemeClr val="bg1"/>
              </a:solidFill>
              <a:latin typeface="Tahoma" pitchFamily="34" charset="0"/>
              <a:ea typeface="Tahoma" pitchFamily="34" charset="0"/>
              <a:cs typeface="Tahoma" pitchFamily="34" charset="0"/>
            </a:endParaRPr>
          </a:p>
          <a:p>
            <a:pPr marL="489833" indent="-489833" algn="ctr" defTabSz="1306220" fontAlgn="auto">
              <a:spcAft>
                <a:spcPts val="0"/>
              </a:spcAft>
              <a:buFont typeface="Arial" pitchFamily="34" charset="0"/>
              <a:buNone/>
              <a:defRPr/>
            </a:pPr>
            <a:r>
              <a:rPr lang="en-US" sz="4300" dirty="0" smtClean="0">
                <a:solidFill>
                  <a:schemeClr val="bg1"/>
                </a:solidFill>
                <a:latin typeface="Tahoma" pitchFamily="34" charset="0"/>
                <a:ea typeface="Tahoma" pitchFamily="34" charset="0"/>
                <a:cs typeface="Tahoma" pitchFamily="34" charset="0"/>
              </a:rPr>
              <a:t>Many are enemies of the cross. Let us be loyal, knowing that our labor is not vain in the Lord (Phil. 3:18; 1 Cor. 15:58).</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0"/>
            <a:ext cx="14630400" cy="1143000"/>
          </a:xfrm>
        </p:spPr>
        <p:txBody>
          <a:bodyPr/>
          <a:lstStyle/>
          <a:p>
            <a:r>
              <a:rPr lang="en-US" smtClean="0">
                <a:solidFill>
                  <a:srgbClr val="FFFF00"/>
                </a:solidFill>
                <a:latin typeface="Tahoma" pitchFamily="34" charset="0"/>
                <a:cs typeface="Tahoma" pitchFamily="34" charset="0"/>
              </a:rPr>
              <a:t>Conclusion</a:t>
            </a: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Font typeface="Arial" charset="0"/>
              <a:buNone/>
            </a:pPr>
            <a:r>
              <a:rPr lang="en-US" sz="3700" dirty="0" smtClean="0">
                <a:solidFill>
                  <a:schemeClr val="bg1"/>
                </a:solidFill>
                <a:latin typeface="Tahoma" pitchFamily="34" charset="0"/>
                <a:cs typeface="Tahoma" pitchFamily="34" charset="0"/>
              </a:rPr>
              <a:t>The world has perverted God’s ideal for what a real man is supposed to be and we are suffering in our society because of it. </a:t>
            </a:r>
          </a:p>
          <a:p>
            <a:pPr algn="ctr">
              <a:lnSpc>
                <a:spcPct val="90000"/>
              </a:lnSpc>
              <a:buFont typeface="Arial" charset="0"/>
              <a:buNone/>
            </a:pPr>
            <a:endParaRPr lang="en-US" sz="1300" dirty="0" smtClean="0">
              <a:solidFill>
                <a:schemeClr val="bg1"/>
              </a:solidFill>
              <a:latin typeface="Tahoma" pitchFamily="34" charset="0"/>
              <a:cs typeface="Tahoma" pitchFamily="34" charset="0"/>
            </a:endParaRPr>
          </a:p>
          <a:p>
            <a:pPr algn="ctr">
              <a:lnSpc>
                <a:spcPct val="90000"/>
              </a:lnSpc>
              <a:buFont typeface="Arial" charset="0"/>
              <a:buNone/>
            </a:pPr>
            <a:r>
              <a:rPr lang="en-US" sz="3700" dirty="0" smtClean="0">
                <a:solidFill>
                  <a:schemeClr val="bg1"/>
                </a:solidFill>
                <a:latin typeface="Tahoma" pitchFamily="34" charset="0"/>
                <a:cs typeface="Tahoma" pitchFamily="34" charset="0"/>
              </a:rPr>
              <a:t>But through Jesus, we learn to be resolute instead of compromising, enthusiastic not lethargic, abased not arrogant, and loyal instead of faithless as we realize the sacrifice He made for us.</a:t>
            </a:r>
          </a:p>
          <a:p>
            <a:pPr algn="ctr">
              <a:lnSpc>
                <a:spcPct val="90000"/>
              </a:lnSpc>
              <a:buFont typeface="Arial" charset="0"/>
              <a:buNone/>
            </a:pPr>
            <a:endParaRPr lang="en-US" sz="1300" dirty="0" smtClean="0">
              <a:solidFill>
                <a:schemeClr val="bg1"/>
              </a:solidFill>
              <a:latin typeface="Tahoma" pitchFamily="34" charset="0"/>
              <a:cs typeface="Tahoma" pitchFamily="34" charset="0"/>
            </a:endParaRPr>
          </a:p>
          <a:p>
            <a:pPr algn="ctr">
              <a:lnSpc>
                <a:spcPct val="90000"/>
              </a:lnSpc>
              <a:buFont typeface="Arial" charset="0"/>
              <a:buNone/>
            </a:pPr>
            <a:r>
              <a:rPr lang="en-US" sz="3700" dirty="0" smtClean="0">
                <a:solidFill>
                  <a:schemeClr val="bg1"/>
                </a:solidFill>
                <a:latin typeface="Tahoma" pitchFamily="34" charset="0"/>
                <a:cs typeface="Tahoma" pitchFamily="34" charset="0"/>
              </a:rPr>
              <a:t>The apostle Paul had rebuked the brethren for many sins and told them to act like men and be strong (1 Cor. 16:13). Many had godly sorrow that led them to repentance (2 Cor. 7:10). </a:t>
            </a:r>
          </a:p>
          <a:p>
            <a:pPr algn="ctr">
              <a:lnSpc>
                <a:spcPct val="90000"/>
              </a:lnSpc>
              <a:buFont typeface="Arial" charset="0"/>
              <a:buNone/>
            </a:pPr>
            <a:endParaRPr lang="en-US" sz="1400" dirty="0" smtClean="0">
              <a:solidFill>
                <a:schemeClr val="bg1"/>
              </a:solidFill>
              <a:latin typeface="Tahoma" pitchFamily="34" charset="0"/>
              <a:cs typeface="Tahoma" pitchFamily="34" charset="0"/>
            </a:endParaRPr>
          </a:p>
          <a:p>
            <a:pPr algn="ctr">
              <a:lnSpc>
                <a:spcPct val="90000"/>
              </a:lnSpc>
              <a:buFont typeface="Arial" charset="0"/>
              <a:buNone/>
            </a:pPr>
            <a:r>
              <a:rPr lang="en-US" sz="3700" dirty="0" smtClean="0">
                <a:solidFill>
                  <a:schemeClr val="bg1"/>
                </a:solidFill>
                <a:latin typeface="Tahoma" pitchFamily="34" charset="0"/>
                <a:cs typeface="Tahoma" pitchFamily="34" charset="0"/>
              </a:rPr>
              <a:t>Will you have that same resolute heart that will enthusiastically receive God’s word, abase yourself, and be loyal to the Lord? </a:t>
            </a:r>
          </a:p>
          <a:p>
            <a:pPr algn="ctr">
              <a:lnSpc>
                <a:spcPct val="90000"/>
              </a:lnSpc>
              <a:buFont typeface="Arial" charset="0"/>
              <a:buNone/>
            </a:pPr>
            <a:endParaRPr lang="en-US" sz="1300" dirty="0" smtClean="0">
              <a:solidFill>
                <a:schemeClr val="bg1"/>
              </a:solidFill>
              <a:latin typeface="Tahoma" pitchFamily="34" charset="0"/>
              <a:cs typeface="Tahoma" pitchFamily="34" charset="0"/>
            </a:endParaRPr>
          </a:p>
          <a:p>
            <a:pPr algn="ctr">
              <a:lnSpc>
                <a:spcPct val="90000"/>
              </a:lnSpc>
              <a:buFont typeface="Arial" charset="0"/>
              <a:buNone/>
            </a:pPr>
            <a:r>
              <a:rPr lang="en-US" sz="3700" dirty="0" smtClean="0">
                <a:solidFill>
                  <a:schemeClr val="bg1"/>
                </a:solidFill>
                <a:latin typeface="Tahoma" pitchFamily="34" charset="0"/>
                <a:cs typeface="Tahoma" pitchFamily="34" charset="0"/>
              </a:rPr>
              <a:t>Obey the gospel or be restored today (Heb. 5:8-9; 2 Cor. 6:2)!</a:t>
            </a:r>
            <a:endParaRPr lang="en-US" sz="4300" dirty="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952</Words>
  <Application>Microsoft Office PowerPoint</Application>
  <PresentationFormat>Custom</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Real Men</vt:lpstr>
      <vt:lpstr>Introduction</vt:lpstr>
      <vt:lpstr>Introduction</vt:lpstr>
      <vt:lpstr>Real Men are Resolute</vt:lpstr>
      <vt:lpstr>Real Men are Resolute</vt:lpstr>
      <vt:lpstr>Real Men are Enthusiastic</vt:lpstr>
      <vt:lpstr>Real Men are Abased</vt:lpstr>
      <vt:lpstr>Real Men are Loyal</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Men</dc:title>
  <dc:creator>Steven Lawrence Locklair</dc:creator>
  <cp:lastModifiedBy>Steven Lawrence Locklair</cp:lastModifiedBy>
  <cp:revision>12</cp:revision>
  <dcterms:created xsi:type="dcterms:W3CDTF">2014-06-14T23:55:43Z</dcterms:created>
  <dcterms:modified xsi:type="dcterms:W3CDTF">2014-06-15T12:51:26Z</dcterms:modified>
</cp:coreProperties>
</file>