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59" r:id="rId4"/>
    <p:sldId id="260" r:id="rId5"/>
    <p:sldId id="261" r:id="rId6"/>
    <p:sldId id="262" r:id="rId7"/>
    <p:sldId id="263" r:id="rId8"/>
    <p:sldId id="264" r:id="rId9"/>
  </p:sldIdLst>
  <p:sldSz cx="14630400" cy="8229600"/>
  <p:notesSz cx="9144000" cy="6858000"/>
  <p:defaultTextStyle>
    <a:defPPr>
      <a:defRPr lang="en-US"/>
    </a:defPPr>
    <a:lvl1pPr algn="l" defTabSz="1304925" rtl="0" fontAlgn="base">
      <a:spcBef>
        <a:spcPct val="0"/>
      </a:spcBef>
      <a:spcAft>
        <a:spcPct val="0"/>
      </a:spcAft>
      <a:defRPr sz="2600" kern="1200">
        <a:solidFill>
          <a:schemeClr val="tx1"/>
        </a:solidFill>
        <a:latin typeface="Arial" charset="0"/>
        <a:ea typeface="+mn-ea"/>
        <a:cs typeface="Arial" charset="0"/>
      </a:defRPr>
    </a:lvl1pPr>
    <a:lvl2pPr marL="652463" indent="-195263" algn="l" defTabSz="1304925" rtl="0" fontAlgn="base">
      <a:spcBef>
        <a:spcPct val="0"/>
      </a:spcBef>
      <a:spcAft>
        <a:spcPct val="0"/>
      </a:spcAft>
      <a:defRPr sz="2600" kern="1200">
        <a:solidFill>
          <a:schemeClr val="tx1"/>
        </a:solidFill>
        <a:latin typeface="Arial" charset="0"/>
        <a:ea typeface="+mn-ea"/>
        <a:cs typeface="Arial" charset="0"/>
      </a:defRPr>
    </a:lvl2pPr>
    <a:lvl3pPr marL="1304925" indent="-390525" algn="l" defTabSz="1304925" rtl="0" fontAlgn="base">
      <a:spcBef>
        <a:spcPct val="0"/>
      </a:spcBef>
      <a:spcAft>
        <a:spcPct val="0"/>
      </a:spcAft>
      <a:defRPr sz="2600" kern="1200">
        <a:solidFill>
          <a:schemeClr val="tx1"/>
        </a:solidFill>
        <a:latin typeface="Arial" charset="0"/>
        <a:ea typeface="+mn-ea"/>
        <a:cs typeface="Arial" charset="0"/>
      </a:defRPr>
    </a:lvl3pPr>
    <a:lvl4pPr marL="1958975" indent="-587375" algn="l" defTabSz="1304925" rtl="0" fontAlgn="base">
      <a:spcBef>
        <a:spcPct val="0"/>
      </a:spcBef>
      <a:spcAft>
        <a:spcPct val="0"/>
      </a:spcAft>
      <a:defRPr sz="2600" kern="1200">
        <a:solidFill>
          <a:schemeClr val="tx1"/>
        </a:solidFill>
        <a:latin typeface="Arial" charset="0"/>
        <a:ea typeface="+mn-ea"/>
        <a:cs typeface="Arial" charset="0"/>
      </a:defRPr>
    </a:lvl4pPr>
    <a:lvl5pPr marL="2611438" indent="-782638" algn="l" defTabSz="1304925"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 y="-49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0723"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139A04B-A34E-444F-98DC-AA057258AC8D}" type="datetimeFigureOut">
              <a:rPr lang="en-US"/>
              <a:pPr/>
              <a:t>6/8/2014</a:t>
            </a:fld>
            <a:endParaRPr lang="en-US"/>
          </a:p>
        </p:txBody>
      </p:sp>
      <p:sp>
        <p:nvSpPr>
          <p:cNvPr id="30724"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30725"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08FAA25-CBE9-4039-BFE4-DDA93B6B4B0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130622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defTabSz="1306220" fontAlgn="auto">
              <a:spcBef>
                <a:spcPts val="0"/>
              </a:spcBef>
              <a:spcAft>
                <a:spcPts val="0"/>
              </a:spcAft>
              <a:defRPr sz="1200" smtClean="0">
                <a:latin typeface="+mn-lt"/>
                <a:cs typeface="+mn-cs"/>
              </a:defRPr>
            </a:lvl1pPr>
          </a:lstStyle>
          <a:p>
            <a:pPr>
              <a:defRPr/>
            </a:pPr>
            <a:fld id="{4B9FCD79-7DB8-4300-9C5B-83D34F507D54}" type="datetimeFigureOut">
              <a:rPr lang="en-US"/>
              <a:pPr>
                <a:defRPr/>
              </a:pPr>
              <a:t>6/8/2014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defTabSz="130622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defTabSz="1306220" fontAlgn="auto">
              <a:spcBef>
                <a:spcPts val="0"/>
              </a:spcBef>
              <a:spcAft>
                <a:spcPts val="0"/>
              </a:spcAft>
              <a:defRPr sz="1200" smtClean="0">
                <a:latin typeface="+mn-lt"/>
                <a:cs typeface="+mn-cs"/>
              </a:defRPr>
            </a:lvl1pPr>
          </a:lstStyle>
          <a:p>
            <a:pPr>
              <a:defRPr/>
            </a:pPr>
            <a:fld id="{99A412A7-A010-465F-A418-68BFACDCE74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1304925" rtl="0" fontAlgn="base">
      <a:spcBef>
        <a:spcPct val="30000"/>
      </a:spcBef>
      <a:spcAft>
        <a:spcPct val="0"/>
      </a:spcAft>
      <a:defRPr sz="1700" kern="1200">
        <a:solidFill>
          <a:schemeClr val="tx1"/>
        </a:solidFill>
        <a:latin typeface="+mn-lt"/>
        <a:ea typeface="+mn-ea"/>
        <a:cs typeface="+mn-cs"/>
      </a:defRPr>
    </a:lvl1pPr>
    <a:lvl2pPr marL="652463" algn="l" defTabSz="1304925" rtl="0" fontAlgn="base">
      <a:spcBef>
        <a:spcPct val="30000"/>
      </a:spcBef>
      <a:spcAft>
        <a:spcPct val="0"/>
      </a:spcAft>
      <a:defRPr sz="1700" kern="1200">
        <a:solidFill>
          <a:schemeClr val="tx1"/>
        </a:solidFill>
        <a:latin typeface="+mn-lt"/>
        <a:ea typeface="+mn-ea"/>
        <a:cs typeface="+mn-cs"/>
      </a:defRPr>
    </a:lvl2pPr>
    <a:lvl3pPr marL="1304925" algn="l" defTabSz="1304925" rtl="0" fontAlgn="base">
      <a:spcBef>
        <a:spcPct val="30000"/>
      </a:spcBef>
      <a:spcAft>
        <a:spcPct val="0"/>
      </a:spcAft>
      <a:defRPr sz="1700" kern="1200">
        <a:solidFill>
          <a:schemeClr val="tx1"/>
        </a:solidFill>
        <a:latin typeface="+mn-lt"/>
        <a:ea typeface="+mn-ea"/>
        <a:cs typeface="+mn-cs"/>
      </a:defRPr>
    </a:lvl3pPr>
    <a:lvl4pPr marL="1958975" algn="l" defTabSz="1304925" rtl="0" fontAlgn="base">
      <a:spcBef>
        <a:spcPct val="30000"/>
      </a:spcBef>
      <a:spcAft>
        <a:spcPct val="0"/>
      </a:spcAft>
      <a:defRPr sz="1700" kern="1200">
        <a:solidFill>
          <a:schemeClr val="tx1"/>
        </a:solidFill>
        <a:latin typeface="+mn-lt"/>
        <a:ea typeface="+mn-ea"/>
        <a:cs typeface="+mn-cs"/>
      </a:defRPr>
    </a:lvl4pPr>
    <a:lvl5pPr marL="2611438" algn="l" defTabSz="1304925" rtl="0" fontAlgn="base">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74E3B1BD-7101-4ED1-AAFA-5238A14B4044}" type="slidenum">
              <a:rPr lang="en-US">
                <a:cs typeface="Arial" charset="0"/>
              </a:rPr>
              <a:pPr defTabSz="1304925" fontAlgn="base">
                <a:spcBef>
                  <a:spcPct val="0"/>
                </a:spcBef>
                <a:spcAft>
                  <a:spcPct val="0"/>
                </a:spcAft>
              </a:pPr>
              <a:t>1</a:t>
            </a:fld>
            <a:endParaRPr lang="en-US">
              <a:cs typeface="Arial" charset="0"/>
            </a:endParaRPr>
          </a:p>
        </p:txBody>
      </p:sp>
      <p:sp>
        <p:nvSpPr>
          <p:cNvPr id="15362" name="Rectangle 2"/>
          <p:cNvSpPr>
            <a:spLocks noGrp="1" noRo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6805EC14-3A41-436C-9F99-66F8858D2E43}" type="slidenum">
              <a:rPr lang="en-US">
                <a:cs typeface="Arial" charset="0"/>
              </a:rPr>
              <a:pPr defTabSz="1304925" fontAlgn="base">
                <a:spcBef>
                  <a:spcPct val="0"/>
                </a:spcBef>
                <a:spcAft>
                  <a:spcPct val="0"/>
                </a:spcAft>
              </a:pPr>
              <a:t>2</a:t>
            </a:fld>
            <a:endParaRPr lang="en-US">
              <a:cs typeface="Arial" charset="0"/>
            </a:endParaRPr>
          </a:p>
        </p:txBody>
      </p:sp>
      <p:sp>
        <p:nvSpPr>
          <p:cNvPr id="17410" name="Rectangle 2"/>
          <p:cNvSpPr>
            <a:spLocks noGrp="1" noRo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DA117835-6016-4AB0-864C-090A4A5C7A2F}" type="slidenum">
              <a:rPr lang="en-US">
                <a:cs typeface="Arial" charset="0"/>
              </a:rPr>
              <a:pPr defTabSz="1304925" fontAlgn="base">
                <a:spcBef>
                  <a:spcPct val="0"/>
                </a:spcBef>
                <a:spcAft>
                  <a:spcPct val="0"/>
                </a:spcAft>
              </a:pPr>
              <a:t>3</a:t>
            </a:fld>
            <a:endParaRPr lang="en-US">
              <a:cs typeface="Arial" charset="0"/>
            </a:endParaRPr>
          </a:p>
        </p:txBody>
      </p:sp>
      <p:sp>
        <p:nvSpPr>
          <p:cNvPr id="19458" name="Rectangle 2"/>
          <p:cNvSpPr>
            <a:spLocks noGrp="1" noRo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8C9665E9-B0CF-447E-A0FD-8F2C3867D6D9}" type="slidenum">
              <a:rPr lang="en-US">
                <a:cs typeface="Arial" charset="0"/>
              </a:rPr>
              <a:pPr defTabSz="1304925" fontAlgn="base">
                <a:spcBef>
                  <a:spcPct val="0"/>
                </a:spcBef>
                <a:spcAft>
                  <a:spcPct val="0"/>
                </a:spcAft>
              </a:pPr>
              <a:t>4</a:t>
            </a:fld>
            <a:endParaRPr lang="en-US">
              <a:cs typeface="Arial" charset="0"/>
            </a:endParaRPr>
          </a:p>
        </p:txBody>
      </p:sp>
      <p:sp>
        <p:nvSpPr>
          <p:cNvPr id="21506" name="Rectangle 2"/>
          <p:cNvSpPr>
            <a:spLocks noGrp="1" noRo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DF7D544C-AC43-4C34-B1F2-B91BEB91CAC7}" type="slidenum">
              <a:rPr lang="en-US">
                <a:cs typeface="Arial" charset="0"/>
              </a:rPr>
              <a:pPr defTabSz="1304925" fontAlgn="base">
                <a:spcBef>
                  <a:spcPct val="0"/>
                </a:spcBef>
                <a:spcAft>
                  <a:spcPct val="0"/>
                </a:spcAft>
              </a:pPr>
              <a:t>5</a:t>
            </a:fld>
            <a:endParaRPr lang="en-US">
              <a:cs typeface="Arial" charset="0"/>
            </a:endParaRPr>
          </a:p>
        </p:txBody>
      </p:sp>
      <p:sp>
        <p:nvSpPr>
          <p:cNvPr id="23554" name="Rectangle 2"/>
          <p:cNvSpPr>
            <a:spLocks noGrp="1" noRo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E73C49D9-1678-4222-8D4F-6B53F5969990}" type="slidenum">
              <a:rPr lang="en-US">
                <a:cs typeface="Arial" charset="0"/>
              </a:rPr>
              <a:pPr defTabSz="1304925" fontAlgn="base">
                <a:spcBef>
                  <a:spcPct val="0"/>
                </a:spcBef>
                <a:spcAft>
                  <a:spcPct val="0"/>
                </a:spcAft>
              </a:pPr>
              <a:t>6</a:t>
            </a:fld>
            <a:endParaRPr lang="en-US">
              <a:cs typeface="Arial" charset="0"/>
            </a:endParaRPr>
          </a:p>
        </p:txBody>
      </p:sp>
      <p:sp>
        <p:nvSpPr>
          <p:cNvPr id="25602" name="Rectangle 2"/>
          <p:cNvSpPr>
            <a:spLocks noGrp="1" noRo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101A263C-F1C0-41C9-B64F-FA7555E9C8D3}" type="slidenum">
              <a:rPr lang="en-US">
                <a:cs typeface="Arial" charset="0"/>
              </a:rPr>
              <a:pPr defTabSz="1304925" fontAlgn="base">
                <a:spcBef>
                  <a:spcPct val="0"/>
                </a:spcBef>
                <a:spcAft>
                  <a:spcPct val="0"/>
                </a:spcAft>
              </a:pPr>
              <a:t>7</a:t>
            </a:fld>
            <a:endParaRPr lang="en-US">
              <a:cs typeface="Arial" charset="0"/>
            </a:endParaRPr>
          </a:p>
        </p:txBody>
      </p:sp>
      <p:sp>
        <p:nvSpPr>
          <p:cNvPr id="27650" name="Rectangle 2"/>
          <p:cNvSpPr>
            <a:spLocks noGrp="1" noRo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304925" fontAlgn="base">
              <a:spcBef>
                <a:spcPct val="0"/>
              </a:spcBef>
              <a:spcAft>
                <a:spcPct val="0"/>
              </a:spcAft>
            </a:pPr>
            <a:fld id="{DCCF2EBB-8549-458F-85C1-FDBA73CD7B90}" type="slidenum">
              <a:rPr lang="en-US">
                <a:cs typeface="Arial" charset="0"/>
              </a:rPr>
              <a:pPr defTabSz="1304925" fontAlgn="base">
                <a:spcBef>
                  <a:spcPct val="0"/>
                </a:spcBef>
                <a:spcAft>
                  <a:spcPct val="0"/>
                </a:spcAft>
              </a:pPr>
              <a:t>8</a:t>
            </a:fld>
            <a:endParaRPr lang="en-US">
              <a:cs typeface="Arial" charset="0"/>
            </a:endParaRPr>
          </a:p>
        </p:txBody>
      </p:sp>
      <p:sp>
        <p:nvSpPr>
          <p:cNvPr id="29698" name="Rectangle 2"/>
          <p:cNvSpPr>
            <a:spLocks noGrp="1" noRo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262C536-B4FE-4678-96E2-40B8D1B82EC8}" type="datetimeFigureOut">
              <a:rPr lang="en-US"/>
              <a:pPr>
                <a:defRPr/>
              </a:pPr>
              <a:t>6/8/2014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4B3096-B9BA-4446-8D82-3768E8D6EC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454F66-E750-4A81-935F-D2B49170347D}" type="datetimeFigureOut">
              <a:rPr lang="en-US"/>
              <a:pPr>
                <a:defRPr/>
              </a:pPr>
              <a:t>6/8/2014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E56B24-8769-479B-B6E9-D02EF3620D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1EBB91-AF98-4EDD-98A8-5C0A364D957E}" type="datetimeFigureOut">
              <a:rPr lang="en-US"/>
              <a:pPr>
                <a:defRPr/>
              </a:pPr>
              <a:t>6/8/2014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DB899C-3E43-4773-B52D-0E2E905426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4FE8A1-CE00-4D65-85ED-00177DC8AC74}" type="datetimeFigureOut">
              <a:rPr lang="en-US"/>
              <a:pPr>
                <a:defRPr/>
              </a:pPr>
              <a:t>6/8/2014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011701-96E1-49C5-A6A9-BB6BA52809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478590-6148-49F9-9BB1-EF340124D10C}" type="datetimeFigureOut">
              <a:rPr lang="en-US"/>
              <a:pPr>
                <a:defRPr/>
              </a:pPr>
              <a:t>6/8/2014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11726E-1F88-4FBE-985E-B451E1896F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D667414-6EED-43F4-823D-2ABC0F49155B}" type="datetimeFigureOut">
              <a:rPr lang="en-US"/>
              <a:pPr>
                <a:defRPr/>
              </a:pPr>
              <a:t>6/8/2014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4C04D4-8EF7-425B-849F-7A9509497A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D1E9CC-D761-47B7-992F-A107A66F9E9C}" type="datetimeFigureOut">
              <a:rPr lang="en-US"/>
              <a:pPr>
                <a:defRPr/>
              </a:pPr>
              <a:t>6/8/2014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0EA606-D5CF-4DD7-A53D-F1CA21936D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982EAA-8BDE-4A69-A8A5-313456694F54}" type="datetimeFigureOut">
              <a:rPr lang="en-US"/>
              <a:pPr>
                <a:defRPr/>
              </a:pPr>
              <a:t>6/8/2014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D94FDE-5882-4059-B514-8B970A2FEE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F6B2F5-C54B-4B34-A60D-F73F1B2F06EB}" type="datetimeFigureOut">
              <a:rPr lang="en-US"/>
              <a:pPr>
                <a:defRPr/>
              </a:pPr>
              <a:t>6/8/2014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48EFB9-DCA4-43AA-810E-4B3EE04D87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1BE6CF-AB93-4BE8-898A-D0A74BABA890}" type="datetimeFigureOut">
              <a:rPr lang="en-US"/>
              <a:pPr>
                <a:defRPr/>
              </a:pPr>
              <a:t>6/8/2014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3DA687-AFF5-4286-AE54-1BD03CF7CE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pPr lvl="0"/>
            <a:endParaRPr lang="en-US" noProof="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1C7F10-9C6D-465C-8569-A7D234D21967}" type="datetimeFigureOut">
              <a:rPr lang="en-US"/>
              <a:pPr>
                <a:defRPr/>
              </a:pPr>
              <a:t>6/8/2014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830C80-2E39-4BCD-9983-75E1B9A713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22" tIns="65311" rIns="130622" bIns="65311" rtlCol="0" anchor="ctr"/>
          <a:lstStyle>
            <a:lvl1pPr algn="l" defTabSz="1306220" fontAlgn="auto">
              <a:spcBef>
                <a:spcPts val="0"/>
              </a:spcBef>
              <a:spcAft>
                <a:spcPts val="0"/>
              </a:spcAft>
              <a:defRPr sz="1700" smtClean="0">
                <a:solidFill>
                  <a:schemeClr val="tx1">
                    <a:tint val="75000"/>
                  </a:schemeClr>
                </a:solidFill>
                <a:latin typeface="+mn-lt"/>
                <a:cs typeface="+mn-cs"/>
              </a:defRPr>
            </a:lvl1pPr>
          </a:lstStyle>
          <a:p>
            <a:pPr>
              <a:defRPr/>
            </a:pPr>
            <a:fld id="{69695EE1-4EF9-4350-AD0C-AA1D76F2C16D}" type="datetimeFigureOut">
              <a:rPr lang="en-US"/>
              <a:pPr>
                <a:defRPr/>
              </a:pPr>
              <a:t>6/8/2014</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22" tIns="65311" rIns="130622" bIns="65311" rtlCol="0" anchor="ctr"/>
          <a:lstStyle>
            <a:lvl1pPr algn="ctr" defTabSz="1306220" fontAlgn="auto">
              <a:spcBef>
                <a:spcPts val="0"/>
              </a:spcBef>
              <a:spcAft>
                <a:spcPts val="0"/>
              </a:spcAft>
              <a:defRPr sz="17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22" tIns="65311" rIns="130622" bIns="65311" rtlCol="0" anchor="ctr"/>
          <a:lstStyle>
            <a:lvl1pPr algn="r" defTabSz="1306220" fontAlgn="auto">
              <a:spcBef>
                <a:spcPts val="0"/>
              </a:spcBef>
              <a:spcAft>
                <a:spcPts val="0"/>
              </a:spcAft>
              <a:defRPr sz="1700" smtClean="0">
                <a:solidFill>
                  <a:schemeClr val="tx1">
                    <a:tint val="75000"/>
                  </a:schemeClr>
                </a:solidFill>
                <a:latin typeface="+mn-lt"/>
                <a:cs typeface="+mn-cs"/>
              </a:defRPr>
            </a:lvl1pPr>
          </a:lstStyle>
          <a:p>
            <a:pPr>
              <a:defRPr/>
            </a:pPr>
            <a:fld id="{1641253D-0E1E-44A7-87FE-3820B6142B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304925" rtl="0" fontAlgn="base">
        <a:spcBef>
          <a:spcPct val="0"/>
        </a:spcBef>
        <a:spcAft>
          <a:spcPct val="0"/>
        </a:spcAft>
        <a:defRPr sz="6300" kern="1200">
          <a:solidFill>
            <a:schemeClr val="tx1"/>
          </a:solidFill>
          <a:latin typeface="+mj-lt"/>
          <a:ea typeface="+mj-ea"/>
          <a:cs typeface="+mj-cs"/>
        </a:defRPr>
      </a:lvl1pPr>
      <a:lvl2pPr algn="ctr" defTabSz="1304925" rtl="0" fontAlgn="base">
        <a:spcBef>
          <a:spcPct val="0"/>
        </a:spcBef>
        <a:spcAft>
          <a:spcPct val="0"/>
        </a:spcAft>
        <a:defRPr sz="6300">
          <a:solidFill>
            <a:schemeClr val="tx1"/>
          </a:solidFill>
          <a:latin typeface="Calibri" pitchFamily="34" charset="0"/>
        </a:defRPr>
      </a:lvl2pPr>
      <a:lvl3pPr algn="ctr" defTabSz="1304925" rtl="0" fontAlgn="base">
        <a:spcBef>
          <a:spcPct val="0"/>
        </a:spcBef>
        <a:spcAft>
          <a:spcPct val="0"/>
        </a:spcAft>
        <a:defRPr sz="6300">
          <a:solidFill>
            <a:schemeClr val="tx1"/>
          </a:solidFill>
          <a:latin typeface="Calibri" pitchFamily="34" charset="0"/>
        </a:defRPr>
      </a:lvl3pPr>
      <a:lvl4pPr algn="ctr" defTabSz="1304925" rtl="0" fontAlgn="base">
        <a:spcBef>
          <a:spcPct val="0"/>
        </a:spcBef>
        <a:spcAft>
          <a:spcPct val="0"/>
        </a:spcAft>
        <a:defRPr sz="6300">
          <a:solidFill>
            <a:schemeClr val="tx1"/>
          </a:solidFill>
          <a:latin typeface="Calibri" pitchFamily="34" charset="0"/>
        </a:defRPr>
      </a:lvl4pPr>
      <a:lvl5pPr algn="ctr" defTabSz="1304925" rtl="0" fontAlgn="base">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fontAlgn="base">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fontAlgn="base">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fontAlgn="base">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WordArt 6"/>
          <p:cNvSpPr>
            <a:spLocks noChangeArrowheads="1" noChangeShapeType="1" noTextEdit="1"/>
          </p:cNvSpPr>
          <p:nvPr/>
        </p:nvSpPr>
        <p:spPr bwMode="auto">
          <a:xfrm>
            <a:off x="731838" y="0"/>
            <a:ext cx="13044487" cy="2927350"/>
          </a:xfrm>
          <a:prstGeom prst="rect">
            <a:avLst/>
          </a:prstGeom>
        </p:spPr>
        <p:txBody>
          <a:bodyPr wrap="none" fromWordArt="1">
            <a:prstTxWarp prst="textSlantUp">
              <a:avLst>
                <a:gd name="adj" fmla="val 28366"/>
              </a:avLst>
            </a:prstTxWarp>
          </a:bodyPr>
          <a:lstStyle/>
          <a:p>
            <a:pPr algn="ctr"/>
            <a:r>
              <a:rPr lang="en-US" sz="7700" kern="10">
                <a:ln w="9525">
                  <a:noFill/>
                  <a:prstDash val="lgDash"/>
                  <a:round/>
                  <a:headEnd/>
                  <a:tailEnd/>
                </a:ln>
                <a:solidFill>
                  <a:srgbClr val="FFFF00"/>
                </a:solidFill>
                <a:effectLst>
                  <a:outerShdw dist="53882" dir="2700000" algn="ctr" rotWithShape="0">
                    <a:srgbClr val="9999FF">
                      <a:alpha val="79999"/>
                    </a:srgbClr>
                  </a:outerShdw>
                </a:effectLst>
                <a:latin typeface="Impact"/>
              </a:rPr>
              <a:t>How to Prevent</a:t>
            </a:r>
          </a:p>
        </p:txBody>
      </p:sp>
      <p:sp>
        <p:nvSpPr>
          <p:cNvPr id="18439" name="WordArt 7"/>
          <p:cNvSpPr>
            <a:spLocks noChangeArrowheads="1" noChangeShapeType="1" noTextEdit="1"/>
          </p:cNvSpPr>
          <p:nvPr/>
        </p:nvSpPr>
        <p:spPr bwMode="auto">
          <a:xfrm>
            <a:off x="365125" y="4022725"/>
            <a:ext cx="14265275" cy="2835275"/>
          </a:xfrm>
          <a:prstGeom prst="rect">
            <a:avLst/>
          </a:prstGeom>
        </p:spPr>
        <p:txBody>
          <a:bodyPr wrap="none" fromWordArt="1">
            <a:prstTxWarp prst="textPlain">
              <a:avLst>
                <a:gd name="adj" fmla="val 50000"/>
              </a:avLst>
            </a:prstTxWarp>
          </a:bodyPr>
          <a:lstStyle/>
          <a:p>
            <a:pPr algn="ctr"/>
            <a:r>
              <a:rPr lang="en-US" sz="77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Truth Decay?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dissolve">
                                      <p:cBhvr>
                                        <p:cTn id="7" dur="500"/>
                                        <p:tgtEl>
                                          <p:spTgt spid="184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439"/>
                                        </p:tgtEl>
                                        <p:attrNameLst>
                                          <p:attrName>style.visibility</p:attrName>
                                        </p:attrNameLst>
                                      </p:cBhvr>
                                      <p:to>
                                        <p:strVal val="visible"/>
                                      </p:to>
                                    </p:set>
                                    <p:animEffect transition="in" filter="fade">
                                      <p:cBhvr>
                                        <p:cTn id="11" dur="10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0" y="0"/>
            <a:ext cx="14630400" cy="1143000"/>
          </a:xfrm>
        </p:spPr>
        <p:txBody>
          <a:bodyPr/>
          <a:lstStyle/>
          <a:p>
            <a:r>
              <a:rPr lang="en-US" sz="6000" smtClean="0">
                <a:solidFill>
                  <a:srgbClr val="FFFF00"/>
                </a:solidFill>
                <a:latin typeface="Tahoma" pitchFamily="34" charset="0"/>
                <a:cs typeface="Tahoma" pitchFamily="34" charset="0"/>
              </a:rPr>
              <a:t>Similarities between Tooth &amp; Truth Decay</a:t>
            </a:r>
          </a:p>
        </p:txBody>
      </p:sp>
      <p:sp>
        <p:nvSpPr>
          <p:cNvPr id="380931" name="Rectangle 3"/>
          <p:cNvSpPr>
            <a:spLocks noGrp="1" noChangeArrowheads="1"/>
          </p:cNvSpPr>
          <p:nvPr>
            <p:ph type="subTitle" idx="1"/>
          </p:nvPr>
        </p:nvSpPr>
        <p:spPr>
          <a:xfrm>
            <a:off x="0" y="1189038"/>
            <a:ext cx="14630400" cy="7040562"/>
          </a:xfrm>
        </p:spPr>
        <p:txBody>
          <a:bodyPr rtlCol="0">
            <a:normAutofit lnSpcReduction="10000"/>
          </a:bodyPr>
          <a:lstStyle/>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When we ingest foods that contain sugar, the bacteria that live in our mouth starts producing acid that leads to tooth decay. </a:t>
            </a:r>
          </a:p>
          <a:p>
            <a:pPr marL="870814" indent="-870814" defTabSz="1306220" fontAlgn="auto">
              <a:spcAft>
                <a:spcPts val="0"/>
              </a:spcAft>
              <a:buFont typeface="Arial" pitchFamily="34" charset="0"/>
              <a:buNone/>
              <a:defRPr/>
            </a:pPr>
            <a:endParaRPr lang="en-US" sz="2300" b="1"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When we choose to sin, we sever ourselves from  fellowship with God to the point that without the cure (God’s Truth), we decay into greater sins. (Isaiah 59:2; 2 </a:t>
            </a:r>
            <a:r>
              <a:rPr lang="en-US" dirty="0" smtClean="0">
                <a:solidFill>
                  <a:schemeClr val="bg1"/>
                </a:solidFill>
                <a:latin typeface="Tahoma" pitchFamily="34" charset="0"/>
                <a:ea typeface="Tahoma" pitchFamily="34" charset="0"/>
                <a:cs typeface="Tahoma" pitchFamily="34" charset="0"/>
              </a:rPr>
              <a:t>Timothy 3:13) </a:t>
            </a:r>
            <a:endParaRPr lang="en-US"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The answer to the problem of tooth decay is to brush and floss.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0931">
                                            <p:txEl>
                                              <p:pRg st="2" end="2"/>
                                            </p:txEl>
                                          </p:spTgt>
                                        </p:tgtEl>
                                        <p:attrNameLst>
                                          <p:attrName>style.visibility</p:attrName>
                                        </p:attrNameLst>
                                      </p:cBhvr>
                                      <p:to>
                                        <p:strVal val="visible"/>
                                      </p:to>
                                    </p:set>
                                    <p:animEffect transition="in" filter="wipe(up)">
                                      <p:cBhvr>
                                        <p:cTn id="12" dur="1000"/>
                                        <p:tgtEl>
                                          <p:spTgt spid="3809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0931">
                                            <p:txEl>
                                              <p:pRg st="4" end="4"/>
                                            </p:txEl>
                                          </p:spTgt>
                                        </p:tgtEl>
                                        <p:attrNameLst>
                                          <p:attrName>style.visibility</p:attrName>
                                        </p:attrNameLst>
                                      </p:cBhvr>
                                      <p:to>
                                        <p:strVal val="visible"/>
                                      </p:to>
                                    </p:set>
                                    <p:animEffect transition="in" filter="wipe(up)">
                                      <p:cBhvr>
                                        <p:cTn id="17" dur="1000"/>
                                        <p:tgtEl>
                                          <p:spTgt spid="380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0" y="0"/>
            <a:ext cx="14630400" cy="914400"/>
          </a:xfrm>
        </p:spPr>
        <p:txBody>
          <a:bodyPr/>
          <a:lstStyle/>
          <a:p>
            <a:r>
              <a:rPr lang="en-US" sz="7200" smtClean="0">
                <a:solidFill>
                  <a:srgbClr val="FFFF00"/>
                </a:solidFill>
                <a:latin typeface="Tahoma" pitchFamily="34" charset="0"/>
                <a:cs typeface="Tahoma" pitchFamily="34" charset="0"/>
              </a:rPr>
              <a:t>How to Prevent Truth Decay?</a:t>
            </a:r>
          </a:p>
        </p:txBody>
      </p:sp>
      <p:sp>
        <p:nvSpPr>
          <p:cNvPr id="541699" name="Rectangle 3"/>
          <p:cNvSpPr>
            <a:spLocks noGrp="1" noChangeArrowheads="1"/>
          </p:cNvSpPr>
          <p:nvPr>
            <p:ph type="subTitle" idx="1"/>
          </p:nvPr>
        </p:nvSpPr>
        <p:spPr>
          <a:xfrm>
            <a:off x="0" y="1189038"/>
            <a:ext cx="14630400" cy="7040562"/>
          </a:xfrm>
        </p:spPr>
        <p:txBody>
          <a:bodyPr rtlCol="0">
            <a:normAutofit/>
          </a:bodyPr>
          <a:lstStyle/>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The answer to the problem of sin is to </a:t>
            </a:r>
            <a:r>
              <a:rPr lang="en-US" i="1" dirty="0">
                <a:solidFill>
                  <a:schemeClr val="bg1"/>
                </a:solidFill>
                <a:latin typeface="Tahoma" pitchFamily="34" charset="0"/>
                <a:ea typeface="Tahoma" pitchFamily="34" charset="0"/>
                <a:cs typeface="Tahoma" pitchFamily="34" charset="0"/>
              </a:rPr>
              <a:t>“brush up”</a:t>
            </a:r>
            <a:r>
              <a:rPr lang="en-US" dirty="0">
                <a:solidFill>
                  <a:schemeClr val="bg1"/>
                </a:solidFill>
                <a:latin typeface="Tahoma" pitchFamily="34" charset="0"/>
                <a:ea typeface="Tahoma" pitchFamily="34" charset="0"/>
                <a:cs typeface="Tahoma" pitchFamily="34" charset="0"/>
              </a:rPr>
              <a:t> on the truth so that our souls will be </a:t>
            </a:r>
            <a:r>
              <a:rPr lang="en-US" dirty="0" smtClean="0">
                <a:solidFill>
                  <a:schemeClr val="bg1"/>
                </a:solidFill>
                <a:latin typeface="Tahoma" pitchFamily="34" charset="0"/>
                <a:ea typeface="Tahoma" pitchFamily="34" charset="0"/>
                <a:cs typeface="Tahoma" pitchFamily="34" charset="0"/>
              </a:rPr>
              <a:t>saved </a:t>
            </a:r>
            <a:r>
              <a:rPr lang="en-US" dirty="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Jas. </a:t>
            </a:r>
            <a:r>
              <a:rPr lang="en-US" dirty="0">
                <a:solidFill>
                  <a:schemeClr val="bg1"/>
                </a:solidFill>
                <a:latin typeface="Tahoma" pitchFamily="34" charset="0"/>
                <a:ea typeface="Tahoma" pitchFamily="34" charset="0"/>
                <a:cs typeface="Tahoma" pitchFamily="34" charset="0"/>
              </a:rPr>
              <a:t>1:21)                                                                        </a:t>
            </a:r>
          </a:p>
          <a:p>
            <a:pPr marL="870814" indent="-870814" defTabSz="1306220" fontAlgn="auto">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If we don’t, it will be much worse than a cavity, route canal, gum disease, or cancer of the mouth.</a:t>
            </a:r>
          </a:p>
          <a:p>
            <a:pPr marL="870814" indent="-870814" defTabSz="1306220" fontAlgn="auto">
              <a:spcAft>
                <a:spcPts val="0"/>
              </a:spcAft>
              <a:buFont typeface="Arial" pitchFamily="34" charset="0"/>
              <a:buNone/>
              <a:defRPr/>
            </a:pPr>
            <a:r>
              <a:rPr lang="en-US" sz="2300" dirty="0">
                <a:solidFill>
                  <a:schemeClr val="bg1"/>
                </a:solidFill>
                <a:latin typeface="Tahoma" pitchFamily="34" charset="0"/>
                <a:ea typeface="Tahoma" pitchFamily="34" charset="0"/>
                <a:cs typeface="Tahoma" pitchFamily="34" charset="0"/>
              </a:rPr>
              <a:t>                                                                      </a:t>
            </a:r>
          </a:p>
          <a:p>
            <a:pPr marL="870814" indent="-870814" defTabSz="1306220" fontAlgn="auto">
              <a:spcAft>
                <a:spcPts val="0"/>
              </a:spcAft>
              <a:buFont typeface="Arial" pitchFamily="34" charset="0"/>
              <a:buNone/>
              <a:defRPr/>
            </a:pPr>
            <a:r>
              <a:rPr lang="en-US" sz="2300" dirty="0">
                <a:solidFill>
                  <a:schemeClr val="bg1"/>
                </a:solidFill>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 If we refuse to resolve the problem of </a:t>
            </a:r>
            <a:r>
              <a:rPr lang="en-US" dirty="0" smtClean="0">
                <a:solidFill>
                  <a:schemeClr val="bg1"/>
                </a:solidFill>
                <a:latin typeface="Tahoma" pitchFamily="34" charset="0"/>
                <a:ea typeface="Tahoma" pitchFamily="34" charset="0"/>
                <a:cs typeface="Tahoma" pitchFamily="34" charset="0"/>
              </a:rPr>
              <a:t>sin in our lives, </a:t>
            </a:r>
            <a:r>
              <a:rPr lang="en-US" dirty="0">
                <a:solidFill>
                  <a:schemeClr val="bg1"/>
                </a:solidFill>
                <a:latin typeface="Tahoma" pitchFamily="34" charset="0"/>
                <a:ea typeface="Tahoma" pitchFamily="34" charset="0"/>
                <a:cs typeface="Tahoma" pitchFamily="34" charset="0"/>
              </a:rPr>
              <a:t>we will degenerate and eventually rot in unending </a:t>
            </a:r>
            <a:r>
              <a:rPr lang="en-US" dirty="0" smtClean="0">
                <a:solidFill>
                  <a:schemeClr val="bg1"/>
                </a:solidFill>
                <a:latin typeface="Tahoma" pitchFamily="34" charset="0"/>
                <a:ea typeface="Tahoma" pitchFamily="34" charset="0"/>
                <a:cs typeface="Tahoma" pitchFamily="34" charset="0"/>
              </a:rPr>
              <a:t>torment (Mark </a:t>
            </a:r>
            <a:r>
              <a:rPr lang="en-US" dirty="0">
                <a:solidFill>
                  <a:schemeClr val="bg1"/>
                </a:solidFill>
                <a:latin typeface="Tahoma" pitchFamily="34" charset="0"/>
                <a:ea typeface="Tahoma" pitchFamily="34" charset="0"/>
                <a:cs typeface="Tahoma" pitchFamily="34" charset="0"/>
              </a:rPr>
              <a:t>9:43ff</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rPr>
              <a:t> </a:t>
            </a: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animEffect transition="in" filter="wipe(up)">
                                      <p:cBhvr>
                                        <p:cTn id="7" dur="1000"/>
                                        <p:tgtEl>
                                          <p:spTgt spid="541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41699">
                                            <p:txEl>
                                              <p:pRg st="2" end="2"/>
                                            </p:txEl>
                                          </p:spTgt>
                                        </p:tgtEl>
                                        <p:attrNameLst>
                                          <p:attrName>style.visibility</p:attrName>
                                        </p:attrNameLst>
                                      </p:cBhvr>
                                      <p:to>
                                        <p:strVal val="visible"/>
                                      </p:to>
                                    </p:set>
                                    <p:animEffect transition="in" filter="wipe(up)">
                                      <p:cBhvr>
                                        <p:cTn id="12" dur="1000"/>
                                        <p:tgtEl>
                                          <p:spTgt spid="541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41699">
                                            <p:txEl>
                                              <p:pRg st="4" end="4"/>
                                            </p:txEl>
                                          </p:spTgt>
                                        </p:tgtEl>
                                        <p:attrNameLst>
                                          <p:attrName>style.visibility</p:attrName>
                                        </p:attrNameLst>
                                      </p:cBhvr>
                                      <p:to>
                                        <p:strVal val="visible"/>
                                      </p:to>
                                    </p:set>
                                    <p:animEffect transition="in" filter="wipe(up)">
                                      <p:cBhvr>
                                        <p:cTn id="17" dur="1000"/>
                                        <p:tgtEl>
                                          <p:spTgt spid="541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ctrTitle"/>
          </p:nvPr>
        </p:nvSpPr>
        <p:spPr>
          <a:xfrm>
            <a:off x="0" y="0"/>
            <a:ext cx="14630400" cy="914400"/>
          </a:xfrm>
        </p:spPr>
        <p:txBody>
          <a:bodyPr/>
          <a:lstStyle/>
          <a:p>
            <a:r>
              <a:rPr lang="en-US" sz="6600" smtClean="0">
                <a:solidFill>
                  <a:srgbClr val="FFFF00"/>
                </a:solidFill>
                <a:latin typeface="Tahoma" pitchFamily="34" charset="0"/>
                <a:cs typeface="Tahoma" pitchFamily="34" charset="0"/>
              </a:rPr>
              <a:t>“Brush Up” by Studying God’s Word</a:t>
            </a:r>
          </a:p>
        </p:txBody>
      </p:sp>
      <p:sp>
        <p:nvSpPr>
          <p:cNvPr id="529411" name="Rectangle 3"/>
          <p:cNvSpPr>
            <a:spLocks noGrp="1" noChangeArrowheads="1"/>
          </p:cNvSpPr>
          <p:nvPr>
            <p:ph type="subTitle" idx="1"/>
          </p:nvPr>
        </p:nvSpPr>
        <p:spPr>
          <a:xfrm>
            <a:off x="0" y="1189038"/>
            <a:ext cx="14630400" cy="7040562"/>
          </a:xfrm>
        </p:spPr>
        <p:txBody>
          <a:bodyPr rtlCol="0">
            <a:normAutofit fontScale="92500" lnSpcReduction="10000"/>
          </a:bodyPr>
          <a:lstStyle/>
          <a:p>
            <a:pPr marL="870814" indent="-870814" defTabSz="1306220" fontAlgn="auto">
              <a:spcAft>
                <a:spcPts val="0"/>
              </a:spcAft>
              <a:buFont typeface="Arial" pitchFamily="34" charset="0"/>
              <a:buNone/>
              <a:defRPr/>
            </a:pPr>
            <a:r>
              <a:rPr lang="en-US" sz="4300" dirty="0">
                <a:solidFill>
                  <a:schemeClr val="bg1"/>
                </a:solidFill>
                <a:latin typeface="Tahoma" pitchFamily="34" charset="0"/>
                <a:ea typeface="Tahoma" pitchFamily="34" charset="0"/>
                <a:cs typeface="Tahoma" pitchFamily="34" charset="0"/>
              </a:rPr>
              <a:t>In the same way that you </a:t>
            </a:r>
            <a:r>
              <a:rPr lang="en-US" sz="4300" dirty="0" smtClean="0">
                <a:solidFill>
                  <a:schemeClr val="bg1"/>
                </a:solidFill>
                <a:latin typeface="Tahoma" pitchFamily="34" charset="0"/>
                <a:ea typeface="Tahoma" pitchFamily="34" charset="0"/>
                <a:cs typeface="Tahoma" pitchFamily="34" charset="0"/>
              </a:rPr>
              <a:t>should </a:t>
            </a:r>
            <a:r>
              <a:rPr lang="en-US" sz="4300" dirty="0">
                <a:solidFill>
                  <a:schemeClr val="bg1"/>
                </a:solidFill>
                <a:latin typeface="Tahoma" pitchFamily="34" charset="0"/>
                <a:ea typeface="Tahoma" pitchFamily="34" charset="0"/>
                <a:cs typeface="Tahoma" pitchFamily="34" charset="0"/>
              </a:rPr>
              <a:t>brush your teeth daily to prevent tooth decay, you </a:t>
            </a:r>
            <a:r>
              <a:rPr lang="en-US" sz="4300" dirty="0" smtClean="0">
                <a:solidFill>
                  <a:schemeClr val="bg1"/>
                </a:solidFill>
                <a:latin typeface="Tahoma" pitchFamily="34" charset="0"/>
                <a:ea typeface="Tahoma" pitchFamily="34" charset="0"/>
                <a:cs typeface="Tahoma" pitchFamily="34" charset="0"/>
              </a:rPr>
              <a:t>should study </a:t>
            </a:r>
            <a:r>
              <a:rPr lang="en-US" sz="4300" dirty="0">
                <a:solidFill>
                  <a:schemeClr val="bg1"/>
                </a:solidFill>
                <a:latin typeface="Tahoma" pitchFamily="34" charset="0"/>
                <a:ea typeface="Tahoma" pitchFamily="34" charset="0"/>
                <a:cs typeface="Tahoma" pitchFamily="34" charset="0"/>
              </a:rPr>
              <a:t>the Bible </a:t>
            </a:r>
            <a:r>
              <a:rPr lang="en-US" sz="4300" dirty="0" smtClean="0">
                <a:solidFill>
                  <a:schemeClr val="bg1"/>
                </a:solidFill>
                <a:latin typeface="Tahoma" pitchFamily="34" charset="0"/>
                <a:ea typeface="Tahoma" pitchFamily="34" charset="0"/>
                <a:cs typeface="Tahoma" pitchFamily="34" charset="0"/>
              </a:rPr>
              <a:t>to </a:t>
            </a:r>
            <a:r>
              <a:rPr lang="en-US" sz="4300" dirty="0">
                <a:solidFill>
                  <a:schemeClr val="bg1"/>
                </a:solidFill>
                <a:latin typeface="Tahoma" pitchFamily="34" charset="0"/>
                <a:ea typeface="Tahoma" pitchFamily="34" charset="0"/>
                <a:cs typeface="Tahoma" pitchFamily="34" charset="0"/>
              </a:rPr>
              <a:t>prevent truth </a:t>
            </a:r>
            <a:r>
              <a:rPr lang="en-US" sz="4300" dirty="0" smtClean="0">
                <a:solidFill>
                  <a:schemeClr val="bg1"/>
                </a:solidFill>
                <a:latin typeface="Tahoma" pitchFamily="34" charset="0"/>
                <a:ea typeface="Tahoma" pitchFamily="34" charset="0"/>
                <a:cs typeface="Tahoma" pitchFamily="34" charset="0"/>
              </a:rPr>
              <a:t>decay (Ps. 1:2; 2 Tim. </a:t>
            </a:r>
            <a:r>
              <a:rPr lang="en-US" sz="4300" dirty="0">
                <a:solidFill>
                  <a:schemeClr val="bg1"/>
                </a:solidFill>
                <a:latin typeface="Tahoma" pitchFamily="34" charset="0"/>
                <a:ea typeface="Tahoma" pitchFamily="34" charset="0"/>
                <a:cs typeface="Tahoma" pitchFamily="34" charset="0"/>
              </a:rPr>
              <a:t>2:15</a:t>
            </a:r>
            <a:r>
              <a:rPr lang="en-US" sz="4300" dirty="0" smtClean="0">
                <a:solidFill>
                  <a:schemeClr val="bg1"/>
                </a:solidFill>
                <a:latin typeface="Tahoma" pitchFamily="34" charset="0"/>
                <a:ea typeface="Tahoma" pitchFamily="34" charset="0"/>
                <a:cs typeface="Tahoma" pitchFamily="34" charset="0"/>
              </a:rPr>
              <a:t>).</a:t>
            </a:r>
            <a:endParaRPr lang="en-US" sz="43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endParaRPr lang="en-US" sz="1400" b="1"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sz="4300" dirty="0">
                <a:solidFill>
                  <a:schemeClr val="bg1"/>
                </a:solidFill>
                <a:latin typeface="Tahoma" pitchFamily="34" charset="0"/>
                <a:ea typeface="Tahoma" pitchFamily="34" charset="0"/>
                <a:cs typeface="Tahoma" pitchFamily="34" charset="0"/>
              </a:rPr>
              <a:t>But </a:t>
            </a:r>
            <a:r>
              <a:rPr lang="en-US" sz="4300" dirty="0" smtClean="0">
                <a:solidFill>
                  <a:schemeClr val="bg1"/>
                </a:solidFill>
                <a:latin typeface="Tahoma" pitchFamily="34" charset="0"/>
                <a:ea typeface="Tahoma" pitchFamily="34" charset="0"/>
                <a:cs typeface="Tahoma" pitchFamily="34" charset="0"/>
              </a:rPr>
              <a:t>when we </a:t>
            </a:r>
            <a:r>
              <a:rPr lang="en-US" sz="4300" dirty="0">
                <a:solidFill>
                  <a:schemeClr val="bg1"/>
                </a:solidFill>
                <a:latin typeface="Tahoma" pitchFamily="34" charset="0"/>
                <a:ea typeface="Tahoma" pitchFamily="34" charset="0"/>
                <a:cs typeface="Tahoma" pitchFamily="34" charset="0"/>
              </a:rPr>
              <a:t>don’t do the </a:t>
            </a:r>
            <a:r>
              <a:rPr lang="en-US" sz="4300" dirty="0" smtClean="0">
                <a:solidFill>
                  <a:schemeClr val="bg1"/>
                </a:solidFill>
                <a:latin typeface="Tahoma" pitchFamily="34" charset="0"/>
                <a:ea typeface="Tahoma" pitchFamily="34" charset="0"/>
                <a:cs typeface="Tahoma" pitchFamily="34" charset="0"/>
              </a:rPr>
              <a:t>monotonous </a:t>
            </a:r>
            <a:r>
              <a:rPr lang="en-US" sz="4300" dirty="0">
                <a:solidFill>
                  <a:schemeClr val="bg1"/>
                </a:solidFill>
                <a:latin typeface="Tahoma" pitchFamily="34" charset="0"/>
                <a:ea typeface="Tahoma" pitchFamily="34" charset="0"/>
                <a:cs typeface="Tahoma" pitchFamily="34" charset="0"/>
              </a:rPr>
              <a:t>routine of </a:t>
            </a:r>
            <a:r>
              <a:rPr lang="en-US" sz="4300" dirty="0" smtClean="0">
                <a:solidFill>
                  <a:schemeClr val="bg1"/>
                </a:solidFill>
                <a:latin typeface="Tahoma" pitchFamily="34" charset="0"/>
                <a:ea typeface="Tahoma" pitchFamily="34" charset="0"/>
                <a:cs typeface="Tahoma" pitchFamily="34" charset="0"/>
              </a:rPr>
              <a:t>brushing, we </a:t>
            </a:r>
            <a:r>
              <a:rPr lang="en-US" sz="4300" dirty="0">
                <a:solidFill>
                  <a:schemeClr val="bg1"/>
                </a:solidFill>
                <a:latin typeface="Tahoma" pitchFamily="34" charset="0"/>
                <a:ea typeface="Tahoma" pitchFamily="34" charset="0"/>
                <a:cs typeface="Tahoma" pitchFamily="34" charset="0"/>
              </a:rPr>
              <a:t>have pain and want it to be resolved immediately</a:t>
            </a:r>
            <a:r>
              <a:rPr lang="en-US" sz="4300" dirty="0" smtClean="0">
                <a:solidFill>
                  <a:schemeClr val="bg1"/>
                </a:solidFill>
                <a:latin typeface="Tahoma" pitchFamily="34" charset="0"/>
                <a:ea typeface="Tahoma" pitchFamily="34" charset="0"/>
                <a:cs typeface="Tahoma" pitchFamily="34" charset="0"/>
              </a:rPr>
              <a:t>.</a:t>
            </a:r>
          </a:p>
          <a:p>
            <a:pPr marL="870814" indent="-870814" defTabSz="1306220" fontAlgn="auto">
              <a:spcAft>
                <a:spcPts val="0"/>
              </a:spcAft>
              <a:buFont typeface="Arial" pitchFamily="34" charset="0"/>
              <a:buNone/>
              <a:defRPr/>
            </a:pPr>
            <a:r>
              <a:rPr lang="en-US" sz="1400" dirty="0" smtClean="0">
                <a:solidFill>
                  <a:schemeClr val="bg1"/>
                </a:solidFill>
                <a:latin typeface="Tahoma" pitchFamily="34" charset="0"/>
                <a:ea typeface="Tahoma" pitchFamily="34" charset="0"/>
                <a:cs typeface="Tahoma" pitchFamily="34" charset="0"/>
              </a:rPr>
              <a:t> </a:t>
            </a:r>
            <a:endParaRPr lang="en-US" sz="14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Many don’t want to study their Bible because it rebukes their sins but when they suffer from their sinful choices, they want it resolved immediately (Pr. 1:24ff).</a:t>
            </a:r>
          </a:p>
          <a:p>
            <a:pPr marL="870814" indent="-870814"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God is longsuffering and desires that you repent so that you won’t perish in </a:t>
            </a:r>
            <a:r>
              <a:rPr lang="en-US" sz="4300" smtClean="0">
                <a:solidFill>
                  <a:schemeClr val="bg1"/>
                </a:solidFill>
                <a:latin typeface="Tahoma" pitchFamily="34" charset="0"/>
                <a:ea typeface="Tahoma" pitchFamily="34" charset="0"/>
                <a:cs typeface="Tahoma" pitchFamily="34" charset="0"/>
              </a:rPr>
              <a:t>your sins </a:t>
            </a:r>
            <a:r>
              <a:rPr lang="en-US" sz="4300" dirty="0" smtClean="0">
                <a:solidFill>
                  <a:schemeClr val="bg1"/>
                </a:solidFill>
                <a:latin typeface="Tahoma" pitchFamily="34" charset="0"/>
                <a:ea typeface="Tahoma" pitchFamily="34" charset="0"/>
                <a:cs typeface="Tahoma" pitchFamily="34" charset="0"/>
              </a:rPr>
              <a:t>(2 Pet. 3:9).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9411">
                                            <p:txEl>
                                              <p:pRg st="0" end="0"/>
                                            </p:txEl>
                                          </p:spTgt>
                                        </p:tgtEl>
                                        <p:attrNameLst>
                                          <p:attrName>style.visibility</p:attrName>
                                        </p:attrNameLst>
                                      </p:cBhvr>
                                      <p:to>
                                        <p:strVal val="visible"/>
                                      </p:to>
                                    </p:set>
                                    <p:animEffect transition="in" filter="dissolve">
                                      <p:cBhvr>
                                        <p:cTn id="7" dur="500"/>
                                        <p:tgtEl>
                                          <p:spTgt spid="529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9411">
                                            <p:txEl>
                                              <p:pRg st="2" end="2"/>
                                            </p:txEl>
                                          </p:spTgt>
                                        </p:tgtEl>
                                        <p:attrNameLst>
                                          <p:attrName>style.visibility</p:attrName>
                                        </p:attrNameLst>
                                      </p:cBhvr>
                                      <p:to>
                                        <p:strVal val="visible"/>
                                      </p:to>
                                    </p:set>
                                    <p:animEffect transition="in" filter="dissolve">
                                      <p:cBhvr>
                                        <p:cTn id="12" dur="500"/>
                                        <p:tgtEl>
                                          <p:spTgt spid="529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9411">
                                            <p:txEl>
                                              <p:pRg st="4" end="4"/>
                                            </p:txEl>
                                          </p:spTgt>
                                        </p:tgtEl>
                                        <p:attrNameLst>
                                          <p:attrName>style.visibility</p:attrName>
                                        </p:attrNameLst>
                                      </p:cBhvr>
                                      <p:to>
                                        <p:strVal val="visible"/>
                                      </p:to>
                                    </p:set>
                                    <p:animEffect transition="in" filter="dissolve">
                                      <p:cBhvr>
                                        <p:cTn id="17" dur="500"/>
                                        <p:tgtEl>
                                          <p:spTgt spid="5294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9411">
                                            <p:txEl>
                                              <p:pRg st="6" end="6"/>
                                            </p:txEl>
                                          </p:spTgt>
                                        </p:tgtEl>
                                        <p:attrNameLst>
                                          <p:attrName>style.visibility</p:attrName>
                                        </p:attrNameLst>
                                      </p:cBhvr>
                                      <p:to>
                                        <p:strVal val="visible"/>
                                      </p:to>
                                    </p:set>
                                    <p:animEffect transition="in" filter="dissolve">
                                      <p:cBhvr>
                                        <p:cTn id="22" dur="500"/>
                                        <p:tgtEl>
                                          <p:spTgt spid="529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ctrTitle"/>
          </p:nvPr>
        </p:nvSpPr>
        <p:spPr>
          <a:xfrm>
            <a:off x="0" y="0"/>
            <a:ext cx="14630400" cy="914400"/>
          </a:xfrm>
        </p:spPr>
        <p:txBody>
          <a:bodyPr/>
          <a:lstStyle/>
          <a:p>
            <a:r>
              <a:rPr lang="en-US" sz="6600" smtClean="0">
                <a:solidFill>
                  <a:srgbClr val="FFFF00"/>
                </a:solidFill>
                <a:latin typeface="Tahoma" pitchFamily="34" charset="0"/>
                <a:cs typeface="Tahoma" pitchFamily="34" charset="0"/>
              </a:rPr>
              <a:t>“Brush Up” by Studying God’s Word</a:t>
            </a:r>
          </a:p>
        </p:txBody>
      </p:sp>
      <p:sp>
        <p:nvSpPr>
          <p:cNvPr id="545795" name="Rectangle 3"/>
          <p:cNvSpPr>
            <a:spLocks noGrp="1" noChangeArrowheads="1"/>
          </p:cNvSpPr>
          <p:nvPr>
            <p:ph type="subTitle" idx="1"/>
          </p:nvPr>
        </p:nvSpPr>
        <p:spPr>
          <a:xfrm>
            <a:off x="0" y="1189038"/>
            <a:ext cx="14630400" cy="7040562"/>
          </a:xfrm>
        </p:spPr>
        <p:txBody>
          <a:bodyPr rtlCol="0">
            <a:normAutofit/>
          </a:bodyPr>
          <a:lstStyle/>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The only way that you will not have tooth decay is to brush and floss your teeth and the only way that you will have your sins washed away is through the blood of Jesus </a:t>
            </a:r>
            <a:r>
              <a:rPr lang="en-US" dirty="0" smtClean="0">
                <a:solidFill>
                  <a:schemeClr val="bg1"/>
                </a:solidFill>
                <a:latin typeface="Tahoma" pitchFamily="34" charset="0"/>
                <a:ea typeface="Tahoma" pitchFamily="34" charset="0"/>
                <a:cs typeface="Tahoma" pitchFamily="34" charset="0"/>
              </a:rPr>
              <a:t>Christ (</a:t>
            </a:r>
            <a:r>
              <a:rPr lang="en-US" dirty="0">
                <a:solidFill>
                  <a:schemeClr val="bg1"/>
                </a:solidFill>
                <a:latin typeface="Tahoma" pitchFamily="34" charset="0"/>
                <a:ea typeface="Tahoma" pitchFamily="34" charset="0"/>
                <a:cs typeface="Tahoma" pitchFamily="34" charset="0"/>
              </a:rPr>
              <a:t>Acts 22:16; 1 John 1:9</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It should be a daily habit </a:t>
            </a:r>
            <a:r>
              <a:rPr lang="en-US" dirty="0" smtClean="0">
                <a:solidFill>
                  <a:schemeClr val="bg1"/>
                </a:solidFill>
                <a:latin typeface="Tahoma" pitchFamily="34" charset="0"/>
                <a:ea typeface="Tahoma" pitchFamily="34" charset="0"/>
                <a:cs typeface="Tahoma" pitchFamily="34" charset="0"/>
              </a:rPr>
              <a:t>(Acts </a:t>
            </a:r>
            <a:r>
              <a:rPr lang="en-US" dirty="0">
                <a:solidFill>
                  <a:schemeClr val="bg1"/>
                </a:solidFill>
                <a:latin typeface="Tahoma" pitchFamily="34" charset="0"/>
                <a:ea typeface="Tahoma" pitchFamily="34" charset="0"/>
                <a:cs typeface="Tahoma" pitchFamily="34" charset="0"/>
              </a:rPr>
              <a:t>17:11) or we will suffer truth decay and become </a:t>
            </a:r>
            <a:r>
              <a:rPr lang="en-US" dirty="0" smtClean="0">
                <a:solidFill>
                  <a:schemeClr val="bg1"/>
                </a:solidFill>
                <a:latin typeface="Tahoma" pitchFamily="34" charset="0"/>
                <a:ea typeface="Tahoma" pitchFamily="34" charset="0"/>
                <a:cs typeface="Tahoma" pitchFamily="34" charset="0"/>
              </a:rPr>
              <a:t>more like the world. </a:t>
            </a:r>
            <a:r>
              <a:rPr lang="en-US" dirty="0">
                <a:solidFill>
                  <a:schemeClr val="bg1"/>
                </a:solidFill>
                <a:latin typeface="Tahoma" pitchFamily="34" charset="0"/>
                <a:ea typeface="Tahoma" pitchFamily="34" charset="0"/>
                <a:cs typeface="Tahoma" pitchFamily="34" charset="0"/>
              </a:rPr>
              <a:t>(Romans 12:2</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Are you daily brushing up on God’s word?</a:t>
            </a:r>
            <a:endParaRPr lang="en-US" dirty="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animEffect transition="in" filter="dissolve">
                                      <p:cBhvr>
                                        <p:cTn id="7" dur="500"/>
                                        <p:tgtEl>
                                          <p:spTgt spid="545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5795">
                                            <p:txEl>
                                              <p:pRg st="2" end="2"/>
                                            </p:txEl>
                                          </p:spTgt>
                                        </p:tgtEl>
                                        <p:attrNameLst>
                                          <p:attrName>style.visibility</p:attrName>
                                        </p:attrNameLst>
                                      </p:cBhvr>
                                      <p:to>
                                        <p:strVal val="visible"/>
                                      </p:to>
                                    </p:set>
                                    <p:animEffect transition="in" filter="dissolve">
                                      <p:cBhvr>
                                        <p:cTn id="12" dur="500"/>
                                        <p:tgtEl>
                                          <p:spTgt spid="545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5795">
                                            <p:txEl>
                                              <p:pRg st="4" end="4"/>
                                            </p:txEl>
                                          </p:spTgt>
                                        </p:tgtEl>
                                        <p:attrNameLst>
                                          <p:attrName>style.visibility</p:attrName>
                                        </p:attrNameLst>
                                      </p:cBhvr>
                                      <p:to>
                                        <p:strVal val="visible"/>
                                      </p:to>
                                    </p:set>
                                    <p:animEffect transition="in" filter="dissolve">
                                      <p:cBhvr>
                                        <p:cTn id="17" dur="500"/>
                                        <p:tgtEl>
                                          <p:spTgt spid="545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a:xfrm>
            <a:off x="0" y="0"/>
            <a:ext cx="14630400" cy="914400"/>
          </a:xfrm>
        </p:spPr>
        <p:txBody>
          <a:bodyPr/>
          <a:lstStyle/>
          <a:p>
            <a:r>
              <a:rPr lang="en-US" sz="6000" smtClean="0">
                <a:solidFill>
                  <a:srgbClr val="FFFF00"/>
                </a:solidFill>
                <a:latin typeface="Tahoma" pitchFamily="34" charset="0"/>
                <a:cs typeface="Tahoma" pitchFamily="34" charset="0"/>
              </a:rPr>
              <a:t>“Brush Up” by Practicing What You Hear</a:t>
            </a:r>
          </a:p>
        </p:txBody>
      </p:sp>
      <p:sp>
        <p:nvSpPr>
          <p:cNvPr id="547843" name="Rectangle 3"/>
          <p:cNvSpPr>
            <a:spLocks noGrp="1" noChangeArrowheads="1"/>
          </p:cNvSpPr>
          <p:nvPr>
            <p:ph type="subTitle" idx="1"/>
          </p:nvPr>
        </p:nvSpPr>
        <p:spPr>
          <a:xfrm>
            <a:off x="0" y="1189038"/>
            <a:ext cx="14630400" cy="7040562"/>
          </a:xfrm>
        </p:spPr>
        <p:txBody>
          <a:bodyPr rtlCol="0">
            <a:normAutofit/>
          </a:bodyPr>
          <a:lstStyle/>
          <a:p>
            <a:pPr marL="870814" indent="-870814" defTabSz="1306220" fontAlgn="auto">
              <a:lnSpc>
                <a:spcPct val="90000"/>
              </a:lnSpc>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If we hear the dentist but don’t practice what he says, we will likely suffer the consequences of pain </a:t>
            </a:r>
            <a:r>
              <a:rPr lang="en-US" dirty="0" smtClean="0">
                <a:solidFill>
                  <a:schemeClr val="bg1"/>
                </a:solidFill>
                <a:latin typeface="Tahoma" pitchFamily="34" charset="0"/>
                <a:ea typeface="Tahoma" pitchFamily="34" charset="0"/>
                <a:cs typeface="Tahoma" pitchFamily="34" charset="0"/>
              </a:rPr>
              <a:t>in cavities and </a:t>
            </a:r>
            <a:r>
              <a:rPr lang="en-US" dirty="0">
                <a:solidFill>
                  <a:schemeClr val="bg1"/>
                </a:solidFill>
                <a:latin typeface="Tahoma" pitchFamily="34" charset="0"/>
                <a:ea typeface="Tahoma" pitchFamily="34" charset="0"/>
                <a:cs typeface="Tahoma" pitchFamily="34" charset="0"/>
              </a:rPr>
              <a:t>a big bill. </a:t>
            </a:r>
          </a:p>
          <a:p>
            <a:pPr marL="870814" indent="-870814" defTabSz="1306220" fontAlgn="auto">
              <a:lnSpc>
                <a:spcPct val="90000"/>
              </a:lnSpc>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lnSpc>
                <a:spcPct val="90000"/>
              </a:lnSpc>
              <a:spcAft>
                <a:spcPts val="0"/>
              </a:spcAft>
              <a:buFont typeface="Arial" pitchFamily="34" charset="0"/>
              <a:buNone/>
              <a:defRPr/>
            </a:pPr>
            <a:r>
              <a:rPr lang="en-US" dirty="0" smtClean="0">
                <a:solidFill>
                  <a:schemeClr val="bg1"/>
                </a:solidFill>
                <a:latin typeface="Tahoma" pitchFamily="34" charset="0"/>
                <a:ea typeface="Tahoma" pitchFamily="34" charset="0"/>
                <a:cs typeface="Tahoma" pitchFamily="34" charset="0"/>
              </a:rPr>
              <a:t>If </a:t>
            </a:r>
            <a:r>
              <a:rPr lang="en-US" dirty="0">
                <a:solidFill>
                  <a:schemeClr val="bg1"/>
                </a:solidFill>
                <a:latin typeface="Tahoma" pitchFamily="34" charset="0"/>
                <a:ea typeface="Tahoma" pitchFamily="34" charset="0"/>
                <a:cs typeface="Tahoma" pitchFamily="34" charset="0"/>
              </a:rPr>
              <a:t>we don’t practice what we </a:t>
            </a:r>
            <a:r>
              <a:rPr lang="en-US" dirty="0" smtClean="0">
                <a:solidFill>
                  <a:schemeClr val="bg1"/>
                </a:solidFill>
                <a:latin typeface="Tahoma" pitchFamily="34" charset="0"/>
                <a:ea typeface="Tahoma" pitchFamily="34" charset="0"/>
                <a:cs typeface="Tahoma" pitchFamily="34" charset="0"/>
              </a:rPr>
              <a:t>hear from the Bible, </a:t>
            </a:r>
            <a:r>
              <a:rPr lang="en-US" dirty="0">
                <a:solidFill>
                  <a:schemeClr val="bg1"/>
                </a:solidFill>
                <a:latin typeface="Tahoma" pitchFamily="34" charset="0"/>
                <a:ea typeface="Tahoma" pitchFamily="34" charset="0"/>
                <a:cs typeface="Tahoma" pitchFamily="34" charset="0"/>
              </a:rPr>
              <a:t>we deceive ourselves into thinking that we are right with God without any </a:t>
            </a:r>
            <a:r>
              <a:rPr lang="en-US" dirty="0" smtClean="0">
                <a:solidFill>
                  <a:schemeClr val="bg1"/>
                </a:solidFill>
                <a:latin typeface="Tahoma" pitchFamily="34" charset="0"/>
                <a:ea typeface="Tahoma" pitchFamily="34" charset="0"/>
                <a:cs typeface="Tahoma" pitchFamily="34" charset="0"/>
              </a:rPr>
              <a:t>change </a:t>
            </a:r>
            <a:r>
              <a:rPr lang="en-US" dirty="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Jas. </a:t>
            </a:r>
            <a:r>
              <a:rPr lang="en-US" dirty="0">
                <a:solidFill>
                  <a:schemeClr val="bg1"/>
                </a:solidFill>
                <a:latin typeface="Tahoma" pitchFamily="34" charset="0"/>
                <a:ea typeface="Tahoma" pitchFamily="34" charset="0"/>
                <a:cs typeface="Tahoma" pitchFamily="34" charset="0"/>
              </a:rPr>
              <a:t>1:22-24)</a:t>
            </a:r>
          </a:p>
          <a:p>
            <a:pPr marL="870814" indent="-870814" defTabSz="1306220" fontAlgn="auto">
              <a:lnSpc>
                <a:spcPct val="90000"/>
              </a:lnSpc>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lnSpc>
                <a:spcPct val="90000"/>
              </a:lnSpc>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If we don’t practice what we have learned, we will likely hypocritically judge and condemn others while practicing the same </a:t>
            </a:r>
            <a:r>
              <a:rPr lang="en-US" dirty="0" smtClean="0">
                <a:solidFill>
                  <a:schemeClr val="bg1"/>
                </a:solidFill>
                <a:latin typeface="Tahoma" pitchFamily="34" charset="0"/>
                <a:ea typeface="Tahoma" pitchFamily="34" charset="0"/>
                <a:cs typeface="Tahoma" pitchFamily="34" charset="0"/>
              </a:rPr>
              <a:t>sins </a:t>
            </a:r>
            <a:r>
              <a:rPr lang="en-US" dirty="0">
                <a:solidFill>
                  <a:schemeClr val="bg1"/>
                </a:solidFill>
                <a:latin typeface="Tahoma" pitchFamily="34" charset="0"/>
                <a:ea typeface="Tahoma" pitchFamily="34" charset="0"/>
                <a:cs typeface="Tahoma" pitchFamily="34" charset="0"/>
              </a:rPr>
              <a:t>(Romans 1:32; 2:1ff</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70814" indent="-870814" defTabSz="1306220" fontAlgn="auto">
              <a:lnSpc>
                <a:spcPct val="90000"/>
              </a:lnSpc>
              <a:spcAft>
                <a:spcPts val="0"/>
              </a:spcAft>
              <a:buFont typeface="Arial" pitchFamily="34" charset="0"/>
              <a:buNone/>
              <a:defRPr/>
            </a:pPr>
            <a:endParaRPr lang="en-US" sz="23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Effect transition="in" filter="dissolve">
                                      <p:cBhvr>
                                        <p:cTn id="7" dur="500"/>
                                        <p:tgtEl>
                                          <p:spTgt spid="547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7843">
                                            <p:txEl>
                                              <p:pRg st="2" end="2"/>
                                            </p:txEl>
                                          </p:spTgt>
                                        </p:tgtEl>
                                        <p:attrNameLst>
                                          <p:attrName>style.visibility</p:attrName>
                                        </p:attrNameLst>
                                      </p:cBhvr>
                                      <p:to>
                                        <p:strVal val="visible"/>
                                      </p:to>
                                    </p:set>
                                    <p:animEffect transition="in" filter="dissolve">
                                      <p:cBhvr>
                                        <p:cTn id="12" dur="500"/>
                                        <p:tgtEl>
                                          <p:spTgt spid="547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7843">
                                            <p:txEl>
                                              <p:pRg st="4" end="4"/>
                                            </p:txEl>
                                          </p:spTgt>
                                        </p:tgtEl>
                                        <p:attrNameLst>
                                          <p:attrName>style.visibility</p:attrName>
                                        </p:attrNameLst>
                                      </p:cBhvr>
                                      <p:to>
                                        <p:strVal val="visible"/>
                                      </p:to>
                                    </p:set>
                                    <p:animEffect transition="in" filter="dissolve">
                                      <p:cBhvr>
                                        <p:cTn id="17" dur="500"/>
                                        <p:tgtEl>
                                          <p:spTgt spid="547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0" y="0"/>
            <a:ext cx="14630400" cy="914400"/>
          </a:xfrm>
        </p:spPr>
        <p:txBody>
          <a:bodyPr/>
          <a:lstStyle/>
          <a:p>
            <a:r>
              <a:rPr lang="en-US" sz="6000" smtClean="0">
                <a:solidFill>
                  <a:srgbClr val="FFFF00"/>
                </a:solidFill>
                <a:latin typeface="Tahoma" pitchFamily="34" charset="0"/>
                <a:cs typeface="Tahoma" pitchFamily="34" charset="0"/>
              </a:rPr>
              <a:t>“Brush Up” by Practicing What You Hear</a:t>
            </a:r>
          </a:p>
        </p:txBody>
      </p:sp>
      <p:sp>
        <p:nvSpPr>
          <p:cNvPr id="549891" name="Rectangle 3"/>
          <p:cNvSpPr>
            <a:spLocks noGrp="1" noChangeArrowheads="1"/>
          </p:cNvSpPr>
          <p:nvPr>
            <p:ph type="subTitle" idx="1"/>
          </p:nvPr>
        </p:nvSpPr>
        <p:spPr>
          <a:xfrm>
            <a:off x="0" y="1189038"/>
            <a:ext cx="14630400" cy="7040562"/>
          </a:xfrm>
        </p:spPr>
        <p:txBody>
          <a:bodyPr rtlCol="0">
            <a:normAutofit/>
          </a:bodyPr>
          <a:lstStyle/>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The apostle Paul practiced what he heard and thus received peace in his heart</a:t>
            </a:r>
            <a:r>
              <a:rPr lang="en-US" dirty="0">
                <a:solidFill>
                  <a:schemeClr val="bg1"/>
                </a:solidFill>
                <a:effectLst>
                  <a:outerShdw blurRad="38100" dist="38100" dir="2700000" algn="tl">
                    <a:srgbClr val="FFFFFF"/>
                  </a:outerShdw>
                </a:effectLst>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(Phil. 4:9).</a:t>
            </a:r>
          </a:p>
          <a:p>
            <a:pPr marL="870814" indent="-870814" defTabSz="1306220" fontAlgn="auto">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By practicing what we hear, we will grow in the grace and knowledge of </a:t>
            </a:r>
            <a:r>
              <a:rPr lang="en-US" dirty="0" smtClean="0">
                <a:solidFill>
                  <a:schemeClr val="bg1"/>
                </a:solidFill>
                <a:latin typeface="Tahoma" pitchFamily="34" charset="0"/>
                <a:ea typeface="Tahoma" pitchFamily="34" charset="0"/>
                <a:cs typeface="Tahoma" pitchFamily="34" charset="0"/>
              </a:rPr>
              <a:t>Christ </a:t>
            </a:r>
            <a:r>
              <a:rPr lang="en-US" dirty="0">
                <a:solidFill>
                  <a:schemeClr val="bg1"/>
                </a:solidFill>
                <a:latin typeface="Tahoma" pitchFamily="34" charset="0"/>
                <a:ea typeface="Tahoma" pitchFamily="34" charset="0"/>
                <a:cs typeface="Tahoma" pitchFamily="34" charset="0"/>
              </a:rPr>
              <a:t>and not suffer truth decay so that we would believe </a:t>
            </a:r>
            <a:r>
              <a:rPr lang="en-US" dirty="0" smtClean="0">
                <a:solidFill>
                  <a:schemeClr val="bg1"/>
                </a:solidFill>
                <a:latin typeface="Tahoma" pitchFamily="34" charset="0"/>
                <a:ea typeface="Tahoma" pitchFamily="34" charset="0"/>
                <a:cs typeface="Tahoma" pitchFamily="34" charset="0"/>
              </a:rPr>
              <a:t>the “sweet” words of false </a:t>
            </a:r>
            <a:r>
              <a:rPr lang="en-US" dirty="0">
                <a:solidFill>
                  <a:schemeClr val="bg1"/>
                </a:solidFill>
                <a:latin typeface="Tahoma" pitchFamily="34" charset="0"/>
                <a:ea typeface="Tahoma" pitchFamily="34" charset="0"/>
                <a:cs typeface="Tahoma" pitchFamily="34" charset="0"/>
              </a:rPr>
              <a:t>teachers and fall from </a:t>
            </a:r>
            <a:r>
              <a:rPr lang="en-US" dirty="0" smtClean="0">
                <a:solidFill>
                  <a:schemeClr val="bg1"/>
                </a:solidFill>
                <a:latin typeface="Tahoma" pitchFamily="34" charset="0"/>
                <a:ea typeface="Tahoma" pitchFamily="34" charset="0"/>
                <a:cs typeface="Tahoma" pitchFamily="34" charset="0"/>
              </a:rPr>
              <a:t>grace </a:t>
            </a:r>
            <a:r>
              <a:rPr lang="en-US" dirty="0">
                <a:solidFill>
                  <a:schemeClr val="bg1"/>
                </a:solidFill>
                <a:latin typeface="Tahoma" pitchFamily="34" charset="0"/>
                <a:ea typeface="Tahoma" pitchFamily="34" charset="0"/>
                <a:cs typeface="Tahoma" pitchFamily="34" charset="0"/>
              </a:rPr>
              <a:t>(2 </a:t>
            </a:r>
            <a:r>
              <a:rPr lang="en-US" dirty="0" smtClean="0">
                <a:solidFill>
                  <a:schemeClr val="bg1"/>
                </a:solidFill>
                <a:latin typeface="Tahoma" pitchFamily="34" charset="0"/>
                <a:ea typeface="Tahoma" pitchFamily="34" charset="0"/>
                <a:cs typeface="Tahoma" pitchFamily="34" charset="0"/>
              </a:rPr>
              <a:t>Pt. </a:t>
            </a:r>
            <a:r>
              <a:rPr lang="en-US" dirty="0">
                <a:solidFill>
                  <a:schemeClr val="bg1"/>
                </a:solidFill>
                <a:latin typeface="Tahoma" pitchFamily="34" charset="0"/>
                <a:ea typeface="Tahoma" pitchFamily="34" charset="0"/>
                <a:cs typeface="Tahoma" pitchFamily="34" charset="0"/>
              </a:rPr>
              <a:t>1:5ff; 3:16-18</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endParaRPr lang="en-US" sz="2300" dirty="0">
              <a:solidFill>
                <a:schemeClr val="bg1"/>
              </a:solidFill>
              <a:latin typeface="Tahoma" pitchFamily="34" charset="0"/>
              <a:ea typeface="Tahoma" pitchFamily="34" charset="0"/>
              <a:cs typeface="Tahoma" pitchFamily="34" charset="0"/>
            </a:endParaRPr>
          </a:p>
          <a:p>
            <a:pPr marL="870814" indent="-870814" defTabSz="1306220" fontAlgn="auto">
              <a:spcAft>
                <a:spcPts val="0"/>
              </a:spcAft>
              <a:buFont typeface="Arial" pitchFamily="34" charset="0"/>
              <a:buNone/>
              <a:defRPr/>
            </a:pPr>
            <a:r>
              <a:rPr lang="en-US" dirty="0">
                <a:solidFill>
                  <a:schemeClr val="bg1"/>
                </a:solidFill>
                <a:latin typeface="Tahoma" pitchFamily="34" charset="0"/>
                <a:ea typeface="Tahoma" pitchFamily="34" charset="0"/>
                <a:cs typeface="Tahoma" pitchFamily="34" charset="0"/>
              </a:rPr>
              <a:t>Are you practicing what you hear so that you won’t suffer truth decay?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9891">
                                            <p:txEl>
                                              <p:pRg st="0" end="0"/>
                                            </p:txEl>
                                          </p:spTgt>
                                        </p:tgtEl>
                                        <p:attrNameLst>
                                          <p:attrName>style.visibility</p:attrName>
                                        </p:attrNameLst>
                                      </p:cBhvr>
                                      <p:to>
                                        <p:strVal val="visible"/>
                                      </p:to>
                                    </p:set>
                                    <p:animEffect transition="in" filter="dissolve">
                                      <p:cBhvr>
                                        <p:cTn id="7" dur="500"/>
                                        <p:tgtEl>
                                          <p:spTgt spid="549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9891">
                                            <p:txEl>
                                              <p:pRg st="2" end="2"/>
                                            </p:txEl>
                                          </p:spTgt>
                                        </p:tgtEl>
                                        <p:attrNameLst>
                                          <p:attrName>style.visibility</p:attrName>
                                        </p:attrNameLst>
                                      </p:cBhvr>
                                      <p:to>
                                        <p:strVal val="visible"/>
                                      </p:to>
                                    </p:set>
                                    <p:animEffect transition="in" filter="dissolve">
                                      <p:cBhvr>
                                        <p:cTn id="12" dur="500"/>
                                        <p:tgtEl>
                                          <p:spTgt spid="5498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9891">
                                            <p:txEl>
                                              <p:pRg st="4" end="4"/>
                                            </p:txEl>
                                          </p:spTgt>
                                        </p:tgtEl>
                                        <p:attrNameLst>
                                          <p:attrName>style.visibility</p:attrName>
                                        </p:attrNameLst>
                                      </p:cBhvr>
                                      <p:to>
                                        <p:strVal val="visible"/>
                                      </p:to>
                                    </p:set>
                                    <p:animEffect transition="in" filter="dissolve">
                                      <p:cBhvr>
                                        <p:cTn id="17" dur="500"/>
                                        <p:tgtEl>
                                          <p:spTgt spid="549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a:xfrm>
            <a:off x="0" y="0"/>
            <a:ext cx="14630400" cy="914400"/>
          </a:xfrm>
        </p:spPr>
        <p:txBody>
          <a:bodyPr/>
          <a:lstStyle/>
          <a:p>
            <a:r>
              <a:rPr lang="en-US" sz="6600" smtClean="0">
                <a:solidFill>
                  <a:srgbClr val="FFFF00"/>
                </a:solidFill>
                <a:latin typeface="Tahoma" pitchFamily="34" charset="0"/>
                <a:cs typeface="Tahoma" pitchFamily="34" charset="0"/>
              </a:rPr>
              <a:t>Conclusion</a:t>
            </a:r>
          </a:p>
        </p:txBody>
      </p:sp>
      <p:sp>
        <p:nvSpPr>
          <p:cNvPr id="551939" name="Rectangle 3"/>
          <p:cNvSpPr>
            <a:spLocks noGrp="1" noChangeArrowheads="1"/>
          </p:cNvSpPr>
          <p:nvPr>
            <p:ph type="subTitle" idx="1"/>
          </p:nvPr>
        </p:nvSpPr>
        <p:spPr>
          <a:xfrm>
            <a:off x="0" y="1066800"/>
            <a:ext cx="14630400" cy="7162800"/>
          </a:xfrm>
        </p:spPr>
        <p:txBody>
          <a:bodyPr/>
          <a:lstStyle/>
          <a:p>
            <a:pPr marL="869950" indent="-869950"/>
            <a:r>
              <a:rPr lang="en-US" sz="4000" smtClean="0">
                <a:solidFill>
                  <a:schemeClr val="bg1"/>
                </a:solidFill>
                <a:latin typeface="Tahoma" pitchFamily="34" charset="0"/>
                <a:cs typeface="Tahoma" pitchFamily="34" charset="0"/>
              </a:rPr>
              <a:t>To prevent tooth decay we are told to brush and floss and to prevent truth decay we must be diligent to study the Bible  and practice what we learn. </a:t>
            </a:r>
          </a:p>
          <a:p>
            <a:pPr marL="869950" indent="-869950"/>
            <a:endParaRPr lang="en-US" sz="1400" smtClean="0">
              <a:solidFill>
                <a:schemeClr val="bg1"/>
              </a:solidFill>
              <a:latin typeface="Tahoma" pitchFamily="34" charset="0"/>
              <a:cs typeface="Tahoma" pitchFamily="34" charset="0"/>
            </a:endParaRPr>
          </a:p>
          <a:p>
            <a:pPr marL="869950" indent="-869950"/>
            <a:r>
              <a:rPr lang="en-US" sz="4000" smtClean="0">
                <a:solidFill>
                  <a:schemeClr val="bg1"/>
                </a:solidFill>
                <a:latin typeface="Tahoma" pitchFamily="34" charset="0"/>
                <a:cs typeface="Tahoma" pitchFamily="34" charset="0"/>
              </a:rPr>
              <a:t>The dentist has a mirror whereby he can check to see if there are any future problems on the horizon.  </a:t>
            </a:r>
          </a:p>
          <a:p>
            <a:pPr marL="869950" indent="-869950"/>
            <a:endParaRPr lang="en-US" sz="1400" smtClean="0">
              <a:solidFill>
                <a:schemeClr val="bg1"/>
              </a:solidFill>
              <a:latin typeface="Tahoma" pitchFamily="34" charset="0"/>
              <a:cs typeface="Tahoma" pitchFamily="34" charset="0"/>
            </a:endParaRPr>
          </a:p>
          <a:p>
            <a:pPr marL="869950" indent="-869950"/>
            <a:r>
              <a:rPr lang="en-US" sz="4000" smtClean="0">
                <a:solidFill>
                  <a:schemeClr val="bg1"/>
                </a:solidFill>
                <a:latin typeface="Tahoma" pitchFamily="34" charset="0"/>
                <a:cs typeface="Tahoma" pitchFamily="34" charset="0"/>
              </a:rPr>
              <a:t>We have the mirror of God’s word to check and see our souls condition which will decide our eternal destiny (Jas. 1:25).</a:t>
            </a:r>
          </a:p>
          <a:p>
            <a:pPr marL="869950" indent="-869950"/>
            <a:endParaRPr lang="en-US" sz="1400" smtClean="0">
              <a:solidFill>
                <a:schemeClr val="bg1"/>
              </a:solidFill>
              <a:latin typeface="Tahoma" pitchFamily="34" charset="0"/>
              <a:cs typeface="Tahoma" pitchFamily="34" charset="0"/>
            </a:endParaRPr>
          </a:p>
          <a:p>
            <a:pPr marL="869950" indent="-869950"/>
            <a:r>
              <a:rPr lang="en-US" sz="4000" smtClean="0">
                <a:solidFill>
                  <a:schemeClr val="bg1"/>
                </a:solidFill>
                <a:latin typeface="Tahoma" pitchFamily="34" charset="0"/>
                <a:cs typeface="Tahoma" pitchFamily="34" charset="0"/>
              </a:rPr>
              <a:t>Instead of suffering painful regrets in torment, decide to obey the gospel or be restored today (Heb. 5:9; 2 Cor. 6:2)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Effect transition="in" filter="dissolve">
                                      <p:cBhvr>
                                        <p:cTn id="7" dur="500"/>
                                        <p:tgtEl>
                                          <p:spTgt spid="551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1939">
                                            <p:txEl>
                                              <p:pRg st="2" end="2"/>
                                            </p:txEl>
                                          </p:spTgt>
                                        </p:tgtEl>
                                        <p:attrNameLst>
                                          <p:attrName>style.visibility</p:attrName>
                                        </p:attrNameLst>
                                      </p:cBhvr>
                                      <p:to>
                                        <p:strVal val="visible"/>
                                      </p:to>
                                    </p:set>
                                    <p:animEffect transition="in" filter="dissolve">
                                      <p:cBhvr>
                                        <p:cTn id="12" dur="500"/>
                                        <p:tgtEl>
                                          <p:spTgt spid="551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1939">
                                            <p:txEl>
                                              <p:pRg st="4" end="4"/>
                                            </p:txEl>
                                          </p:spTgt>
                                        </p:tgtEl>
                                        <p:attrNameLst>
                                          <p:attrName>style.visibility</p:attrName>
                                        </p:attrNameLst>
                                      </p:cBhvr>
                                      <p:to>
                                        <p:strVal val="visible"/>
                                      </p:to>
                                    </p:set>
                                    <p:animEffect transition="in" filter="dissolve">
                                      <p:cBhvr>
                                        <p:cTn id="17" dur="500"/>
                                        <p:tgtEl>
                                          <p:spTgt spid="5519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51939">
                                            <p:txEl>
                                              <p:pRg st="6" end="6"/>
                                            </p:txEl>
                                          </p:spTgt>
                                        </p:tgtEl>
                                        <p:attrNameLst>
                                          <p:attrName>style.visibility</p:attrName>
                                        </p:attrNameLst>
                                      </p:cBhvr>
                                      <p:to>
                                        <p:strVal val="visible"/>
                                      </p:to>
                                    </p:set>
                                    <p:animEffect transition="in" filter="dissolve">
                                      <p:cBhvr>
                                        <p:cTn id="22" dur="500"/>
                                        <p:tgtEl>
                                          <p:spTgt spid="551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578</Words>
  <Application>Microsoft Office PowerPoint</Application>
  <PresentationFormat>Custom</PresentationFormat>
  <Paragraphs>54</Paragraphs>
  <Slides>8</Slides>
  <Notes>8</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8</vt:i4>
      </vt:variant>
    </vt:vector>
  </HeadingPairs>
  <TitlesOfParts>
    <vt:vector size="12" baseType="lpstr">
      <vt:lpstr>Calibri</vt:lpstr>
      <vt:lpstr>Arial</vt:lpstr>
      <vt:lpstr>Tahoma</vt:lpstr>
      <vt:lpstr>Office Theme</vt:lpstr>
      <vt:lpstr>Slide 1</vt:lpstr>
      <vt:lpstr>Similarities between Tooth &amp; Truth Decay</vt:lpstr>
      <vt:lpstr>How to Prevent Truth Decay?</vt:lpstr>
      <vt:lpstr>“Brush Up” by Studying God’s Word</vt:lpstr>
      <vt:lpstr>“Brush Up” by Studying God’s Word</vt:lpstr>
      <vt:lpstr>“Brush Up” by Practicing What You Hear</vt:lpstr>
      <vt:lpstr>“Brush Up” by Practicing What You Hear</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 and Bettye Locklair</cp:lastModifiedBy>
  <cp:revision>4</cp:revision>
  <dcterms:created xsi:type="dcterms:W3CDTF">2014-06-08T11:30:43Z</dcterms:created>
  <dcterms:modified xsi:type="dcterms:W3CDTF">2014-06-08T13:12:33Z</dcterms:modified>
</cp:coreProperties>
</file>