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7" r:id="rId2"/>
    <p:sldId id="256" r:id="rId3"/>
    <p:sldId id="258" r:id="rId4"/>
    <p:sldId id="259" r:id="rId5"/>
    <p:sldId id="260" r:id="rId6"/>
    <p:sldId id="261" r:id="rId7"/>
    <p:sldId id="262" r:id="rId8"/>
    <p:sldId id="263" r:id="rId9"/>
    <p:sldId id="264" r:id="rId10"/>
    <p:sldId id="265" r:id="rId11"/>
    <p:sldId id="266" r:id="rId12"/>
    <p:sldId id="268" r:id="rId13"/>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E0B56E-EC91-4719-8045-76E324A56D76}" type="datetimeFigureOut">
              <a:rPr lang="en-US" smtClean="0"/>
              <a:pPr/>
              <a:t>6/22/2014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3B5810-7761-4C2A-80D5-8DE9954568B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4DFFF4E7-E6B4-4ABA-85E1-E1BFDAE7D485}" type="slidenum">
              <a:rPr lang="en-US" smtClean="0"/>
              <a:pPr/>
              <a:t>3</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BE04C19-9FEC-4837-BB70-C328BCF9DA9C}" type="slidenum">
              <a:rPr lang="en-US" smtClean="0"/>
              <a:pPr/>
              <a:t>4</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95F82B5D-C0C2-4EEE-B7C7-241D4CDEA108}" type="slidenum">
              <a:rPr lang="en-US" smtClean="0"/>
              <a:pPr/>
              <a:t>5</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F0AA29C1-88B5-447D-8814-1ACAA0FDDF32}" type="slidenum">
              <a:rPr lang="en-US" smtClean="0"/>
              <a:pPr/>
              <a:t>6</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0A4C2642-7B12-4F2F-BD07-29B5EFC9A322}" type="slidenum">
              <a:rPr lang="en-US" smtClean="0"/>
              <a:pPr/>
              <a:t>7</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1DEDB326-1DDC-43DB-817E-7EF9A1B03F6F}" type="slidenum">
              <a:rPr lang="en-US" smtClean="0"/>
              <a:pPr/>
              <a:t>8</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2E247C0-DEF3-4650-8017-8D713FF4B9BB}" type="slidenum">
              <a:rPr lang="en-US" smtClean="0"/>
              <a:pPr/>
              <a:t>9</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B8D873D1-FF4E-445A-AB76-BF0D9C95F31B}" type="slidenum">
              <a:rPr lang="en-US" smtClean="0"/>
              <a:pPr/>
              <a:t>10</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87AA75E-4049-461E-B3C0-499386A8DF60}" type="slidenum">
              <a:rPr lang="en-US" smtClean="0"/>
              <a:pPr/>
              <a:t>11</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2D68CE-9FF7-4139-B63F-9096EBE63BAC}" type="datetimeFigureOut">
              <a:rPr lang="en-US" smtClean="0"/>
              <a:pPr/>
              <a:t>6/22/2014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86D81-3C66-48E3-BA58-6DBCEDF9FC3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2D68CE-9FF7-4139-B63F-9096EBE63BAC}" type="datetimeFigureOut">
              <a:rPr lang="en-US" smtClean="0"/>
              <a:pPr/>
              <a:t>6/22/2014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86D81-3C66-48E3-BA58-6DBCEDF9FC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2D68CE-9FF7-4139-B63F-9096EBE63BAC}" type="datetimeFigureOut">
              <a:rPr lang="en-US" smtClean="0"/>
              <a:pPr/>
              <a:t>6/22/2014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86D81-3C66-48E3-BA58-6DBCEDF9FC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2D68CE-9FF7-4139-B63F-9096EBE63BAC}" type="datetimeFigureOut">
              <a:rPr lang="en-US" smtClean="0"/>
              <a:pPr/>
              <a:t>6/22/2014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86D81-3C66-48E3-BA58-6DBCEDF9FC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2D68CE-9FF7-4139-B63F-9096EBE63BAC}" type="datetimeFigureOut">
              <a:rPr lang="en-US" smtClean="0"/>
              <a:pPr/>
              <a:t>6/22/2014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86D81-3C66-48E3-BA58-6DBCEDF9FC3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2D68CE-9FF7-4139-B63F-9096EBE63BAC}" type="datetimeFigureOut">
              <a:rPr lang="en-US" smtClean="0"/>
              <a:pPr/>
              <a:t>6/22/2014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86D81-3C66-48E3-BA58-6DBCEDF9FC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2D68CE-9FF7-4139-B63F-9096EBE63BAC}" type="datetimeFigureOut">
              <a:rPr lang="en-US" smtClean="0"/>
              <a:pPr/>
              <a:t>6/22/2014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E86D81-3C66-48E3-BA58-6DBCEDF9FC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2D68CE-9FF7-4139-B63F-9096EBE63BAC}" type="datetimeFigureOut">
              <a:rPr lang="en-US" smtClean="0"/>
              <a:pPr/>
              <a:t>6/22/2014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E86D81-3C66-48E3-BA58-6DBCEDF9FC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2D68CE-9FF7-4139-B63F-9096EBE63BAC}" type="datetimeFigureOut">
              <a:rPr lang="en-US" smtClean="0"/>
              <a:pPr/>
              <a:t>6/22/2014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E86D81-3C66-48E3-BA58-6DBCEDF9FC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2D68CE-9FF7-4139-B63F-9096EBE63BAC}" type="datetimeFigureOut">
              <a:rPr lang="en-US" smtClean="0"/>
              <a:pPr/>
              <a:t>6/22/2014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86D81-3C66-48E3-BA58-6DBCEDF9FC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2D68CE-9FF7-4139-B63F-9096EBE63BAC}" type="datetimeFigureOut">
              <a:rPr lang="en-US" smtClean="0"/>
              <a:pPr/>
              <a:t>6/22/2014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86D81-3C66-48E3-BA58-6DBCEDF9FC3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482D68CE-9FF7-4139-B63F-9096EBE63BAC}" type="datetimeFigureOut">
              <a:rPr lang="en-US" smtClean="0"/>
              <a:pPr/>
              <a:t>6/22/2014</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C4E86D81-3C66-48E3-BA58-6DBCEDF9FC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103s- I Will Give Him all my Praise</a:t>
            </a:r>
          </a:p>
          <a:p>
            <a:pPr>
              <a:buNone/>
            </a:pPr>
            <a:r>
              <a:rPr lang="en-US" dirty="0" smtClean="0">
                <a:solidFill>
                  <a:schemeClr val="bg1"/>
                </a:solidFill>
                <a:latin typeface="Tahoma" pitchFamily="34" charset="0"/>
                <a:ea typeface="Tahoma" pitchFamily="34" charset="0"/>
                <a:cs typeface="Tahoma" pitchFamily="34" charset="0"/>
              </a:rPr>
              <a:t>25s- I Close My Eyes</a:t>
            </a:r>
          </a:p>
          <a:p>
            <a:pPr>
              <a:buNone/>
            </a:pPr>
            <a:r>
              <a:rPr lang="en-US" dirty="0" smtClean="0">
                <a:solidFill>
                  <a:schemeClr val="bg1"/>
                </a:solidFill>
                <a:latin typeface="Tahoma" pitchFamily="34" charset="0"/>
                <a:ea typeface="Tahoma" pitchFamily="34" charset="0"/>
                <a:cs typeface="Tahoma" pitchFamily="34" charset="0"/>
              </a:rPr>
              <a:t>15s- Exalted </a:t>
            </a:r>
          </a:p>
          <a:p>
            <a:pPr>
              <a:buNone/>
            </a:pPr>
            <a:r>
              <a:rPr lang="en-US" dirty="0" smtClean="0">
                <a:solidFill>
                  <a:schemeClr val="bg1"/>
                </a:solidFill>
                <a:latin typeface="Tahoma" pitchFamily="34" charset="0"/>
                <a:ea typeface="Tahoma" pitchFamily="34" charset="0"/>
                <a:cs typeface="Tahoma" pitchFamily="34" charset="0"/>
              </a:rPr>
              <a:t>72s- Hilltops of Glory</a:t>
            </a:r>
          </a:p>
          <a:p>
            <a:pPr>
              <a:buNone/>
            </a:pPr>
            <a:r>
              <a:rPr lang="en-US" dirty="0" smtClean="0">
                <a:solidFill>
                  <a:schemeClr val="bg1"/>
                </a:solidFill>
                <a:latin typeface="Tahoma" pitchFamily="34" charset="0"/>
                <a:ea typeface="Tahoma" pitchFamily="34" charset="0"/>
                <a:cs typeface="Tahoma" pitchFamily="34" charset="0"/>
              </a:rPr>
              <a:t>278- God is Calling the Prodigal</a:t>
            </a:r>
          </a:p>
          <a:p>
            <a:pPr>
              <a:buNone/>
            </a:pPr>
            <a:r>
              <a:rPr lang="en-US" dirty="0" smtClean="0">
                <a:solidFill>
                  <a:schemeClr val="bg1"/>
                </a:solidFill>
                <a:latin typeface="Tahoma" pitchFamily="34" charset="0"/>
                <a:ea typeface="Tahoma" pitchFamily="34" charset="0"/>
                <a:cs typeface="Tahoma" pitchFamily="34" charset="0"/>
              </a:rPr>
              <a:t>110s- I Will Call upon the Lord</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0" y="0"/>
            <a:ext cx="14630400" cy="1005840"/>
          </a:xfrm>
        </p:spPr>
        <p:txBody>
          <a:bodyPr>
            <a:noAutofit/>
          </a:bodyPr>
          <a:lstStyle/>
          <a:p>
            <a:pPr eaLnBrk="1" hangingPunct="1"/>
            <a:r>
              <a:rPr lang="en-US" sz="6600" dirty="0" smtClean="0">
                <a:solidFill>
                  <a:srgbClr val="FFFF00"/>
                </a:solidFill>
                <a:effectLst/>
                <a:latin typeface="Tahoma" pitchFamily="34" charset="0"/>
                <a:ea typeface="Tahoma" pitchFamily="34" charset="0"/>
                <a:cs typeface="Tahoma" pitchFamily="34" charset="0"/>
              </a:rPr>
              <a:t>Everything We Do is Not Worship</a:t>
            </a:r>
          </a:p>
        </p:txBody>
      </p:sp>
      <p:sp>
        <p:nvSpPr>
          <p:cNvPr id="599043" name="Rectangle 3"/>
          <p:cNvSpPr>
            <a:spLocks noGrp="1" noChangeArrowheads="1"/>
          </p:cNvSpPr>
          <p:nvPr>
            <p:ph type="subTitle" idx="1"/>
          </p:nvPr>
        </p:nvSpPr>
        <p:spPr>
          <a:xfrm>
            <a:off x="0" y="1188720"/>
            <a:ext cx="14630400" cy="7040880"/>
          </a:xfrm>
        </p:spPr>
        <p:txBody>
          <a:bodyPr>
            <a:normAutofit/>
          </a:bodyPr>
          <a:lstStyle/>
          <a:p>
            <a:pPr marL="870814" indent="-870814">
              <a:lnSpc>
                <a:spcPct val="80000"/>
              </a:lnSpc>
              <a:defRPr/>
            </a:pPr>
            <a:r>
              <a:rPr lang="en-US" dirty="0" smtClean="0">
                <a:solidFill>
                  <a:schemeClr val="bg2"/>
                </a:solidFill>
                <a:latin typeface="Tahoma" pitchFamily="34" charset="0"/>
                <a:ea typeface="Tahoma" pitchFamily="34" charset="0"/>
                <a:cs typeface="Tahoma" pitchFamily="34" charset="0"/>
              </a:rPr>
              <a:t>There is a difference between worship &amp; service.  </a:t>
            </a:r>
          </a:p>
          <a:p>
            <a:pPr marL="870814" indent="-870814">
              <a:lnSpc>
                <a:spcPct val="80000"/>
              </a:lnSpc>
              <a:defRPr/>
            </a:pPr>
            <a:endParaRPr lang="en-US" sz="2300" dirty="0">
              <a:solidFill>
                <a:schemeClr val="bg2"/>
              </a:solidFill>
              <a:latin typeface="Tahoma" pitchFamily="34" charset="0"/>
              <a:ea typeface="Tahoma" pitchFamily="34" charset="0"/>
              <a:cs typeface="Tahoma" pitchFamily="34" charset="0"/>
            </a:endParaRPr>
          </a:p>
          <a:p>
            <a:pPr marL="870814" indent="-870814">
              <a:lnSpc>
                <a:spcPct val="80000"/>
              </a:lnSpc>
              <a:defRPr/>
            </a:pPr>
            <a:r>
              <a:rPr lang="en-US" dirty="0" smtClean="0">
                <a:solidFill>
                  <a:schemeClr val="bg2"/>
                </a:solidFill>
                <a:latin typeface="Tahoma" pitchFamily="34" charset="0"/>
                <a:ea typeface="Tahoma" pitchFamily="34" charset="0"/>
                <a:cs typeface="Tahoma" pitchFamily="34" charset="0"/>
              </a:rPr>
              <a:t>We gather together to praise God in worship which cannot be done at home, or observing nature, or when we are fulfilling duties as a spouse, citizen, employee, or student </a:t>
            </a:r>
            <a:r>
              <a:rPr lang="en-US" dirty="0" smtClean="0">
                <a:solidFill>
                  <a:schemeClr val="bg2"/>
                </a:solidFill>
                <a:effectLst/>
                <a:latin typeface="Tahoma" pitchFamily="34" charset="0"/>
                <a:ea typeface="Tahoma" pitchFamily="34" charset="0"/>
                <a:cs typeface="Tahoma" pitchFamily="34" charset="0"/>
              </a:rPr>
              <a:t>(Gen. 22:5; Heb 10:23-25).</a:t>
            </a:r>
          </a:p>
          <a:p>
            <a:pPr marL="870814" indent="-870814">
              <a:lnSpc>
                <a:spcPct val="80000"/>
              </a:lnSpc>
              <a:defRPr/>
            </a:pPr>
            <a:endParaRPr lang="en-US" sz="2300" dirty="0">
              <a:solidFill>
                <a:schemeClr val="bg2"/>
              </a:solidFill>
              <a:latin typeface="Tahoma" pitchFamily="34" charset="0"/>
              <a:ea typeface="Tahoma" pitchFamily="34" charset="0"/>
              <a:cs typeface="Tahoma" pitchFamily="34" charset="0"/>
            </a:endParaRPr>
          </a:p>
          <a:p>
            <a:pPr marL="870814" indent="-870814">
              <a:lnSpc>
                <a:spcPct val="80000"/>
              </a:lnSpc>
              <a:defRPr/>
            </a:pPr>
            <a:r>
              <a:rPr lang="en-US" dirty="0" smtClean="0">
                <a:solidFill>
                  <a:schemeClr val="bg2"/>
                </a:solidFill>
                <a:effectLst/>
                <a:latin typeface="Tahoma" pitchFamily="34" charset="0"/>
                <a:ea typeface="Tahoma" pitchFamily="34" charset="0"/>
                <a:cs typeface="Tahoma" pitchFamily="34" charset="0"/>
              </a:rPr>
              <a:t>We render service to God when we obey Him in our lives with our words &amp; deeds (Eph. 4:12; 5:22-6:4)  </a:t>
            </a:r>
          </a:p>
          <a:p>
            <a:pPr marL="870814" indent="-870814">
              <a:lnSpc>
                <a:spcPct val="80000"/>
              </a:lnSpc>
              <a:defRPr/>
            </a:pPr>
            <a:endParaRPr lang="en-US" sz="2300" dirty="0">
              <a:solidFill>
                <a:schemeClr val="bg2"/>
              </a:solidFill>
              <a:latin typeface="Tahoma" pitchFamily="34" charset="0"/>
              <a:ea typeface="Tahoma" pitchFamily="34" charset="0"/>
              <a:cs typeface="Tahoma" pitchFamily="34" charset="0"/>
            </a:endParaRPr>
          </a:p>
          <a:p>
            <a:pPr marL="870814" indent="-870814">
              <a:lnSpc>
                <a:spcPct val="80000"/>
              </a:lnSpc>
              <a:defRPr/>
            </a:pPr>
            <a:r>
              <a:rPr lang="en-US" dirty="0" smtClean="0">
                <a:solidFill>
                  <a:schemeClr val="bg2"/>
                </a:solidFill>
                <a:effectLst/>
                <a:latin typeface="Tahoma" pitchFamily="34" charset="0"/>
                <a:ea typeface="Tahoma" pitchFamily="34" charset="0"/>
                <a:cs typeface="Tahoma" pitchFamily="34" charset="0"/>
              </a:rPr>
              <a:t>Part of our service to God is our worship to Him, but all service is not wor</a:t>
            </a:r>
            <a:r>
              <a:rPr lang="en-US" dirty="0" smtClean="0">
                <a:solidFill>
                  <a:schemeClr val="bg2"/>
                </a:solidFill>
                <a:latin typeface="Tahoma" pitchFamily="34" charset="0"/>
                <a:ea typeface="Tahoma" pitchFamily="34" charset="0"/>
                <a:cs typeface="Tahoma" pitchFamily="34" charset="0"/>
              </a:rPr>
              <a:t>ship.</a:t>
            </a:r>
            <a:endParaRPr lang="en-US" sz="4000" dirty="0">
              <a:solidFill>
                <a:schemeClr val="bg2"/>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99043">
                                            <p:txEl>
                                              <p:pRg st="0" end="0"/>
                                            </p:txEl>
                                          </p:spTgt>
                                        </p:tgtEl>
                                        <p:attrNameLst>
                                          <p:attrName>style.visibility</p:attrName>
                                        </p:attrNameLst>
                                      </p:cBhvr>
                                      <p:to>
                                        <p:strVal val="visible"/>
                                      </p:to>
                                    </p:set>
                                    <p:animEffect transition="in" filter="wipe(up)">
                                      <p:cBhvr>
                                        <p:cTn id="7" dur="1000"/>
                                        <p:tgtEl>
                                          <p:spTgt spid="5990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99043">
                                            <p:txEl>
                                              <p:pRg st="2" end="2"/>
                                            </p:txEl>
                                          </p:spTgt>
                                        </p:tgtEl>
                                        <p:attrNameLst>
                                          <p:attrName>style.visibility</p:attrName>
                                        </p:attrNameLst>
                                      </p:cBhvr>
                                      <p:to>
                                        <p:strVal val="visible"/>
                                      </p:to>
                                    </p:set>
                                    <p:animEffect transition="in" filter="wipe(up)">
                                      <p:cBhvr>
                                        <p:cTn id="12" dur="1000"/>
                                        <p:tgtEl>
                                          <p:spTgt spid="5990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99043">
                                            <p:txEl>
                                              <p:pRg st="4" end="4"/>
                                            </p:txEl>
                                          </p:spTgt>
                                        </p:tgtEl>
                                        <p:attrNameLst>
                                          <p:attrName>style.visibility</p:attrName>
                                        </p:attrNameLst>
                                      </p:cBhvr>
                                      <p:to>
                                        <p:strVal val="visible"/>
                                      </p:to>
                                    </p:set>
                                    <p:animEffect transition="in" filter="wipe(up)">
                                      <p:cBhvr>
                                        <p:cTn id="17" dur="1000"/>
                                        <p:tgtEl>
                                          <p:spTgt spid="59904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99043">
                                            <p:txEl>
                                              <p:pRg st="6" end="6"/>
                                            </p:txEl>
                                          </p:spTgt>
                                        </p:tgtEl>
                                        <p:attrNameLst>
                                          <p:attrName>style.visibility</p:attrName>
                                        </p:attrNameLst>
                                      </p:cBhvr>
                                      <p:to>
                                        <p:strVal val="visible"/>
                                      </p:to>
                                    </p:set>
                                    <p:animEffect transition="in" filter="wipe(up)">
                                      <p:cBhvr>
                                        <p:cTn id="22" dur="1000"/>
                                        <p:tgtEl>
                                          <p:spTgt spid="5990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904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0"/>
            <a:ext cx="14630400" cy="1005840"/>
          </a:xfrm>
        </p:spPr>
        <p:txBody>
          <a:bodyPr>
            <a:noAutofit/>
          </a:bodyPr>
          <a:lstStyle/>
          <a:p>
            <a:pPr eaLnBrk="1" hangingPunct="1"/>
            <a:r>
              <a:rPr lang="en-US" sz="6600" dirty="0" smtClean="0">
                <a:solidFill>
                  <a:srgbClr val="FFFF00"/>
                </a:solidFill>
                <a:effectLst/>
                <a:latin typeface="Tahoma" pitchFamily="34" charset="0"/>
                <a:ea typeface="Tahoma" pitchFamily="34" charset="0"/>
                <a:cs typeface="Tahoma" pitchFamily="34" charset="0"/>
              </a:rPr>
              <a:t>Conclusion</a:t>
            </a:r>
          </a:p>
        </p:txBody>
      </p:sp>
      <p:sp>
        <p:nvSpPr>
          <p:cNvPr id="596995" name="Rectangle 3"/>
          <p:cNvSpPr>
            <a:spLocks noGrp="1" noChangeArrowheads="1"/>
          </p:cNvSpPr>
          <p:nvPr>
            <p:ph type="subTitle" idx="1"/>
          </p:nvPr>
        </p:nvSpPr>
        <p:spPr>
          <a:xfrm>
            <a:off x="0" y="1005840"/>
            <a:ext cx="14630400" cy="7223760"/>
          </a:xfrm>
        </p:spPr>
        <p:txBody>
          <a:bodyPr>
            <a:normAutofit fontScale="85000" lnSpcReduction="10000"/>
          </a:bodyPr>
          <a:lstStyle/>
          <a:p>
            <a:pPr marL="870814" indent="-870814">
              <a:lnSpc>
                <a:spcPct val="90000"/>
              </a:lnSpc>
              <a:defRPr/>
            </a:pPr>
            <a:r>
              <a:rPr lang="en-US" dirty="0" smtClean="0">
                <a:solidFill>
                  <a:schemeClr val="bg2"/>
                </a:solidFill>
                <a:latin typeface="Tahoma" pitchFamily="34" charset="0"/>
                <a:ea typeface="Tahoma" pitchFamily="34" charset="0"/>
                <a:cs typeface="Tahoma" pitchFamily="34" charset="0"/>
              </a:rPr>
              <a:t>Worship requires the right object (God &amp; Christ), the right spirit, and must be done in accordance with His word. </a:t>
            </a:r>
          </a:p>
          <a:p>
            <a:pPr marL="870814" indent="-870814">
              <a:lnSpc>
                <a:spcPct val="90000"/>
              </a:lnSpc>
              <a:defRPr/>
            </a:pPr>
            <a:endParaRPr lang="en-US" sz="1600" dirty="0">
              <a:solidFill>
                <a:schemeClr val="bg2"/>
              </a:solidFill>
              <a:latin typeface="Tahoma" pitchFamily="34" charset="0"/>
              <a:ea typeface="Tahoma" pitchFamily="34" charset="0"/>
              <a:cs typeface="Tahoma" pitchFamily="34" charset="0"/>
            </a:endParaRPr>
          </a:p>
          <a:p>
            <a:pPr marL="870814" indent="-870814">
              <a:lnSpc>
                <a:spcPct val="90000"/>
              </a:lnSpc>
              <a:defRPr/>
            </a:pPr>
            <a:r>
              <a:rPr lang="en-US" dirty="0" smtClean="0">
                <a:solidFill>
                  <a:schemeClr val="bg2"/>
                </a:solidFill>
                <a:latin typeface="Tahoma" pitchFamily="34" charset="0"/>
                <a:ea typeface="Tahoma" pitchFamily="34" charset="0"/>
                <a:cs typeface="Tahoma" pitchFamily="34" charset="0"/>
              </a:rPr>
              <a:t>Our worship is not a matter of feeling good, going through a ritual, or a common thing but realizing that we are praising God who sent His Son to die for our sins!</a:t>
            </a:r>
          </a:p>
          <a:p>
            <a:pPr marL="870814" indent="-870814">
              <a:lnSpc>
                <a:spcPct val="90000"/>
              </a:lnSpc>
              <a:defRPr/>
            </a:pPr>
            <a:endParaRPr lang="en-US" sz="1600" dirty="0">
              <a:solidFill>
                <a:schemeClr val="bg2"/>
              </a:solidFill>
              <a:latin typeface="Tahoma" pitchFamily="34" charset="0"/>
              <a:ea typeface="Tahoma" pitchFamily="34" charset="0"/>
              <a:cs typeface="Tahoma" pitchFamily="34" charset="0"/>
            </a:endParaRPr>
          </a:p>
          <a:p>
            <a:pPr marL="870814" indent="-870814">
              <a:lnSpc>
                <a:spcPct val="90000"/>
              </a:lnSpc>
              <a:defRPr/>
            </a:pPr>
            <a:r>
              <a:rPr lang="en-US" dirty="0" smtClean="0">
                <a:solidFill>
                  <a:schemeClr val="bg2"/>
                </a:solidFill>
                <a:latin typeface="Tahoma" pitchFamily="34" charset="0"/>
                <a:ea typeface="Tahoma" pitchFamily="34" charset="0"/>
                <a:cs typeface="Tahoma" pitchFamily="34" charset="0"/>
              </a:rPr>
              <a:t>Our worship is in vain, if we have not worshiped God with the proper attitude or if it is not in accordance with His will. </a:t>
            </a:r>
            <a:endParaRPr lang="en-US" dirty="0">
              <a:solidFill>
                <a:schemeClr val="bg2"/>
              </a:solidFill>
              <a:latin typeface="Tahoma" pitchFamily="34" charset="0"/>
              <a:ea typeface="Tahoma" pitchFamily="34" charset="0"/>
              <a:cs typeface="Tahoma" pitchFamily="34" charset="0"/>
            </a:endParaRPr>
          </a:p>
          <a:p>
            <a:pPr marL="870814" indent="-870814">
              <a:lnSpc>
                <a:spcPct val="90000"/>
              </a:lnSpc>
              <a:defRPr/>
            </a:pPr>
            <a:r>
              <a:rPr lang="en-US" sz="1600" dirty="0" smtClean="0">
                <a:solidFill>
                  <a:schemeClr val="bg2"/>
                </a:solidFill>
                <a:latin typeface="Tahoma" pitchFamily="34" charset="0"/>
                <a:ea typeface="Tahoma" pitchFamily="34" charset="0"/>
                <a:cs typeface="Tahoma" pitchFamily="34" charset="0"/>
              </a:rPr>
              <a:t> </a:t>
            </a:r>
          </a:p>
          <a:p>
            <a:pPr marL="870814" indent="-870814">
              <a:lnSpc>
                <a:spcPct val="90000"/>
              </a:lnSpc>
              <a:defRPr/>
            </a:pPr>
            <a:r>
              <a:rPr lang="en-US" dirty="0" smtClean="0">
                <a:solidFill>
                  <a:schemeClr val="bg2"/>
                </a:solidFill>
                <a:latin typeface="Tahoma" pitchFamily="34" charset="0"/>
                <a:ea typeface="Tahoma" pitchFamily="34" charset="0"/>
                <a:cs typeface="Tahoma" pitchFamily="34" charset="0"/>
              </a:rPr>
              <a:t>To be a true worshiper of God, you need to obey the gospel of Christ so that you can be forgiven of your sins (Acts 2:37-42)</a:t>
            </a:r>
            <a:r>
              <a:rPr lang="en-US" dirty="0">
                <a:solidFill>
                  <a:schemeClr val="bg2"/>
                </a:solidFill>
                <a:latin typeface="Tahoma" pitchFamily="34" charset="0"/>
                <a:ea typeface="Tahoma" pitchFamily="34" charset="0"/>
                <a:cs typeface="Tahoma" pitchFamily="34" charset="0"/>
              </a:rPr>
              <a:t> </a:t>
            </a:r>
            <a:endParaRPr lang="en-US" dirty="0" smtClean="0">
              <a:solidFill>
                <a:schemeClr val="bg2"/>
              </a:solidFill>
              <a:latin typeface="Tahoma" pitchFamily="34" charset="0"/>
              <a:ea typeface="Tahoma" pitchFamily="34" charset="0"/>
              <a:cs typeface="Tahoma" pitchFamily="34" charset="0"/>
            </a:endParaRPr>
          </a:p>
          <a:p>
            <a:pPr marL="870814" indent="-870814">
              <a:lnSpc>
                <a:spcPct val="90000"/>
              </a:lnSpc>
              <a:defRPr/>
            </a:pPr>
            <a:endParaRPr lang="en-US" sz="1600" dirty="0">
              <a:solidFill>
                <a:schemeClr val="bg2"/>
              </a:solidFill>
              <a:latin typeface="Tahoma" pitchFamily="34" charset="0"/>
              <a:ea typeface="Tahoma" pitchFamily="34" charset="0"/>
              <a:cs typeface="Tahoma" pitchFamily="34" charset="0"/>
            </a:endParaRPr>
          </a:p>
          <a:p>
            <a:pPr marL="870814" indent="-870814">
              <a:lnSpc>
                <a:spcPct val="90000"/>
              </a:lnSpc>
              <a:defRPr/>
            </a:pPr>
            <a:r>
              <a:rPr lang="en-US" dirty="0" smtClean="0">
                <a:solidFill>
                  <a:schemeClr val="bg2"/>
                </a:solidFill>
                <a:latin typeface="Tahoma" pitchFamily="34" charset="0"/>
                <a:ea typeface="Tahoma" pitchFamily="34" charset="0"/>
                <a:cs typeface="Tahoma" pitchFamily="34" charset="0"/>
              </a:rPr>
              <a:t>Have you truly worshiped God in spirit and in truth this morning? (John 4:23-24)</a:t>
            </a:r>
            <a:r>
              <a:rPr lang="en-US" dirty="0" smtClean="0"/>
              <a:t> </a:t>
            </a:r>
          </a:p>
          <a:p>
            <a:pPr marL="870814" indent="-870814">
              <a:lnSpc>
                <a:spcPct val="90000"/>
              </a:lnSpc>
              <a:defRPr/>
            </a:pPr>
            <a:endParaRPr lang="en-US" sz="29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96995">
                                            <p:txEl>
                                              <p:pRg st="0" end="0"/>
                                            </p:txEl>
                                          </p:spTgt>
                                        </p:tgtEl>
                                        <p:attrNameLst>
                                          <p:attrName>style.visibility</p:attrName>
                                        </p:attrNameLst>
                                      </p:cBhvr>
                                      <p:to>
                                        <p:strVal val="visible"/>
                                      </p:to>
                                    </p:set>
                                    <p:animEffect transition="in" filter="wipe(up)">
                                      <p:cBhvr>
                                        <p:cTn id="7" dur="1000"/>
                                        <p:tgtEl>
                                          <p:spTgt spid="5969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96995">
                                            <p:txEl>
                                              <p:pRg st="2" end="2"/>
                                            </p:txEl>
                                          </p:spTgt>
                                        </p:tgtEl>
                                        <p:attrNameLst>
                                          <p:attrName>style.visibility</p:attrName>
                                        </p:attrNameLst>
                                      </p:cBhvr>
                                      <p:to>
                                        <p:strVal val="visible"/>
                                      </p:to>
                                    </p:set>
                                    <p:animEffect transition="in" filter="wipe(up)">
                                      <p:cBhvr>
                                        <p:cTn id="12" dur="1000"/>
                                        <p:tgtEl>
                                          <p:spTgt spid="5969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96995">
                                            <p:txEl>
                                              <p:pRg st="4" end="4"/>
                                            </p:txEl>
                                          </p:spTgt>
                                        </p:tgtEl>
                                        <p:attrNameLst>
                                          <p:attrName>style.visibility</p:attrName>
                                        </p:attrNameLst>
                                      </p:cBhvr>
                                      <p:to>
                                        <p:strVal val="visible"/>
                                      </p:to>
                                    </p:set>
                                    <p:animEffect transition="in" filter="wipe(up)">
                                      <p:cBhvr>
                                        <p:cTn id="17" dur="1000"/>
                                        <p:tgtEl>
                                          <p:spTgt spid="59699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96995">
                                            <p:txEl>
                                              <p:pRg st="6" end="6"/>
                                            </p:txEl>
                                          </p:spTgt>
                                        </p:tgtEl>
                                        <p:attrNameLst>
                                          <p:attrName>style.visibility</p:attrName>
                                        </p:attrNameLst>
                                      </p:cBhvr>
                                      <p:to>
                                        <p:strVal val="visible"/>
                                      </p:to>
                                    </p:set>
                                    <p:animEffect transition="in" filter="wipe(up)">
                                      <p:cBhvr>
                                        <p:cTn id="22" dur="1000"/>
                                        <p:tgtEl>
                                          <p:spTgt spid="59699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96995">
                                            <p:txEl>
                                              <p:pRg st="8" end="8"/>
                                            </p:txEl>
                                          </p:spTgt>
                                        </p:tgtEl>
                                        <p:attrNameLst>
                                          <p:attrName>style.visibility</p:attrName>
                                        </p:attrNameLst>
                                      </p:cBhvr>
                                      <p:to>
                                        <p:strVal val="visible"/>
                                      </p:to>
                                    </p:set>
                                    <p:animEffect transition="in" filter="wipe(up)">
                                      <p:cBhvr>
                                        <p:cTn id="27" dur="1000"/>
                                        <p:tgtEl>
                                          <p:spTgt spid="5969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699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103s- I Will Give Him all my Praise</a:t>
            </a:r>
          </a:p>
          <a:p>
            <a:pPr>
              <a:buNone/>
            </a:pPr>
            <a:r>
              <a:rPr lang="en-US" dirty="0" smtClean="0">
                <a:solidFill>
                  <a:schemeClr val="bg1"/>
                </a:solidFill>
                <a:latin typeface="Tahoma" pitchFamily="34" charset="0"/>
                <a:ea typeface="Tahoma" pitchFamily="34" charset="0"/>
                <a:cs typeface="Tahoma" pitchFamily="34" charset="0"/>
              </a:rPr>
              <a:t>25s- I Close My Eyes</a:t>
            </a:r>
          </a:p>
          <a:p>
            <a:pPr>
              <a:buNone/>
            </a:pPr>
            <a:r>
              <a:rPr lang="en-US" dirty="0" smtClean="0">
                <a:solidFill>
                  <a:schemeClr val="bg1"/>
                </a:solidFill>
                <a:latin typeface="Tahoma" pitchFamily="34" charset="0"/>
                <a:ea typeface="Tahoma" pitchFamily="34" charset="0"/>
                <a:cs typeface="Tahoma" pitchFamily="34" charset="0"/>
              </a:rPr>
              <a:t>15s- Exalted </a:t>
            </a:r>
          </a:p>
          <a:p>
            <a:pPr>
              <a:buNone/>
            </a:pPr>
            <a:r>
              <a:rPr lang="en-US" dirty="0" smtClean="0">
                <a:solidFill>
                  <a:schemeClr val="bg1"/>
                </a:solidFill>
                <a:latin typeface="Tahoma" pitchFamily="34" charset="0"/>
                <a:ea typeface="Tahoma" pitchFamily="34" charset="0"/>
                <a:cs typeface="Tahoma" pitchFamily="34" charset="0"/>
              </a:rPr>
              <a:t>72s- Hilltops of Glory</a:t>
            </a:r>
          </a:p>
          <a:p>
            <a:pPr>
              <a:buNone/>
            </a:pPr>
            <a:r>
              <a:rPr lang="en-US" dirty="0" smtClean="0">
                <a:solidFill>
                  <a:schemeClr val="bg1"/>
                </a:solidFill>
                <a:latin typeface="Tahoma" pitchFamily="34" charset="0"/>
                <a:ea typeface="Tahoma" pitchFamily="34" charset="0"/>
                <a:cs typeface="Tahoma" pitchFamily="34" charset="0"/>
              </a:rPr>
              <a:t>278- God is Calling the Prodigal</a:t>
            </a:r>
          </a:p>
          <a:p>
            <a:pPr>
              <a:buNone/>
            </a:pPr>
            <a:r>
              <a:rPr lang="en-US" dirty="0" smtClean="0">
                <a:solidFill>
                  <a:schemeClr val="bg1"/>
                </a:solidFill>
                <a:latin typeface="Tahoma" pitchFamily="34" charset="0"/>
                <a:ea typeface="Tahoma" pitchFamily="34" charset="0"/>
                <a:cs typeface="Tahoma" pitchFamily="34" charset="0"/>
              </a:rPr>
              <a:t>110s- I Will Call upon the Lord</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20000" dirty="0" smtClean="0">
                <a:solidFill>
                  <a:srgbClr val="FFFF00"/>
                </a:solidFill>
                <a:latin typeface="Tahoma" pitchFamily="34" charset="0"/>
                <a:ea typeface="Tahoma" pitchFamily="34" charset="0"/>
                <a:cs typeface="Tahoma" pitchFamily="34" charset="0"/>
              </a:rPr>
              <a:t>What is Worship?</a:t>
            </a:r>
            <a:endParaRPr lang="en-US" sz="200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0"/>
            <a:ext cx="14630400" cy="1005840"/>
          </a:xfrm>
        </p:spPr>
        <p:txBody>
          <a:bodyPr>
            <a:noAutofit/>
          </a:bodyPr>
          <a:lstStyle/>
          <a:p>
            <a:pPr eaLnBrk="1" hangingPunct="1"/>
            <a:r>
              <a:rPr lang="en-US" sz="6600" dirty="0" smtClean="0">
                <a:solidFill>
                  <a:srgbClr val="FFFF00"/>
                </a:solidFill>
                <a:effectLst/>
                <a:latin typeface="Tahoma" pitchFamily="34" charset="0"/>
                <a:ea typeface="Tahoma" pitchFamily="34" charset="0"/>
                <a:cs typeface="Tahoma" pitchFamily="34" charset="0"/>
              </a:rPr>
              <a:t>What People Say about Worship</a:t>
            </a:r>
          </a:p>
        </p:txBody>
      </p:sp>
      <p:sp>
        <p:nvSpPr>
          <p:cNvPr id="380931" name="Rectangle 3"/>
          <p:cNvSpPr>
            <a:spLocks noGrp="1" noChangeArrowheads="1"/>
          </p:cNvSpPr>
          <p:nvPr>
            <p:ph type="subTitle" idx="1"/>
          </p:nvPr>
        </p:nvSpPr>
        <p:spPr>
          <a:xfrm>
            <a:off x="0" y="1188720"/>
            <a:ext cx="14630400" cy="7040880"/>
          </a:xfrm>
        </p:spPr>
        <p:txBody>
          <a:bodyPr>
            <a:normAutofit fontScale="92500"/>
          </a:bodyPr>
          <a:lstStyle/>
          <a:p>
            <a:pPr marL="870814" indent="-870814">
              <a:lnSpc>
                <a:spcPct val="90000"/>
              </a:lnSpc>
              <a:defRPr/>
            </a:pPr>
            <a:r>
              <a:rPr lang="en-US" sz="5100" dirty="0">
                <a:solidFill>
                  <a:schemeClr val="bg1"/>
                </a:solidFill>
                <a:latin typeface="Tahoma" pitchFamily="34" charset="0"/>
                <a:ea typeface="Tahoma" pitchFamily="34" charset="0"/>
                <a:cs typeface="Tahoma" pitchFamily="34" charset="0"/>
              </a:rPr>
              <a:t>Worship is purely an emotional experience which makes you feel good and gives you a spiritual high.</a:t>
            </a:r>
          </a:p>
          <a:p>
            <a:pPr marL="870814" indent="-870814">
              <a:lnSpc>
                <a:spcPct val="90000"/>
              </a:lnSpc>
              <a:defRPr/>
            </a:pPr>
            <a:endParaRPr lang="en-US" sz="2600" dirty="0">
              <a:solidFill>
                <a:schemeClr val="bg1"/>
              </a:solidFill>
              <a:latin typeface="Tahoma" pitchFamily="34" charset="0"/>
              <a:ea typeface="Tahoma" pitchFamily="34" charset="0"/>
              <a:cs typeface="Tahoma" pitchFamily="34" charset="0"/>
            </a:endParaRPr>
          </a:p>
          <a:p>
            <a:pPr marL="870814" indent="-870814">
              <a:lnSpc>
                <a:spcPct val="90000"/>
              </a:lnSpc>
              <a:defRPr/>
            </a:pPr>
            <a:r>
              <a:rPr lang="en-US" sz="5100" dirty="0">
                <a:solidFill>
                  <a:schemeClr val="bg1"/>
                </a:solidFill>
                <a:latin typeface="Tahoma" pitchFamily="34" charset="0"/>
                <a:ea typeface="Tahoma" pitchFamily="34" charset="0"/>
                <a:cs typeface="Tahoma" pitchFamily="34" charset="0"/>
              </a:rPr>
              <a:t>Worship is a repetitive ritual that you go through without feelings or sometimes even understanding what you are doing.</a:t>
            </a:r>
          </a:p>
          <a:p>
            <a:pPr marL="870814" indent="-870814">
              <a:lnSpc>
                <a:spcPct val="90000"/>
              </a:lnSpc>
              <a:defRPr/>
            </a:pPr>
            <a:endParaRPr lang="en-US" sz="2600" dirty="0">
              <a:solidFill>
                <a:schemeClr val="bg1"/>
              </a:solidFill>
              <a:latin typeface="Tahoma" pitchFamily="34" charset="0"/>
              <a:ea typeface="Tahoma" pitchFamily="34" charset="0"/>
              <a:cs typeface="Tahoma" pitchFamily="34" charset="0"/>
            </a:endParaRPr>
          </a:p>
          <a:p>
            <a:pPr marL="870814" indent="-870814">
              <a:lnSpc>
                <a:spcPct val="90000"/>
              </a:lnSpc>
              <a:defRPr/>
            </a:pPr>
            <a:r>
              <a:rPr lang="en-US" sz="5100" dirty="0">
                <a:solidFill>
                  <a:schemeClr val="bg1"/>
                </a:solidFill>
                <a:latin typeface="Tahoma" pitchFamily="34" charset="0"/>
                <a:ea typeface="Tahoma" pitchFamily="34" charset="0"/>
                <a:cs typeface="Tahoma" pitchFamily="34" charset="0"/>
              </a:rPr>
              <a:t>Others say that everything you do in life is worship. </a:t>
            </a:r>
          </a:p>
          <a:p>
            <a:pPr marL="870814" indent="-870814">
              <a:lnSpc>
                <a:spcPct val="90000"/>
              </a:lnSpc>
              <a:defRPr/>
            </a:pPr>
            <a:endParaRPr lang="en-US" sz="2600" dirty="0">
              <a:solidFill>
                <a:schemeClr val="bg1"/>
              </a:solidFill>
              <a:latin typeface="Tahoma" pitchFamily="34" charset="0"/>
              <a:ea typeface="Tahoma" pitchFamily="34" charset="0"/>
              <a:cs typeface="Tahoma" pitchFamily="34" charset="0"/>
            </a:endParaRPr>
          </a:p>
          <a:p>
            <a:pPr marL="870814" indent="-870814">
              <a:lnSpc>
                <a:spcPct val="90000"/>
              </a:lnSpc>
              <a:defRPr/>
            </a:pPr>
            <a:r>
              <a:rPr lang="en-US" sz="5100" dirty="0">
                <a:solidFill>
                  <a:schemeClr val="bg1"/>
                </a:solidFill>
                <a:latin typeface="Tahoma" pitchFamily="34" charset="0"/>
                <a:ea typeface="Tahoma" pitchFamily="34" charset="0"/>
                <a:cs typeface="Tahoma" pitchFamily="34" charset="0"/>
              </a:rPr>
              <a:t>What does the Bible teach? (Acts 17:11)</a:t>
            </a:r>
            <a:endParaRPr lang="en-US" sz="23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80931">
                                            <p:txEl>
                                              <p:pRg st="0" end="0"/>
                                            </p:txEl>
                                          </p:spTgt>
                                        </p:tgtEl>
                                        <p:attrNameLst>
                                          <p:attrName>style.visibility</p:attrName>
                                        </p:attrNameLst>
                                      </p:cBhvr>
                                      <p:to>
                                        <p:strVal val="visible"/>
                                      </p:to>
                                    </p:set>
                                    <p:animEffect transition="in" filter="wipe(up)">
                                      <p:cBhvr>
                                        <p:cTn id="7" dur="1000"/>
                                        <p:tgtEl>
                                          <p:spTgt spid="3809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80931">
                                            <p:txEl>
                                              <p:pRg st="2" end="2"/>
                                            </p:txEl>
                                          </p:spTgt>
                                        </p:tgtEl>
                                        <p:attrNameLst>
                                          <p:attrName>style.visibility</p:attrName>
                                        </p:attrNameLst>
                                      </p:cBhvr>
                                      <p:to>
                                        <p:strVal val="visible"/>
                                      </p:to>
                                    </p:set>
                                    <p:animEffect transition="in" filter="wipe(up)">
                                      <p:cBhvr>
                                        <p:cTn id="12" dur="1000"/>
                                        <p:tgtEl>
                                          <p:spTgt spid="3809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80931">
                                            <p:txEl>
                                              <p:pRg st="4" end="4"/>
                                            </p:txEl>
                                          </p:spTgt>
                                        </p:tgtEl>
                                        <p:attrNameLst>
                                          <p:attrName>style.visibility</p:attrName>
                                        </p:attrNameLst>
                                      </p:cBhvr>
                                      <p:to>
                                        <p:strVal val="visible"/>
                                      </p:to>
                                    </p:set>
                                    <p:animEffect transition="in" filter="wipe(up)">
                                      <p:cBhvr>
                                        <p:cTn id="17" dur="1000"/>
                                        <p:tgtEl>
                                          <p:spTgt spid="38093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80931">
                                            <p:txEl>
                                              <p:pRg st="6" end="6"/>
                                            </p:txEl>
                                          </p:spTgt>
                                        </p:tgtEl>
                                        <p:attrNameLst>
                                          <p:attrName>style.visibility</p:attrName>
                                        </p:attrNameLst>
                                      </p:cBhvr>
                                      <p:to>
                                        <p:strVal val="visible"/>
                                      </p:to>
                                    </p:set>
                                    <p:animEffect transition="in" filter="wipe(up)">
                                      <p:cBhvr>
                                        <p:cTn id="22" dur="1000"/>
                                        <p:tgtEl>
                                          <p:spTgt spid="3809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0"/>
            <a:ext cx="14630400" cy="1005840"/>
          </a:xfrm>
        </p:spPr>
        <p:txBody>
          <a:bodyPr>
            <a:noAutofit/>
          </a:bodyPr>
          <a:lstStyle/>
          <a:p>
            <a:pPr eaLnBrk="1" hangingPunct="1"/>
            <a:r>
              <a:rPr lang="en-US" sz="6600" dirty="0" smtClean="0">
                <a:solidFill>
                  <a:srgbClr val="FFFF00"/>
                </a:solidFill>
                <a:effectLst/>
                <a:latin typeface="Tahoma" pitchFamily="34" charset="0"/>
                <a:ea typeface="Tahoma" pitchFamily="34" charset="0"/>
                <a:cs typeface="Tahoma" pitchFamily="34" charset="0"/>
              </a:rPr>
              <a:t>Jesus Teaches Us What Worship Is</a:t>
            </a:r>
          </a:p>
        </p:txBody>
      </p:sp>
      <p:sp>
        <p:nvSpPr>
          <p:cNvPr id="556035" name="Rectangle 3"/>
          <p:cNvSpPr>
            <a:spLocks noGrp="1" noChangeArrowheads="1"/>
          </p:cNvSpPr>
          <p:nvPr>
            <p:ph type="subTitle" idx="1"/>
          </p:nvPr>
        </p:nvSpPr>
        <p:spPr>
          <a:xfrm>
            <a:off x="0" y="1188720"/>
            <a:ext cx="14630400" cy="7040880"/>
          </a:xfrm>
        </p:spPr>
        <p:txBody>
          <a:bodyPr>
            <a:normAutofit/>
          </a:bodyPr>
          <a:lstStyle/>
          <a:p>
            <a:pPr marL="870814" indent="-870814">
              <a:defRPr/>
            </a:pPr>
            <a:r>
              <a:rPr lang="en-US" sz="4400" dirty="0" smtClean="0">
                <a:solidFill>
                  <a:schemeClr val="bg1"/>
                </a:solidFill>
                <a:latin typeface="Tahoma" pitchFamily="34" charset="0"/>
                <a:ea typeface="Tahoma" pitchFamily="34" charset="0"/>
                <a:cs typeface="Tahoma" pitchFamily="34" charset="0"/>
              </a:rPr>
              <a:t>Jesus said to the Samaritan woman, "Woman, believe Me, an hour is coming when neither </a:t>
            </a:r>
            <a:r>
              <a:rPr lang="en-US" sz="4400" dirty="0" smtClean="0">
                <a:solidFill>
                  <a:schemeClr val="bg1"/>
                </a:solidFill>
                <a:effectLst/>
                <a:latin typeface="Tahoma" pitchFamily="34" charset="0"/>
                <a:ea typeface="Tahoma" pitchFamily="34" charset="0"/>
                <a:cs typeface="Tahoma" pitchFamily="34" charset="0"/>
              </a:rPr>
              <a:t>in this mountain nor in Jerusalem will you </a:t>
            </a:r>
            <a:r>
              <a:rPr lang="en-US" sz="4400" dirty="0" smtClean="0">
                <a:solidFill>
                  <a:srgbClr val="FFFF00"/>
                </a:solidFill>
                <a:effectLst/>
                <a:latin typeface="Tahoma" pitchFamily="34" charset="0"/>
                <a:ea typeface="Tahoma" pitchFamily="34" charset="0"/>
                <a:cs typeface="Tahoma" pitchFamily="34" charset="0"/>
              </a:rPr>
              <a:t>worship</a:t>
            </a:r>
            <a:r>
              <a:rPr lang="en-US" sz="4400" dirty="0" smtClean="0">
                <a:solidFill>
                  <a:schemeClr val="bg1"/>
                </a:solidFill>
                <a:effectLst/>
                <a:latin typeface="Tahoma" pitchFamily="34" charset="0"/>
                <a:ea typeface="Tahoma" pitchFamily="34" charset="0"/>
                <a:cs typeface="Tahoma" pitchFamily="34" charset="0"/>
              </a:rPr>
              <a:t> the Father. "You </a:t>
            </a:r>
            <a:r>
              <a:rPr lang="en-US" sz="4400" dirty="0" smtClean="0">
                <a:solidFill>
                  <a:srgbClr val="FFFF00"/>
                </a:solidFill>
                <a:effectLst/>
                <a:latin typeface="Tahoma" pitchFamily="34" charset="0"/>
                <a:ea typeface="Tahoma" pitchFamily="34" charset="0"/>
                <a:cs typeface="Tahoma" pitchFamily="34" charset="0"/>
              </a:rPr>
              <a:t>worship</a:t>
            </a:r>
            <a:r>
              <a:rPr lang="en-US" sz="4400" dirty="0" smtClean="0">
                <a:solidFill>
                  <a:schemeClr val="bg1"/>
                </a:solidFill>
                <a:effectLst/>
                <a:latin typeface="Tahoma" pitchFamily="34" charset="0"/>
                <a:ea typeface="Tahoma" pitchFamily="34" charset="0"/>
                <a:cs typeface="Tahoma" pitchFamily="34" charset="0"/>
              </a:rPr>
              <a:t> what you do not know; we </a:t>
            </a:r>
            <a:r>
              <a:rPr lang="en-US" sz="4400" dirty="0" smtClean="0">
                <a:solidFill>
                  <a:srgbClr val="FFFF00"/>
                </a:solidFill>
                <a:effectLst/>
                <a:latin typeface="Tahoma" pitchFamily="34" charset="0"/>
                <a:ea typeface="Tahoma" pitchFamily="34" charset="0"/>
                <a:cs typeface="Tahoma" pitchFamily="34" charset="0"/>
              </a:rPr>
              <a:t>worship</a:t>
            </a:r>
            <a:r>
              <a:rPr lang="en-US" sz="4400" dirty="0" smtClean="0">
                <a:solidFill>
                  <a:schemeClr val="bg1"/>
                </a:solidFill>
                <a:effectLst/>
                <a:latin typeface="Tahoma" pitchFamily="34" charset="0"/>
                <a:ea typeface="Tahoma" pitchFamily="34" charset="0"/>
                <a:cs typeface="Tahoma" pitchFamily="34" charset="0"/>
              </a:rPr>
              <a:t> what we know, for salvation is from the Jews. "But an hour is coming, and now is, when the true </a:t>
            </a:r>
            <a:r>
              <a:rPr lang="en-US" sz="4400" dirty="0" smtClean="0">
                <a:solidFill>
                  <a:srgbClr val="FFFF00"/>
                </a:solidFill>
                <a:effectLst/>
                <a:latin typeface="Tahoma" pitchFamily="34" charset="0"/>
                <a:ea typeface="Tahoma" pitchFamily="34" charset="0"/>
                <a:cs typeface="Tahoma" pitchFamily="34" charset="0"/>
              </a:rPr>
              <a:t>worshipers</a:t>
            </a:r>
            <a:r>
              <a:rPr lang="en-US" sz="4400" dirty="0" smtClean="0">
                <a:solidFill>
                  <a:schemeClr val="bg1"/>
                </a:solidFill>
                <a:effectLst/>
                <a:latin typeface="Tahoma" pitchFamily="34" charset="0"/>
                <a:ea typeface="Tahoma" pitchFamily="34" charset="0"/>
                <a:cs typeface="Tahoma" pitchFamily="34" charset="0"/>
              </a:rPr>
              <a:t> will </a:t>
            </a:r>
            <a:r>
              <a:rPr lang="en-US" sz="4400" dirty="0" smtClean="0">
                <a:solidFill>
                  <a:srgbClr val="FFFF00"/>
                </a:solidFill>
                <a:effectLst/>
                <a:latin typeface="Tahoma" pitchFamily="34" charset="0"/>
                <a:ea typeface="Tahoma" pitchFamily="34" charset="0"/>
                <a:cs typeface="Tahoma" pitchFamily="34" charset="0"/>
              </a:rPr>
              <a:t>worship</a:t>
            </a:r>
            <a:r>
              <a:rPr lang="en-US" sz="4400" dirty="0" smtClean="0">
                <a:solidFill>
                  <a:schemeClr val="bg1"/>
                </a:solidFill>
                <a:effectLst/>
                <a:latin typeface="Tahoma" pitchFamily="34" charset="0"/>
                <a:ea typeface="Tahoma" pitchFamily="34" charset="0"/>
                <a:cs typeface="Tahoma" pitchFamily="34" charset="0"/>
              </a:rPr>
              <a:t> the Father in spirit and truth; for such people the Father seeks to be His </a:t>
            </a:r>
            <a:r>
              <a:rPr lang="en-US" sz="4400" dirty="0" smtClean="0">
                <a:solidFill>
                  <a:srgbClr val="FFFF00"/>
                </a:solidFill>
                <a:effectLst/>
                <a:latin typeface="Tahoma" pitchFamily="34" charset="0"/>
                <a:ea typeface="Tahoma" pitchFamily="34" charset="0"/>
                <a:cs typeface="Tahoma" pitchFamily="34" charset="0"/>
              </a:rPr>
              <a:t>worshipers</a:t>
            </a:r>
            <a:r>
              <a:rPr lang="en-US" sz="4400" dirty="0" smtClean="0">
                <a:solidFill>
                  <a:schemeClr val="bg1"/>
                </a:solidFill>
                <a:effectLst/>
                <a:latin typeface="Tahoma" pitchFamily="34" charset="0"/>
                <a:ea typeface="Tahoma" pitchFamily="34" charset="0"/>
                <a:cs typeface="Tahoma" pitchFamily="34" charset="0"/>
              </a:rPr>
              <a:t>. "God is spirit, and those who </a:t>
            </a:r>
            <a:r>
              <a:rPr lang="en-US" sz="4400" dirty="0" smtClean="0">
                <a:solidFill>
                  <a:srgbClr val="FFFF00"/>
                </a:solidFill>
                <a:effectLst/>
                <a:latin typeface="Tahoma" pitchFamily="34" charset="0"/>
                <a:ea typeface="Tahoma" pitchFamily="34" charset="0"/>
                <a:cs typeface="Tahoma" pitchFamily="34" charset="0"/>
              </a:rPr>
              <a:t>worship</a:t>
            </a:r>
            <a:r>
              <a:rPr lang="en-US" sz="4400" dirty="0" smtClean="0">
                <a:solidFill>
                  <a:schemeClr val="bg1"/>
                </a:solidFill>
                <a:effectLst/>
                <a:latin typeface="Tahoma" pitchFamily="34" charset="0"/>
                <a:ea typeface="Tahoma" pitchFamily="34" charset="0"/>
                <a:cs typeface="Tahoma" pitchFamily="34" charset="0"/>
              </a:rPr>
              <a:t> Him must </a:t>
            </a:r>
            <a:r>
              <a:rPr lang="en-US" sz="4400" dirty="0" smtClean="0">
                <a:solidFill>
                  <a:srgbClr val="FFFF00"/>
                </a:solidFill>
                <a:effectLst/>
                <a:latin typeface="Tahoma" pitchFamily="34" charset="0"/>
                <a:ea typeface="Tahoma" pitchFamily="34" charset="0"/>
                <a:cs typeface="Tahoma" pitchFamily="34" charset="0"/>
              </a:rPr>
              <a:t>worship</a:t>
            </a:r>
            <a:r>
              <a:rPr lang="en-US" sz="4400" dirty="0" smtClean="0">
                <a:solidFill>
                  <a:schemeClr val="bg1"/>
                </a:solidFill>
                <a:effectLst/>
                <a:latin typeface="Tahoma" pitchFamily="34" charset="0"/>
                <a:ea typeface="Tahoma" pitchFamily="34" charset="0"/>
                <a:cs typeface="Tahoma" pitchFamily="34" charset="0"/>
              </a:rPr>
              <a:t> in spirit and truth." (John 4:21-24)</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56035">
                                            <p:txEl>
                                              <p:pRg st="0" end="0"/>
                                            </p:txEl>
                                          </p:spTgt>
                                        </p:tgtEl>
                                        <p:attrNameLst>
                                          <p:attrName>style.visibility</p:attrName>
                                        </p:attrNameLst>
                                      </p:cBhvr>
                                      <p:to>
                                        <p:strVal val="visible"/>
                                      </p:to>
                                    </p:set>
                                    <p:animEffect transition="in" filter="wipe(up)">
                                      <p:cBhvr>
                                        <p:cTn id="7" dur="1000"/>
                                        <p:tgtEl>
                                          <p:spTgt spid="5560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60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0" y="0"/>
            <a:ext cx="14630400" cy="1005840"/>
          </a:xfrm>
        </p:spPr>
        <p:txBody>
          <a:bodyPr>
            <a:noAutofit/>
          </a:bodyPr>
          <a:lstStyle/>
          <a:p>
            <a:pPr eaLnBrk="1" hangingPunct="1"/>
            <a:r>
              <a:rPr lang="en-US" sz="6600" dirty="0" smtClean="0">
                <a:solidFill>
                  <a:srgbClr val="FFFF00"/>
                </a:solidFill>
                <a:effectLst/>
                <a:latin typeface="Tahoma" pitchFamily="34" charset="0"/>
                <a:ea typeface="Tahoma" pitchFamily="34" charset="0"/>
                <a:cs typeface="Tahoma" pitchFamily="34" charset="0"/>
              </a:rPr>
              <a:t>Worship Requires the Right Object</a:t>
            </a:r>
          </a:p>
        </p:txBody>
      </p:sp>
      <p:sp>
        <p:nvSpPr>
          <p:cNvPr id="586755" name="Rectangle 3"/>
          <p:cNvSpPr>
            <a:spLocks noGrp="1" noChangeArrowheads="1"/>
          </p:cNvSpPr>
          <p:nvPr>
            <p:ph type="subTitle" idx="1"/>
          </p:nvPr>
        </p:nvSpPr>
        <p:spPr>
          <a:xfrm>
            <a:off x="0" y="1005840"/>
            <a:ext cx="14630400" cy="7223760"/>
          </a:xfrm>
        </p:spPr>
        <p:txBody>
          <a:bodyPr>
            <a:normAutofit fontScale="92500"/>
          </a:bodyPr>
          <a:lstStyle/>
          <a:p>
            <a:pPr marL="870814" indent="-870814">
              <a:lnSpc>
                <a:spcPct val="90000"/>
              </a:lnSpc>
              <a:defRPr/>
            </a:pPr>
            <a:r>
              <a:rPr lang="en-US" dirty="0" smtClean="0">
                <a:solidFill>
                  <a:schemeClr val="bg2"/>
                </a:solidFill>
                <a:latin typeface="Tahoma" pitchFamily="34" charset="0"/>
                <a:ea typeface="Tahoma" pitchFamily="34" charset="0"/>
                <a:cs typeface="Tahoma" pitchFamily="34" charset="0"/>
              </a:rPr>
              <a:t>The devil wanted Jesus to worship him, but Jesus said it was only right to worship God </a:t>
            </a:r>
            <a:r>
              <a:rPr lang="en-US" dirty="0" smtClean="0">
                <a:solidFill>
                  <a:schemeClr val="bg2"/>
                </a:solidFill>
                <a:effectLst/>
                <a:latin typeface="Tahoma" pitchFamily="34" charset="0"/>
                <a:ea typeface="Tahoma" pitchFamily="34" charset="0"/>
                <a:cs typeface="Tahoma" pitchFamily="34" charset="0"/>
              </a:rPr>
              <a:t>(Luke 4:8).                                         </a:t>
            </a:r>
          </a:p>
          <a:p>
            <a:pPr marL="870814" indent="-870814">
              <a:lnSpc>
                <a:spcPct val="90000"/>
              </a:lnSpc>
              <a:defRPr/>
            </a:pPr>
            <a:endParaRPr lang="en-US" sz="1500" dirty="0">
              <a:solidFill>
                <a:schemeClr val="bg2"/>
              </a:solidFill>
              <a:latin typeface="Tahoma" pitchFamily="34" charset="0"/>
              <a:ea typeface="Tahoma" pitchFamily="34" charset="0"/>
              <a:cs typeface="Tahoma" pitchFamily="34" charset="0"/>
            </a:endParaRPr>
          </a:p>
          <a:p>
            <a:pPr marL="870814" indent="-870814">
              <a:lnSpc>
                <a:spcPct val="90000"/>
              </a:lnSpc>
              <a:defRPr/>
            </a:pPr>
            <a:r>
              <a:rPr lang="en-US" dirty="0" smtClean="0">
                <a:solidFill>
                  <a:schemeClr val="bg2"/>
                </a:solidFill>
                <a:effectLst/>
                <a:latin typeface="Tahoma" pitchFamily="34" charset="0"/>
                <a:ea typeface="Tahoma" pitchFamily="34" charset="0"/>
                <a:cs typeface="Tahoma" pitchFamily="34" charset="0"/>
              </a:rPr>
              <a:t>The word for worship (</a:t>
            </a:r>
            <a:r>
              <a:rPr lang="en-US" dirty="0" err="1" smtClean="0">
                <a:solidFill>
                  <a:schemeClr val="bg2"/>
                </a:solidFill>
                <a:effectLst/>
                <a:latin typeface="Tahoma" pitchFamily="34" charset="0"/>
                <a:ea typeface="Tahoma" pitchFamily="34" charset="0"/>
                <a:cs typeface="Tahoma" pitchFamily="34" charset="0"/>
              </a:rPr>
              <a:t>proskuneo</a:t>
            </a:r>
            <a:r>
              <a:rPr lang="en-US" dirty="0" smtClean="0">
                <a:solidFill>
                  <a:schemeClr val="bg2"/>
                </a:solidFill>
                <a:effectLst/>
                <a:latin typeface="Tahoma" pitchFamily="34" charset="0"/>
                <a:ea typeface="Tahoma" pitchFamily="34" charset="0"/>
                <a:cs typeface="Tahoma" pitchFamily="34" charset="0"/>
              </a:rPr>
              <a:t>) means “to kiss, fawn, crouch to (literally or figuratively); prostrate oneself in homage, (do reverence to, adore)” (Strong’s Dict.).                                                           </a:t>
            </a:r>
          </a:p>
          <a:p>
            <a:pPr marL="870814" indent="-870814">
              <a:lnSpc>
                <a:spcPct val="90000"/>
              </a:lnSpc>
              <a:defRPr/>
            </a:pPr>
            <a:endParaRPr lang="en-US" sz="1500" dirty="0">
              <a:solidFill>
                <a:schemeClr val="bg2"/>
              </a:solidFill>
              <a:latin typeface="Tahoma" pitchFamily="34" charset="0"/>
              <a:ea typeface="Tahoma" pitchFamily="34" charset="0"/>
              <a:cs typeface="Tahoma" pitchFamily="34" charset="0"/>
            </a:endParaRPr>
          </a:p>
          <a:p>
            <a:pPr marL="870814" indent="-870814">
              <a:lnSpc>
                <a:spcPct val="90000"/>
              </a:lnSpc>
              <a:defRPr/>
            </a:pPr>
            <a:r>
              <a:rPr lang="en-US" dirty="0" smtClean="0">
                <a:solidFill>
                  <a:schemeClr val="bg2"/>
                </a:solidFill>
                <a:effectLst/>
                <a:latin typeface="Tahoma" pitchFamily="34" charset="0"/>
                <a:ea typeface="Tahoma" pitchFamily="34" charset="0"/>
                <a:cs typeface="Tahoma" pitchFamily="34" charset="0"/>
              </a:rPr>
              <a:t>We are not to worship man like the Pope of Rome (Peter refused the worship of Cornelius) (Acts 10:25)      </a:t>
            </a:r>
          </a:p>
          <a:p>
            <a:pPr marL="870814" indent="-870814">
              <a:lnSpc>
                <a:spcPct val="90000"/>
              </a:lnSpc>
              <a:defRPr/>
            </a:pPr>
            <a:endParaRPr lang="en-US" sz="1500" dirty="0">
              <a:solidFill>
                <a:schemeClr val="bg2"/>
              </a:solidFill>
              <a:latin typeface="Tahoma" pitchFamily="34" charset="0"/>
              <a:ea typeface="Tahoma" pitchFamily="34" charset="0"/>
              <a:cs typeface="Tahoma" pitchFamily="34" charset="0"/>
            </a:endParaRPr>
          </a:p>
          <a:p>
            <a:pPr marL="870814" indent="-870814">
              <a:lnSpc>
                <a:spcPct val="90000"/>
              </a:lnSpc>
              <a:defRPr/>
            </a:pPr>
            <a:r>
              <a:rPr lang="en-US" dirty="0" smtClean="0">
                <a:solidFill>
                  <a:schemeClr val="bg2"/>
                </a:solidFill>
                <a:effectLst/>
                <a:latin typeface="Tahoma" pitchFamily="34" charset="0"/>
                <a:ea typeface="Tahoma" pitchFamily="34" charset="0"/>
                <a:cs typeface="Tahoma" pitchFamily="34" charset="0"/>
              </a:rPr>
              <a:t>We are not to worship creation (sun, moon, stars, earth), but only the Creator (Deut. 4:19; 17:2-6; Rom. 1:25).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86755">
                                            <p:txEl>
                                              <p:pRg st="0" end="0"/>
                                            </p:txEl>
                                          </p:spTgt>
                                        </p:tgtEl>
                                        <p:attrNameLst>
                                          <p:attrName>style.visibility</p:attrName>
                                        </p:attrNameLst>
                                      </p:cBhvr>
                                      <p:to>
                                        <p:strVal val="visible"/>
                                      </p:to>
                                    </p:set>
                                    <p:animEffect transition="in" filter="wipe(up)">
                                      <p:cBhvr>
                                        <p:cTn id="7" dur="1000"/>
                                        <p:tgtEl>
                                          <p:spTgt spid="586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86755">
                                            <p:txEl>
                                              <p:pRg st="2" end="2"/>
                                            </p:txEl>
                                          </p:spTgt>
                                        </p:tgtEl>
                                        <p:attrNameLst>
                                          <p:attrName>style.visibility</p:attrName>
                                        </p:attrNameLst>
                                      </p:cBhvr>
                                      <p:to>
                                        <p:strVal val="visible"/>
                                      </p:to>
                                    </p:set>
                                    <p:animEffect transition="in" filter="wipe(up)">
                                      <p:cBhvr>
                                        <p:cTn id="12" dur="1000"/>
                                        <p:tgtEl>
                                          <p:spTgt spid="58675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86755">
                                            <p:txEl>
                                              <p:pRg st="4" end="4"/>
                                            </p:txEl>
                                          </p:spTgt>
                                        </p:tgtEl>
                                        <p:attrNameLst>
                                          <p:attrName>style.visibility</p:attrName>
                                        </p:attrNameLst>
                                      </p:cBhvr>
                                      <p:to>
                                        <p:strVal val="visible"/>
                                      </p:to>
                                    </p:set>
                                    <p:animEffect transition="in" filter="wipe(up)">
                                      <p:cBhvr>
                                        <p:cTn id="17" dur="1000"/>
                                        <p:tgtEl>
                                          <p:spTgt spid="58675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86755">
                                            <p:txEl>
                                              <p:pRg st="6" end="6"/>
                                            </p:txEl>
                                          </p:spTgt>
                                        </p:tgtEl>
                                        <p:attrNameLst>
                                          <p:attrName>style.visibility</p:attrName>
                                        </p:attrNameLst>
                                      </p:cBhvr>
                                      <p:to>
                                        <p:strVal val="visible"/>
                                      </p:to>
                                    </p:set>
                                    <p:animEffect transition="in" filter="wipe(up)">
                                      <p:cBhvr>
                                        <p:cTn id="22" dur="1000"/>
                                        <p:tgtEl>
                                          <p:spTgt spid="5867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675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0" y="0"/>
            <a:ext cx="14630400" cy="1005840"/>
          </a:xfrm>
        </p:spPr>
        <p:txBody>
          <a:bodyPr>
            <a:noAutofit/>
          </a:bodyPr>
          <a:lstStyle/>
          <a:p>
            <a:pPr eaLnBrk="1" hangingPunct="1"/>
            <a:r>
              <a:rPr lang="en-US" sz="6600" dirty="0" smtClean="0">
                <a:solidFill>
                  <a:srgbClr val="FFFF00"/>
                </a:solidFill>
                <a:effectLst/>
                <a:latin typeface="Tahoma" pitchFamily="34" charset="0"/>
                <a:ea typeface="Tahoma" pitchFamily="34" charset="0"/>
                <a:cs typeface="Tahoma" pitchFamily="34" charset="0"/>
              </a:rPr>
              <a:t>Worship Requires the Right Object</a:t>
            </a:r>
          </a:p>
        </p:txBody>
      </p:sp>
      <p:sp>
        <p:nvSpPr>
          <p:cNvPr id="588803" name="Rectangle 3"/>
          <p:cNvSpPr>
            <a:spLocks noGrp="1" noChangeArrowheads="1"/>
          </p:cNvSpPr>
          <p:nvPr>
            <p:ph type="subTitle" idx="1"/>
          </p:nvPr>
        </p:nvSpPr>
        <p:spPr>
          <a:xfrm>
            <a:off x="0" y="1219200"/>
            <a:ext cx="14630400" cy="7010400"/>
          </a:xfrm>
        </p:spPr>
        <p:txBody>
          <a:bodyPr>
            <a:normAutofit/>
          </a:bodyPr>
          <a:lstStyle/>
          <a:p>
            <a:pPr marL="870814" indent="-870814">
              <a:lnSpc>
                <a:spcPct val="80000"/>
              </a:lnSpc>
              <a:defRPr/>
            </a:pPr>
            <a:r>
              <a:rPr lang="en-US" sz="4300" dirty="0" smtClean="0">
                <a:solidFill>
                  <a:schemeClr val="bg2"/>
                </a:solidFill>
                <a:effectLst/>
                <a:latin typeface="Tahoma" pitchFamily="34" charset="0"/>
                <a:ea typeface="Tahoma" pitchFamily="34" charset="0"/>
                <a:cs typeface="Tahoma" pitchFamily="34" charset="0"/>
              </a:rPr>
              <a:t>Don’t worship angels</a:t>
            </a:r>
            <a:r>
              <a:rPr lang="en-US" sz="4300" dirty="0" smtClean="0">
                <a:solidFill>
                  <a:schemeClr val="bg2"/>
                </a:solidFill>
                <a:latin typeface="Tahoma" pitchFamily="34" charset="0"/>
                <a:ea typeface="Tahoma" pitchFamily="34" charset="0"/>
                <a:cs typeface="Tahoma" pitchFamily="34" charset="0"/>
              </a:rPr>
              <a:t> </a:t>
            </a:r>
            <a:r>
              <a:rPr lang="en-US" sz="4300" dirty="0" smtClean="0">
                <a:solidFill>
                  <a:schemeClr val="bg2"/>
                </a:solidFill>
                <a:effectLst/>
                <a:latin typeface="Tahoma" pitchFamily="34" charset="0"/>
                <a:ea typeface="Tahoma" pitchFamily="34" charset="0"/>
                <a:cs typeface="Tahoma" pitchFamily="34" charset="0"/>
              </a:rPr>
              <a:t>(Col. 2:18; Rev. 22:8-9). </a:t>
            </a:r>
            <a:r>
              <a:rPr lang="en-US" dirty="0" smtClean="0">
                <a:solidFill>
                  <a:schemeClr val="bg2"/>
                </a:solidFill>
                <a:effectLst/>
                <a:latin typeface="Tahoma" pitchFamily="34" charset="0"/>
                <a:ea typeface="Tahoma" pitchFamily="34" charset="0"/>
                <a:cs typeface="Tahoma" pitchFamily="34" charset="0"/>
              </a:rPr>
              <a:t>                                        </a:t>
            </a:r>
          </a:p>
          <a:p>
            <a:pPr marL="870814" indent="-870814">
              <a:lnSpc>
                <a:spcPct val="80000"/>
              </a:lnSpc>
              <a:defRPr/>
            </a:pPr>
            <a:endParaRPr lang="en-US" sz="1400" dirty="0">
              <a:solidFill>
                <a:schemeClr val="bg2"/>
              </a:solidFill>
              <a:latin typeface="Tahoma" pitchFamily="34" charset="0"/>
              <a:ea typeface="Tahoma" pitchFamily="34" charset="0"/>
              <a:cs typeface="Tahoma" pitchFamily="34" charset="0"/>
            </a:endParaRPr>
          </a:p>
          <a:p>
            <a:pPr marL="870814" indent="-870814">
              <a:lnSpc>
                <a:spcPct val="80000"/>
              </a:lnSpc>
              <a:defRPr/>
            </a:pPr>
            <a:r>
              <a:rPr lang="en-US" sz="4300" dirty="0" smtClean="0">
                <a:solidFill>
                  <a:schemeClr val="bg2"/>
                </a:solidFill>
                <a:effectLst/>
                <a:latin typeface="Tahoma" pitchFamily="34" charset="0"/>
                <a:ea typeface="Tahoma" pitchFamily="34" charset="0"/>
                <a:cs typeface="Tahoma" pitchFamily="34" charset="0"/>
              </a:rPr>
              <a:t>Don’t worship idols (things, money) (1 Co. 10:7; </a:t>
            </a:r>
            <a:r>
              <a:rPr lang="en-US" sz="4300" dirty="0" smtClean="0">
                <a:solidFill>
                  <a:schemeClr val="bg2"/>
                </a:solidFill>
                <a:latin typeface="Tahoma" pitchFamily="34" charset="0"/>
                <a:ea typeface="Tahoma" pitchFamily="34" charset="0"/>
                <a:cs typeface="Tahoma" pitchFamily="34" charset="0"/>
              </a:rPr>
              <a:t>Mt. </a:t>
            </a:r>
            <a:r>
              <a:rPr lang="en-US" sz="4300" dirty="0" smtClean="0">
                <a:solidFill>
                  <a:schemeClr val="bg2"/>
                </a:solidFill>
                <a:effectLst/>
                <a:latin typeface="Tahoma" pitchFamily="34" charset="0"/>
                <a:ea typeface="Tahoma" pitchFamily="34" charset="0"/>
                <a:cs typeface="Tahoma" pitchFamily="34" charset="0"/>
              </a:rPr>
              <a:t>6:24).</a:t>
            </a:r>
          </a:p>
          <a:p>
            <a:pPr marL="870814" indent="-870814">
              <a:lnSpc>
                <a:spcPct val="80000"/>
              </a:lnSpc>
              <a:defRPr/>
            </a:pPr>
            <a:endParaRPr lang="en-US" sz="1400" dirty="0">
              <a:solidFill>
                <a:schemeClr val="bg2"/>
              </a:solidFill>
              <a:latin typeface="Tahoma" pitchFamily="34" charset="0"/>
              <a:ea typeface="Tahoma" pitchFamily="34" charset="0"/>
              <a:cs typeface="Tahoma" pitchFamily="34" charset="0"/>
            </a:endParaRPr>
          </a:p>
          <a:p>
            <a:pPr marL="870814" indent="-870814">
              <a:lnSpc>
                <a:spcPct val="80000"/>
              </a:lnSpc>
              <a:defRPr/>
            </a:pPr>
            <a:r>
              <a:rPr lang="en-US" sz="4300" u="sng" dirty="0" smtClean="0">
                <a:solidFill>
                  <a:schemeClr val="bg2"/>
                </a:solidFill>
                <a:effectLst/>
                <a:latin typeface="Tahoma" pitchFamily="34" charset="0"/>
                <a:ea typeface="Tahoma" pitchFamily="34" charset="0"/>
                <a:cs typeface="Tahoma" pitchFamily="34" charset="0"/>
              </a:rPr>
              <a:t>Don’t worship man, false gods or goddesses</a:t>
            </a:r>
          </a:p>
          <a:p>
            <a:pPr marL="870814" indent="-870814">
              <a:lnSpc>
                <a:spcPct val="80000"/>
              </a:lnSpc>
              <a:defRPr/>
            </a:pPr>
            <a:r>
              <a:rPr lang="en-US" sz="4300" dirty="0" smtClean="0">
                <a:solidFill>
                  <a:schemeClr val="bg2"/>
                </a:solidFill>
                <a:effectLst/>
                <a:latin typeface="Tahoma" pitchFamily="34" charset="0"/>
                <a:ea typeface="Tahoma" pitchFamily="34" charset="0"/>
                <a:cs typeface="Tahoma" pitchFamily="34" charset="0"/>
              </a:rPr>
              <a:t> Zeus and Hermes (Paul &amp; Barnabas)- Acts 14:12ff</a:t>
            </a:r>
          </a:p>
          <a:p>
            <a:pPr marL="870814" indent="-870814">
              <a:lnSpc>
                <a:spcPct val="80000"/>
              </a:lnSpc>
              <a:defRPr/>
            </a:pPr>
            <a:endParaRPr lang="en-US" sz="1400" dirty="0" smtClean="0">
              <a:solidFill>
                <a:schemeClr val="bg2"/>
              </a:solidFill>
              <a:effectLst/>
              <a:latin typeface="Tahoma" pitchFamily="34" charset="0"/>
              <a:ea typeface="Tahoma" pitchFamily="34" charset="0"/>
              <a:cs typeface="Tahoma" pitchFamily="34" charset="0"/>
            </a:endParaRPr>
          </a:p>
          <a:p>
            <a:pPr marL="870814" indent="-870814">
              <a:lnSpc>
                <a:spcPct val="80000"/>
              </a:lnSpc>
              <a:defRPr/>
            </a:pPr>
            <a:r>
              <a:rPr lang="en-US" sz="4300" dirty="0" smtClean="0">
                <a:solidFill>
                  <a:schemeClr val="bg2"/>
                </a:solidFill>
                <a:effectLst/>
                <a:latin typeface="Tahoma" pitchFamily="34" charset="0"/>
                <a:ea typeface="Tahoma" pitchFamily="34" charset="0"/>
                <a:cs typeface="Tahoma" pitchFamily="34" charset="0"/>
              </a:rPr>
              <a:t>Diana- Acts 19:27, 35 </a:t>
            </a:r>
          </a:p>
          <a:p>
            <a:pPr marL="870814" indent="-870814">
              <a:lnSpc>
                <a:spcPct val="80000"/>
              </a:lnSpc>
              <a:defRPr/>
            </a:pPr>
            <a:endParaRPr lang="en-US" sz="1400" dirty="0" smtClean="0">
              <a:solidFill>
                <a:schemeClr val="bg2"/>
              </a:solidFill>
              <a:effectLst/>
              <a:latin typeface="Tahoma" pitchFamily="34" charset="0"/>
              <a:ea typeface="Tahoma" pitchFamily="34" charset="0"/>
              <a:cs typeface="Tahoma" pitchFamily="34" charset="0"/>
            </a:endParaRPr>
          </a:p>
          <a:p>
            <a:pPr marL="870814" indent="-870814">
              <a:lnSpc>
                <a:spcPct val="80000"/>
              </a:lnSpc>
              <a:defRPr/>
            </a:pPr>
            <a:r>
              <a:rPr lang="en-US" sz="4300" dirty="0" smtClean="0">
                <a:solidFill>
                  <a:schemeClr val="bg2"/>
                </a:solidFill>
                <a:effectLst/>
                <a:latin typeface="Tahoma" pitchFamily="34" charset="0"/>
                <a:ea typeface="Tahoma" pitchFamily="34" charset="0"/>
                <a:cs typeface="Tahoma" pitchFamily="34" charset="0"/>
              </a:rPr>
              <a:t>Allah- god of the Muslims </a:t>
            </a:r>
          </a:p>
          <a:p>
            <a:pPr marL="870814" indent="-870814">
              <a:lnSpc>
                <a:spcPct val="80000"/>
              </a:lnSpc>
              <a:defRPr/>
            </a:pPr>
            <a:endParaRPr lang="en-US" sz="2000" dirty="0">
              <a:solidFill>
                <a:schemeClr val="bg2"/>
              </a:solidFill>
              <a:latin typeface="Tahoma" pitchFamily="34" charset="0"/>
              <a:ea typeface="Tahoma" pitchFamily="34" charset="0"/>
              <a:cs typeface="Tahoma" pitchFamily="34" charset="0"/>
            </a:endParaRPr>
          </a:p>
          <a:p>
            <a:pPr marL="870814" indent="-870814">
              <a:lnSpc>
                <a:spcPct val="80000"/>
              </a:lnSpc>
              <a:defRPr/>
            </a:pPr>
            <a:r>
              <a:rPr lang="en-US" sz="4300" dirty="0" smtClean="0">
                <a:solidFill>
                  <a:schemeClr val="bg2"/>
                </a:solidFill>
                <a:effectLst/>
                <a:latin typeface="Tahoma" pitchFamily="34" charset="0"/>
                <a:ea typeface="Tahoma" pitchFamily="34" charset="0"/>
                <a:cs typeface="Tahoma" pitchFamily="34" charset="0"/>
              </a:rPr>
              <a:t>The right object in worship is the God of heaven and His Son Jesus Christ (Rev. 4:10; 5:14)</a:t>
            </a:r>
            <a:r>
              <a:rPr lang="en-US" sz="4300" dirty="0" smtClean="0">
                <a:solidFill>
                  <a:schemeClr val="bg2"/>
                </a:solidFill>
                <a:latin typeface="Tahoma" pitchFamily="34" charset="0"/>
                <a:ea typeface="Tahoma" pitchFamily="34" charset="0"/>
                <a:cs typeface="Tahoma" pitchFamily="34" charset="0"/>
              </a:rPr>
              <a:t>.</a:t>
            </a:r>
            <a:r>
              <a:rPr lang="en-US" sz="4300" dirty="0" smtClean="0">
                <a:solidFill>
                  <a:schemeClr val="bg2"/>
                </a:solidFill>
                <a:effectLst/>
                <a:latin typeface="Tahoma" pitchFamily="34" charset="0"/>
                <a:ea typeface="Tahoma" pitchFamily="34" charset="0"/>
                <a:cs typeface="Tahoma" pitchFamily="34" charset="0"/>
              </a:rPr>
              <a:t> </a:t>
            </a:r>
            <a:endParaRPr lang="en-US" sz="4300" dirty="0">
              <a:solidFill>
                <a:schemeClr val="bg2"/>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88803">
                                            <p:txEl>
                                              <p:pRg st="0" end="0"/>
                                            </p:txEl>
                                          </p:spTgt>
                                        </p:tgtEl>
                                        <p:attrNameLst>
                                          <p:attrName>style.visibility</p:attrName>
                                        </p:attrNameLst>
                                      </p:cBhvr>
                                      <p:to>
                                        <p:strVal val="visible"/>
                                      </p:to>
                                    </p:set>
                                    <p:animEffect transition="in" filter="wipe(up)">
                                      <p:cBhvr>
                                        <p:cTn id="7" dur="1000"/>
                                        <p:tgtEl>
                                          <p:spTgt spid="5888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88803">
                                            <p:txEl>
                                              <p:pRg st="2" end="2"/>
                                            </p:txEl>
                                          </p:spTgt>
                                        </p:tgtEl>
                                        <p:attrNameLst>
                                          <p:attrName>style.visibility</p:attrName>
                                        </p:attrNameLst>
                                      </p:cBhvr>
                                      <p:to>
                                        <p:strVal val="visible"/>
                                      </p:to>
                                    </p:set>
                                    <p:animEffect transition="in" filter="wipe(up)">
                                      <p:cBhvr>
                                        <p:cTn id="12" dur="1000"/>
                                        <p:tgtEl>
                                          <p:spTgt spid="58880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88803">
                                            <p:txEl>
                                              <p:pRg st="4" end="4"/>
                                            </p:txEl>
                                          </p:spTgt>
                                        </p:tgtEl>
                                        <p:attrNameLst>
                                          <p:attrName>style.visibility</p:attrName>
                                        </p:attrNameLst>
                                      </p:cBhvr>
                                      <p:to>
                                        <p:strVal val="visible"/>
                                      </p:to>
                                    </p:set>
                                    <p:animEffect transition="in" filter="wipe(up)">
                                      <p:cBhvr>
                                        <p:cTn id="17" dur="1000"/>
                                        <p:tgtEl>
                                          <p:spTgt spid="58880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88803">
                                            <p:txEl>
                                              <p:pRg st="5" end="5"/>
                                            </p:txEl>
                                          </p:spTgt>
                                        </p:tgtEl>
                                        <p:attrNameLst>
                                          <p:attrName>style.visibility</p:attrName>
                                        </p:attrNameLst>
                                      </p:cBhvr>
                                      <p:to>
                                        <p:strVal val="visible"/>
                                      </p:to>
                                    </p:set>
                                    <p:animEffect transition="in" filter="wipe(up)">
                                      <p:cBhvr>
                                        <p:cTn id="22" dur="1000"/>
                                        <p:tgtEl>
                                          <p:spTgt spid="58880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88803">
                                            <p:txEl>
                                              <p:pRg st="7" end="7"/>
                                            </p:txEl>
                                          </p:spTgt>
                                        </p:tgtEl>
                                        <p:attrNameLst>
                                          <p:attrName>style.visibility</p:attrName>
                                        </p:attrNameLst>
                                      </p:cBhvr>
                                      <p:to>
                                        <p:strVal val="visible"/>
                                      </p:to>
                                    </p:set>
                                    <p:animEffect transition="in" filter="wipe(up)">
                                      <p:cBhvr>
                                        <p:cTn id="27" dur="1000"/>
                                        <p:tgtEl>
                                          <p:spTgt spid="58880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88803">
                                            <p:txEl>
                                              <p:pRg st="9" end="9"/>
                                            </p:txEl>
                                          </p:spTgt>
                                        </p:tgtEl>
                                        <p:attrNameLst>
                                          <p:attrName>style.visibility</p:attrName>
                                        </p:attrNameLst>
                                      </p:cBhvr>
                                      <p:to>
                                        <p:strVal val="visible"/>
                                      </p:to>
                                    </p:set>
                                    <p:animEffect transition="in" filter="wipe(up)">
                                      <p:cBhvr>
                                        <p:cTn id="32" dur="1000"/>
                                        <p:tgtEl>
                                          <p:spTgt spid="58880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88803">
                                            <p:txEl>
                                              <p:pRg st="11" end="11"/>
                                            </p:txEl>
                                          </p:spTgt>
                                        </p:tgtEl>
                                        <p:attrNameLst>
                                          <p:attrName>style.visibility</p:attrName>
                                        </p:attrNameLst>
                                      </p:cBhvr>
                                      <p:to>
                                        <p:strVal val="visible"/>
                                      </p:to>
                                    </p:set>
                                    <p:animEffect transition="in" filter="wipe(up)">
                                      <p:cBhvr>
                                        <p:cTn id="37" dur="1000"/>
                                        <p:tgtEl>
                                          <p:spTgt spid="58880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880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0" y="0"/>
            <a:ext cx="14630400" cy="1005840"/>
          </a:xfrm>
        </p:spPr>
        <p:txBody>
          <a:bodyPr>
            <a:noAutofit/>
          </a:bodyPr>
          <a:lstStyle/>
          <a:p>
            <a:pPr eaLnBrk="1" hangingPunct="1"/>
            <a:r>
              <a:rPr lang="en-US" dirty="0" smtClean="0">
                <a:solidFill>
                  <a:srgbClr val="FFFF00"/>
                </a:solidFill>
                <a:effectLst/>
                <a:latin typeface="Tahoma" pitchFamily="34" charset="0"/>
                <a:ea typeface="Tahoma" pitchFamily="34" charset="0"/>
                <a:cs typeface="Tahoma" pitchFamily="34" charset="0"/>
              </a:rPr>
              <a:t>Worship Requires the Right Spirit</a:t>
            </a:r>
          </a:p>
        </p:txBody>
      </p:sp>
      <p:sp>
        <p:nvSpPr>
          <p:cNvPr id="590851" name="Rectangle 3"/>
          <p:cNvSpPr>
            <a:spLocks noGrp="1" noChangeArrowheads="1"/>
          </p:cNvSpPr>
          <p:nvPr>
            <p:ph type="subTitle" idx="1"/>
          </p:nvPr>
        </p:nvSpPr>
        <p:spPr>
          <a:xfrm>
            <a:off x="0" y="1188720"/>
            <a:ext cx="14630400" cy="7040880"/>
          </a:xfrm>
        </p:spPr>
        <p:txBody>
          <a:bodyPr>
            <a:normAutofit/>
          </a:bodyPr>
          <a:lstStyle/>
          <a:p>
            <a:pPr marL="870814" indent="-870814">
              <a:lnSpc>
                <a:spcPct val="90000"/>
              </a:lnSpc>
              <a:defRPr/>
            </a:pPr>
            <a:r>
              <a:rPr lang="en-US" sz="4400" dirty="0" smtClean="0">
                <a:solidFill>
                  <a:schemeClr val="bg2"/>
                </a:solidFill>
                <a:latin typeface="Tahoma" pitchFamily="34" charset="0"/>
                <a:ea typeface="Tahoma" pitchFamily="34" charset="0"/>
                <a:cs typeface="Tahoma" pitchFamily="34" charset="0"/>
              </a:rPr>
              <a:t>The most impo</a:t>
            </a:r>
            <a:r>
              <a:rPr lang="en-US" sz="4400" dirty="0" smtClean="0">
                <a:solidFill>
                  <a:schemeClr val="bg2"/>
                </a:solidFill>
                <a:effectLst/>
                <a:latin typeface="Tahoma" pitchFamily="34" charset="0"/>
                <a:ea typeface="Tahoma" pitchFamily="34" charset="0"/>
                <a:cs typeface="Tahoma" pitchFamily="34" charset="0"/>
              </a:rPr>
              <a:t>rtant command is to love God with all of our being (Matthew 22:37-38).</a:t>
            </a:r>
            <a:r>
              <a:rPr lang="en-US" sz="4400" dirty="0">
                <a:solidFill>
                  <a:schemeClr val="bg2"/>
                </a:solidFill>
                <a:latin typeface="Tahoma" pitchFamily="34" charset="0"/>
                <a:ea typeface="Tahoma" pitchFamily="34" charset="0"/>
                <a:cs typeface="Tahoma" pitchFamily="34" charset="0"/>
              </a:rPr>
              <a:t> </a:t>
            </a:r>
            <a:r>
              <a:rPr lang="en-US" sz="4000" dirty="0">
                <a:solidFill>
                  <a:schemeClr val="bg2"/>
                </a:solidFill>
                <a:latin typeface="Tahoma" pitchFamily="34" charset="0"/>
                <a:ea typeface="Tahoma" pitchFamily="34" charset="0"/>
                <a:cs typeface="Tahoma" pitchFamily="34" charset="0"/>
              </a:rPr>
              <a:t>                                        </a:t>
            </a:r>
          </a:p>
          <a:p>
            <a:pPr marL="870814" indent="-870814">
              <a:lnSpc>
                <a:spcPct val="90000"/>
              </a:lnSpc>
              <a:defRPr/>
            </a:pPr>
            <a:endParaRPr lang="en-US" sz="1400" dirty="0">
              <a:solidFill>
                <a:schemeClr val="bg2"/>
              </a:solidFill>
              <a:latin typeface="Tahoma" pitchFamily="34" charset="0"/>
              <a:ea typeface="Tahoma" pitchFamily="34" charset="0"/>
              <a:cs typeface="Tahoma" pitchFamily="34" charset="0"/>
            </a:endParaRPr>
          </a:p>
          <a:p>
            <a:pPr marL="870814" indent="-870814">
              <a:lnSpc>
                <a:spcPct val="90000"/>
              </a:lnSpc>
              <a:defRPr/>
            </a:pPr>
            <a:r>
              <a:rPr lang="en-US" sz="4400" dirty="0" smtClean="0">
                <a:solidFill>
                  <a:schemeClr val="bg2"/>
                </a:solidFill>
                <a:effectLst/>
                <a:latin typeface="Tahoma" pitchFamily="34" charset="0"/>
                <a:ea typeface="Tahoma" pitchFamily="34" charset="0"/>
                <a:cs typeface="Tahoma" pitchFamily="34" charset="0"/>
              </a:rPr>
              <a:t>The 3,000 Jews who were converted to Christ were enthusiastically involved in worship (Acts 2:42, 46).</a:t>
            </a:r>
          </a:p>
          <a:p>
            <a:pPr marL="870814" indent="-870814">
              <a:lnSpc>
                <a:spcPct val="90000"/>
              </a:lnSpc>
              <a:defRPr/>
            </a:pPr>
            <a:endParaRPr lang="en-US" sz="1400" dirty="0">
              <a:solidFill>
                <a:schemeClr val="bg2"/>
              </a:solidFill>
              <a:latin typeface="Tahoma" pitchFamily="34" charset="0"/>
              <a:ea typeface="Tahoma" pitchFamily="34" charset="0"/>
              <a:cs typeface="Tahoma" pitchFamily="34" charset="0"/>
            </a:endParaRPr>
          </a:p>
          <a:p>
            <a:pPr marL="870814" indent="-870814">
              <a:lnSpc>
                <a:spcPct val="90000"/>
              </a:lnSpc>
              <a:defRPr/>
            </a:pPr>
            <a:r>
              <a:rPr lang="en-US" sz="4400" dirty="0" smtClean="0">
                <a:solidFill>
                  <a:schemeClr val="bg2"/>
                </a:solidFill>
                <a:effectLst/>
                <a:latin typeface="Tahoma" pitchFamily="34" charset="0"/>
                <a:ea typeface="Tahoma" pitchFamily="34" charset="0"/>
                <a:cs typeface="Tahoma" pitchFamily="34" charset="0"/>
              </a:rPr>
              <a:t>Paul warned brethren at Corinth that if they didn’t partake of the Lord’s Supper in a worthy manner- they were guilty of the body &amp; blood of the Lord (1 Co. 11:27ff).</a:t>
            </a:r>
          </a:p>
          <a:p>
            <a:pPr marL="870814" indent="-870814">
              <a:lnSpc>
                <a:spcPct val="90000"/>
              </a:lnSpc>
              <a:defRPr/>
            </a:pPr>
            <a:endParaRPr lang="en-US" sz="1400" dirty="0">
              <a:solidFill>
                <a:schemeClr val="bg2"/>
              </a:solidFill>
              <a:latin typeface="Tahoma" pitchFamily="34" charset="0"/>
              <a:ea typeface="Tahoma" pitchFamily="34" charset="0"/>
              <a:cs typeface="Tahoma" pitchFamily="34" charset="0"/>
            </a:endParaRPr>
          </a:p>
          <a:p>
            <a:pPr marL="870814" indent="-870814">
              <a:lnSpc>
                <a:spcPct val="90000"/>
              </a:lnSpc>
              <a:defRPr/>
            </a:pPr>
            <a:r>
              <a:rPr lang="en-US" sz="4400" dirty="0" smtClean="0">
                <a:solidFill>
                  <a:schemeClr val="bg2"/>
                </a:solidFill>
                <a:effectLst/>
                <a:latin typeface="Tahoma" pitchFamily="34" charset="0"/>
                <a:ea typeface="Tahoma" pitchFamily="34" charset="0"/>
                <a:cs typeface="Tahoma" pitchFamily="34" charset="0"/>
              </a:rPr>
              <a:t>If we come and worship but our heart is not in it, our worship is in vain (Matthew 15:8-9).</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90851">
                                            <p:txEl>
                                              <p:pRg st="0" end="0"/>
                                            </p:txEl>
                                          </p:spTgt>
                                        </p:tgtEl>
                                        <p:attrNameLst>
                                          <p:attrName>style.visibility</p:attrName>
                                        </p:attrNameLst>
                                      </p:cBhvr>
                                      <p:to>
                                        <p:strVal val="visible"/>
                                      </p:to>
                                    </p:set>
                                    <p:animEffect transition="in" filter="wipe(up)">
                                      <p:cBhvr>
                                        <p:cTn id="7" dur="1000"/>
                                        <p:tgtEl>
                                          <p:spTgt spid="5908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90851">
                                            <p:txEl>
                                              <p:pRg st="2" end="2"/>
                                            </p:txEl>
                                          </p:spTgt>
                                        </p:tgtEl>
                                        <p:attrNameLst>
                                          <p:attrName>style.visibility</p:attrName>
                                        </p:attrNameLst>
                                      </p:cBhvr>
                                      <p:to>
                                        <p:strVal val="visible"/>
                                      </p:to>
                                    </p:set>
                                    <p:animEffect transition="in" filter="wipe(up)">
                                      <p:cBhvr>
                                        <p:cTn id="12" dur="1000"/>
                                        <p:tgtEl>
                                          <p:spTgt spid="5908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90851">
                                            <p:txEl>
                                              <p:pRg st="4" end="4"/>
                                            </p:txEl>
                                          </p:spTgt>
                                        </p:tgtEl>
                                        <p:attrNameLst>
                                          <p:attrName>style.visibility</p:attrName>
                                        </p:attrNameLst>
                                      </p:cBhvr>
                                      <p:to>
                                        <p:strVal val="visible"/>
                                      </p:to>
                                    </p:set>
                                    <p:animEffect transition="in" filter="wipe(up)">
                                      <p:cBhvr>
                                        <p:cTn id="17" dur="1000"/>
                                        <p:tgtEl>
                                          <p:spTgt spid="59085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90851">
                                            <p:txEl>
                                              <p:pRg st="6" end="6"/>
                                            </p:txEl>
                                          </p:spTgt>
                                        </p:tgtEl>
                                        <p:attrNameLst>
                                          <p:attrName>style.visibility</p:attrName>
                                        </p:attrNameLst>
                                      </p:cBhvr>
                                      <p:to>
                                        <p:strVal val="visible"/>
                                      </p:to>
                                    </p:set>
                                    <p:animEffect transition="in" filter="wipe(up)">
                                      <p:cBhvr>
                                        <p:cTn id="22" dur="1000"/>
                                        <p:tgtEl>
                                          <p:spTgt spid="5908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085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0" y="0"/>
            <a:ext cx="14630400" cy="1005840"/>
          </a:xfrm>
        </p:spPr>
        <p:txBody>
          <a:bodyPr>
            <a:noAutofit/>
          </a:bodyPr>
          <a:lstStyle/>
          <a:p>
            <a:pPr eaLnBrk="1" hangingPunct="1"/>
            <a:r>
              <a:rPr lang="en-US" sz="6600" dirty="0" smtClean="0">
                <a:solidFill>
                  <a:srgbClr val="FFFF00"/>
                </a:solidFill>
                <a:effectLst/>
                <a:latin typeface="Tahoma" pitchFamily="34" charset="0"/>
                <a:ea typeface="Tahoma" pitchFamily="34" charset="0"/>
                <a:cs typeface="Tahoma" pitchFamily="34" charset="0"/>
              </a:rPr>
              <a:t>Worship Must Be Done in Truth</a:t>
            </a:r>
          </a:p>
        </p:txBody>
      </p:sp>
      <p:sp>
        <p:nvSpPr>
          <p:cNvPr id="592899" name="Rectangle 3"/>
          <p:cNvSpPr>
            <a:spLocks noGrp="1" noChangeArrowheads="1"/>
          </p:cNvSpPr>
          <p:nvPr>
            <p:ph type="subTitle" idx="1"/>
          </p:nvPr>
        </p:nvSpPr>
        <p:spPr>
          <a:xfrm>
            <a:off x="0" y="1188720"/>
            <a:ext cx="14630400" cy="7040880"/>
          </a:xfrm>
        </p:spPr>
        <p:txBody>
          <a:bodyPr>
            <a:normAutofit lnSpcReduction="10000"/>
          </a:bodyPr>
          <a:lstStyle/>
          <a:p>
            <a:pPr marL="870814" indent="-870814">
              <a:defRPr/>
            </a:pPr>
            <a:r>
              <a:rPr lang="en-US" dirty="0" smtClean="0">
                <a:solidFill>
                  <a:schemeClr val="bg2"/>
                </a:solidFill>
                <a:latin typeface="Tahoma" pitchFamily="34" charset="0"/>
                <a:ea typeface="Tahoma" pitchFamily="34" charset="0"/>
                <a:cs typeface="Tahoma" pitchFamily="34" charset="0"/>
              </a:rPr>
              <a:t>It isn’t a matter of </a:t>
            </a:r>
            <a:r>
              <a:rPr lang="en-US" i="1" dirty="0" smtClean="0">
                <a:solidFill>
                  <a:schemeClr val="bg2"/>
                </a:solidFill>
                <a:latin typeface="Tahoma" pitchFamily="34" charset="0"/>
                <a:ea typeface="Tahoma" pitchFamily="34" charset="0"/>
                <a:cs typeface="Tahoma" pitchFamily="34" charset="0"/>
              </a:rPr>
              <a:t>what I desire</a:t>
            </a:r>
            <a:r>
              <a:rPr lang="en-US" dirty="0" smtClean="0">
                <a:solidFill>
                  <a:schemeClr val="bg2"/>
                </a:solidFill>
                <a:latin typeface="Tahoma" pitchFamily="34" charset="0"/>
                <a:ea typeface="Tahoma" pitchFamily="34" charset="0"/>
                <a:cs typeface="Tahoma" pitchFamily="34" charset="0"/>
              </a:rPr>
              <a:t> or </a:t>
            </a:r>
            <a:r>
              <a:rPr lang="en-US" i="1" dirty="0" smtClean="0">
                <a:solidFill>
                  <a:schemeClr val="bg2"/>
                </a:solidFill>
                <a:latin typeface="Tahoma" pitchFamily="34" charset="0"/>
                <a:ea typeface="Tahoma" pitchFamily="34" charset="0"/>
                <a:cs typeface="Tahoma" pitchFamily="34" charset="0"/>
              </a:rPr>
              <a:t>what I think will please God</a:t>
            </a:r>
            <a:r>
              <a:rPr lang="en-US" dirty="0" smtClean="0">
                <a:solidFill>
                  <a:schemeClr val="bg2"/>
                </a:solidFill>
                <a:latin typeface="Tahoma" pitchFamily="34" charset="0"/>
                <a:ea typeface="Tahoma" pitchFamily="34" charset="0"/>
                <a:cs typeface="Tahoma" pitchFamily="34" charset="0"/>
              </a:rPr>
              <a:t>, but we must submit to </a:t>
            </a:r>
            <a:r>
              <a:rPr lang="en-US" i="1" dirty="0" smtClean="0">
                <a:solidFill>
                  <a:schemeClr val="bg2"/>
                </a:solidFill>
                <a:effectLst/>
                <a:latin typeface="Tahoma" pitchFamily="34" charset="0"/>
                <a:ea typeface="Tahoma" pitchFamily="34" charset="0"/>
                <a:cs typeface="Tahoma" pitchFamily="34" charset="0"/>
              </a:rPr>
              <a:t>do</a:t>
            </a:r>
            <a:r>
              <a:rPr lang="en-US" dirty="0" smtClean="0">
                <a:solidFill>
                  <a:schemeClr val="bg2"/>
                </a:solidFill>
                <a:effectLst/>
                <a:latin typeface="Tahoma" pitchFamily="34" charset="0"/>
                <a:ea typeface="Tahoma" pitchFamily="34" charset="0"/>
                <a:cs typeface="Tahoma" pitchFamily="34" charset="0"/>
              </a:rPr>
              <a:t> </a:t>
            </a:r>
            <a:r>
              <a:rPr lang="en-US" i="1" dirty="0" smtClean="0">
                <a:solidFill>
                  <a:schemeClr val="bg2"/>
                </a:solidFill>
                <a:effectLst/>
                <a:latin typeface="Tahoma" pitchFamily="34" charset="0"/>
                <a:ea typeface="Tahoma" pitchFamily="34" charset="0"/>
                <a:cs typeface="Tahoma" pitchFamily="34" charset="0"/>
              </a:rPr>
              <a:t>what He desires</a:t>
            </a:r>
            <a:r>
              <a:rPr lang="en-US" dirty="0" smtClean="0">
                <a:solidFill>
                  <a:schemeClr val="bg2"/>
                </a:solidFill>
                <a:latin typeface="Tahoma" pitchFamily="34" charset="0"/>
                <a:ea typeface="Tahoma" pitchFamily="34" charset="0"/>
                <a:cs typeface="Tahoma" pitchFamily="34" charset="0"/>
              </a:rPr>
              <a:t> sinc</a:t>
            </a:r>
            <a:r>
              <a:rPr lang="en-US" dirty="0" smtClean="0">
                <a:solidFill>
                  <a:schemeClr val="bg2"/>
                </a:solidFill>
                <a:effectLst/>
                <a:latin typeface="Tahoma" pitchFamily="34" charset="0"/>
                <a:ea typeface="Tahoma" pitchFamily="34" charset="0"/>
                <a:cs typeface="Tahoma" pitchFamily="34" charset="0"/>
              </a:rPr>
              <a:t>e His thoughts and ways are much higher than ours (Isaiah 55:8-9).                                         </a:t>
            </a:r>
          </a:p>
          <a:p>
            <a:pPr marL="870814" indent="-870814">
              <a:defRPr/>
            </a:pPr>
            <a:endParaRPr lang="en-US" sz="2600" dirty="0">
              <a:solidFill>
                <a:schemeClr val="bg2"/>
              </a:solidFill>
              <a:latin typeface="Tahoma" pitchFamily="34" charset="0"/>
              <a:ea typeface="Tahoma" pitchFamily="34" charset="0"/>
              <a:cs typeface="Tahoma" pitchFamily="34" charset="0"/>
            </a:endParaRPr>
          </a:p>
          <a:p>
            <a:pPr marL="870814" indent="-870814">
              <a:defRPr/>
            </a:pPr>
            <a:r>
              <a:rPr lang="en-US" dirty="0" smtClean="0">
                <a:solidFill>
                  <a:schemeClr val="bg2"/>
                </a:solidFill>
                <a:effectLst/>
                <a:latin typeface="Tahoma" pitchFamily="34" charset="0"/>
                <a:ea typeface="Tahoma" pitchFamily="34" charset="0"/>
                <a:cs typeface="Tahoma" pitchFamily="34" charset="0"/>
              </a:rPr>
              <a:t>God wants us to pray, sing psalms, hymns, and spiritual songs, cheerfully give as we have been prospered, remember the Lord’s death until He comes back, and study so that we will become more like Christ. (Acts 2:42; 20:7; 1 Co. 16:2; Eph. 5:19) </a:t>
            </a:r>
          </a:p>
          <a:p>
            <a:pPr marL="870814" indent="-870814">
              <a:defRPr/>
            </a:pPr>
            <a:endParaRPr lang="en-US" sz="2600" dirty="0"/>
          </a:p>
          <a:p>
            <a:pPr marL="870814" indent="-870814">
              <a:defRPr/>
            </a:pPr>
            <a:endParaRPr lang="en-US" sz="2000" dirty="0">
              <a:solidFill>
                <a:schemeClr val="accent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92899">
                                            <p:txEl>
                                              <p:pRg st="0" end="0"/>
                                            </p:txEl>
                                          </p:spTgt>
                                        </p:tgtEl>
                                        <p:attrNameLst>
                                          <p:attrName>style.visibility</p:attrName>
                                        </p:attrNameLst>
                                      </p:cBhvr>
                                      <p:to>
                                        <p:strVal val="visible"/>
                                      </p:to>
                                    </p:set>
                                    <p:animEffect transition="in" filter="wipe(up)">
                                      <p:cBhvr>
                                        <p:cTn id="7" dur="1000"/>
                                        <p:tgtEl>
                                          <p:spTgt spid="592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92899">
                                            <p:txEl>
                                              <p:pRg st="2" end="2"/>
                                            </p:txEl>
                                          </p:spTgt>
                                        </p:tgtEl>
                                        <p:attrNameLst>
                                          <p:attrName>style.visibility</p:attrName>
                                        </p:attrNameLst>
                                      </p:cBhvr>
                                      <p:to>
                                        <p:strVal val="visible"/>
                                      </p:to>
                                    </p:set>
                                    <p:animEffect transition="in" filter="wipe(up)">
                                      <p:cBhvr>
                                        <p:cTn id="12" dur="1000"/>
                                        <p:tgtEl>
                                          <p:spTgt spid="5928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289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0" y="0"/>
            <a:ext cx="14630400" cy="1005840"/>
          </a:xfrm>
        </p:spPr>
        <p:txBody>
          <a:bodyPr>
            <a:noAutofit/>
          </a:bodyPr>
          <a:lstStyle/>
          <a:p>
            <a:pPr eaLnBrk="1" hangingPunct="1"/>
            <a:r>
              <a:rPr lang="en-US" sz="6600" dirty="0" smtClean="0">
                <a:solidFill>
                  <a:srgbClr val="FFFF00"/>
                </a:solidFill>
                <a:effectLst/>
                <a:latin typeface="Tahoma" pitchFamily="34" charset="0"/>
                <a:ea typeface="Tahoma" pitchFamily="34" charset="0"/>
                <a:cs typeface="Tahoma" pitchFamily="34" charset="0"/>
              </a:rPr>
              <a:t>Worship Must Be Done in Truth</a:t>
            </a:r>
          </a:p>
        </p:txBody>
      </p:sp>
      <p:sp>
        <p:nvSpPr>
          <p:cNvPr id="594947" name="Rectangle 3"/>
          <p:cNvSpPr>
            <a:spLocks noGrp="1" noChangeArrowheads="1"/>
          </p:cNvSpPr>
          <p:nvPr>
            <p:ph type="subTitle" idx="1"/>
          </p:nvPr>
        </p:nvSpPr>
        <p:spPr>
          <a:xfrm>
            <a:off x="0" y="1143000"/>
            <a:ext cx="14630400" cy="7086600"/>
          </a:xfrm>
        </p:spPr>
        <p:txBody>
          <a:bodyPr>
            <a:normAutofit fontScale="92500" lnSpcReduction="10000"/>
          </a:bodyPr>
          <a:lstStyle/>
          <a:p>
            <a:pPr marL="870814" indent="-870814">
              <a:lnSpc>
                <a:spcPct val="80000"/>
              </a:lnSpc>
              <a:defRPr/>
            </a:pPr>
            <a:r>
              <a:rPr lang="en-US" dirty="0" smtClean="0">
                <a:solidFill>
                  <a:schemeClr val="bg2"/>
                </a:solidFill>
                <a:latin typeface="Tahoma" pitchFamily="34" charset="0"/>
                <a:ea typeface="Tahoma" pitchFamily="34" charset="0"/>
                <a:cs typeface="Tahoma" pitchFamily="34" charset="0"/>
              </a:rPr>
              <a:t>Therefore ... we do not to pray to Mary or any man.</a:t>
            </a:r>
          </a:p>
          <a:p>
            <a:pPr marL="870814" indent="-870814">
              <a:lnSpc>
                <a:spcPct val="80000"/>
              </a:lnSpc>
              <a:defRPr/>
            </a:pPr>
            <a:endParaRPr lang="en-US" sz="1600" dirty="0">
              <a:solidFill>
                <a:schemeClr val="bg2"/>
              </a:solidFill>
              <a:latin typeface="Tahoma" pitchFamily="34" charset="0"/>
              <a:ea typeface="Tahoma" pitchFamily="34" charset="0"/>
              <a:cs typeface="Tahoma" pitchFamily="34" charset="0"/>
            </a:endParaRPr>
          </a:p>
          <a:p>
            <a:pPr marL="870814" indent="-870814">
              <a:lnSpc>
                <a:spcPct val="80000"/>
              </a:lnSpc>
              <a:defRPr/>
            </a:pPr>
            <a:r>
              <a:rPr lang="en-US" dirty="0" smtClean="0">
                <a:solidFill>
                  <a:schemeClr val="bg2"/>
                </a:solidFill>
                <a:latin typeface="Tahoma" pitchFamily="34" charset="0"/>
                <a:ea typeface="Tahoma" pitchFamily="34" charset="0"/>
                <a:cs typeface="Tahoma" pitchFamily="34" charset="0"/>
              </a:rPr>
              <a:t>….we don’t add instruments to worship or offer entertainment. </a:t>
            </a:r>
            <a:endParaRPr lang="en-US" sz="1100" dirty="0">
              <a:solidFill>
                <a:schemeClr val="bg2"/>
              </a:solidFill>
              <a:latin typeface="Tahoma" pitchFamily="34" charset="0"/>
              <a:ea typeface="Tahoma" pitchFamily="34" charset="0"/>
              <a:cs typeface="Tahoma" pitchFamily="34" charset="0"/>
            </a:endParaRPr>
          </a:p>
          <a:p>
            <a:pPr marL="870814" indent="-870814">
              <a:lnSpc>
                <a:spcPct val="80000"/>
              </a:lnSpc>
              <a:defRPr/>
            </a:pPr>
            <a:r>
              <a:rPr lang="en-US" sz="1100" dirty="0">
                <a:solidFill>
                  <a:schemeClr val="bg2"/>
                </a:solidFill>
                <a:latin typeface="Tahoma" pitchFamily="34" charset="0"/>
                <a:ea typeface="Tahoma" pitchFamily="34" charset="0"/>
                <a:cs typeface="Tahoma" pitchFamily="34" charset="0"/>
              </a:rPr>
              <a:t> </a:t>
            </a:r>
          </a:p>
          <a:p>
            <a:pPr marL="870814" indent="-870814">
              <a:lnSpc>
                <a:spcPct val="80000"/>
              </a:lnSpc>
              <a:defRPr/>
            </a:pPr>
            <a:r>
              <a:rPr lang="en-US" dirty="0" smtClean="0">
                <a:solidFill>
                  <a:schemeClr val="bg2"/>
                </a:solidFill>
                <a:latin typeface="Tahoma" pitchFamily="34" charset="0"/>
                <a:ea typeface="Tahoma" pitchFamily="34" charset="0"/>
                <a:cs typeface="Tahoma" pitchFamily="34" charset="0"/>
              </a:rPr>
              <a:t>….we don’t have a raffle, garage sale, or car wash to raise funds for the church.                             </a:t>
            </a:r>
          </a:p>
          <a:p>
            <a:pPr marL="870814" indent="-870814">
              <a:lnSpc>
                <a:spcPct val="80000"/>
              </a:lnSpc>
              <a:defRPr/>
            </a:pPr>
            <a:endParaRPr lang="en-US" sz="1600" dirty="0">
              <a:solidFill>
                <a:schemeClr val="bg2"/>
              </a:solidFill>
              <a:latin typeface="Tahoma" pitchFamily="34" charset="0"/>
              <a:ea typeface="Tahoma" pitchFamily="34" charset="0"/>
              <a:cs typeface="Tahoma" pitchFamily="34" charset="0"/>
            </a:endParaRPr>
          </a:p>
          <a:p>
            <a:pPr marL="870814" indent="-870814">
              <a:lnSpc>
                <a:spcPct val="80000"/>
              </a:lnSpc>
              <a:defRPr/>
            </a:pPr>
            <a:r>
              <a:rPr lang="en-US" dirty="0" smtClean="0">
                <a:solidFill>
                  <a:schemeClr val="bg2"/>
                </a:solidFill>
                <a:latin typeface="Tahoma" pitchFamily="34" charset="0"/>
                <a:ea typeface="Tahoma" pitchFamily="34" charset="0"/>
                <a:cs typeface="Tahoma" pitchFamily="34" charset="0"/>
              </a:rPr>
              <a:t>….we don’t preach to make people feel good </a:t>
            </a:r>
            <a:r>
              <a:rPr lang="en-US" dirty="0" smtClean="0">
                <a:solidFill>
                  <a:schemeClr val="bg2"/>
                </a:solidFill>
                <a:effectLst/>
                <a:latin typeface="Tahoma" pitchFamily="34" charset="0"/>
                <a:ea typeface="Tahoma" pitchFamily="34" charset="0"/>
                <a:cs typeface="Tahoma" pitchFamily="34" charset="0"/>
              </a:rPr>
              <a:t>but sound doctrine for their spiritual good (2 Tim. 3:16-4:4). </a:t>
            </a:r>
          </a:p>
          <a:p>
            <a:pPr marL="870814" indent="-870814">
              <a:lnSpc>
                <a:spcPct val="80000"/>
              </a:lnSpc>
              <a:defRPr/>
            </a:pPr>
            <a:endParaRPr lang="en-US" sz="1600" dirty="0">
              <a:solidFill>
                <a:schemeClr val="bg2"/>
              </a:solidFill>
              <a:latin typeface="Tahoma" pitchFamily="34" charset="0"/>
              <a:ea typeface="Tahoma" pitchFamily="34" charset="0"/>
              <a:cs typeface="Tahoma" pitchFamily="34" charset="0"/>
            </a:endParaRPr>
          </a:p>
          <a:p>
            <a:pPr marL="870814" indent="-870814">
              <a:lnSpc>
                <a:spcPct val="80000"/>
              </a:lnSpc>
              <a:defRPr/>
            </a:pPr>
            <a:r>
              <a:rPr lang="en-US" dirty="0" smtClean="0">
                <a:solidFill>
                  <a:schemeClr val="bg2"/>
                </a:solidFill>
                <a:effectLst/>
                <a:latin typeface="Tahoma" pitchFamily="34" charset="0"/>
                <a:ea typeface="Tahoma" pitchFamily="34" charset="0"/>
                <a:cs typeface="Tahoma" pitchFamily="34" charset="0"/>
              </a:rPr>
              <a:t>Whatever we do in worship, we must get approval from the Lord’s will (Col. 3:17). </a:t>
            </a:r>
          </a:p>
          <a:p>
            <a:pPr marL="870814" indent="-870814">
              <a:lnSpc>
                <a:spcPct val="80000"/>
              </a:lnSpc>
              <a:defRPr/>
            </a:pPr>
            <a:endParaRPr lang="en-US" sz="1500" dirty="0" smtClean="0">
              <a:solidFill>
                <a:schemeClr val="bg2"/>
              </a:solidFill>
              <a:effectLst/>
              <a:latin typeface="Tahoma" pitchFamily="34" charset="0"/>
              <a:ea typeface="Tahoma" pitchFamily="34" charset="0"/>
              <a:cs typeface="Tahoma" pitchFamily="34" charset="0"/>
            </a:endParaRPr>
          </a:p>
          <a:p>
            <a:pPr marL="870814" indent="-870814">
              <a:lnSpc>
                <a:spcPct val="80000"/>
              </a:lnSpc>
              <a:defRPr/>
            </a:pPr>
            <a:r>
              <a:rPr lang="en-US" dirty="0" smtClean="0">
                <a:solidFill>
                  <a:schemeClr val="bg2"/>
                </a:solidFill>
                <a:latin typeface="Tahoma" pitchFamily="34" charset="0"/>
                <a:ea typeface="Tahoma" pitchFamily="34" charset="0"/>
                <a:cs typeface="Tahoma" pitchFamily="34" charset="0"/>
              </a:rPr>
              <a:t>Don’t</a:t>
            </a:r>
            <a:r>
              <a:rPr lang="en-US" dirty="0" smtClean="0">
                <a:solidFill>
                  <a:schemeClr val="bg2"/>
                </a:solidFill>
                <a:effectLst/>
                <a:latin typeface="Tahoma" pitchFamily="34" charset="0"/>
                <a:ea typeface="Tahoma" pitchFamily="34" charset="0"/>
                <a:cs typeface="Tahoma" pitchFamily="34" charset="0"/>
              </a:rPr>
              <a:t> submit to the commands of man (Titus 1:14) which leads to vain worship (Matt. </a:t>
            </a:r>
            <a:r>
              <a:rPr lang="en-US" dirty="0" smtClean="0">
                <a:solidFill>
                  <a:schemeClr val="bg2"/>
                </a:solidFill>
                <a:latin typeface="Tahoma" pitchFamily="34" charset="0"/>
                <a:ea typeface="Tahoma" pitchFamily="34" charset="0"/>
                <a:cs typeface="Tahoma" pitchFamily="34" charset="0"/>
              </a:rPr>
              <a:t>15:9)</a:t>
            </a:r>
            <a:r>
              <a:rPr lang="en-US" dirty="0" smtClean="0">
                <a:solidFill>
                  <a:schemeClr val="bg2"/>
                </a:solidFill>
                <a:effectLst/>
                <a:latin typeface="Tahoma" pitchFamily="34" charset="0"/>
                <a:ea typeface="Tahoma" pitchFamily="34" charset="0"/>
                <a:cs typeface="Tahoma" pitchFamily="34" charset="0"/>
              </a:rPr>
              <a:t>.</a:t>
            </a:r>
            <a:endParaRPr lang="en-US" sz="2000" dirty="0">
              <a:solidFill>
                <a:schemeClr val="bg2"/>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94947">
                                            <p:txEl>
                                              <p:pRg st="0" end="0"/>
                                            </p:txEl>
                                          </p:spTgt>
                                        </p:tgtEl>
                                        <p:attrNameLst>
                                          <p:attrName>style.visibility</p:attrName>
                                        </p:attrNameLst>
                                      </p:cBhvr>
                                      <p:to>
                                        <p:strVal val="visible"/>
                                      </p:to>
                                    </p:set>
                                    <p:animEffect transition="in" filter="wipe(up)">
                                      <p:cBhvr>
                                        <p:cTn id="7" dur="1000"/>
                                        <p:tgtEl>
                                          <p:spTgt spid="5949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94947">
                                            <p:txEl>
                                              <p:pRg st="2" end="2"/>
                                            </p:txEl>
                                          </p:spTgt>
                                        </p:tgtEl>
                                        <p:attrNameLst>
                                          <p:attrName>style.visibility</p:attrName>
                                        </p:attrNameLst>
                                      </p:cBhvr>
                                      <p:to>
                                        <p:strVal val="visible"/>
                                      </p:to>
                                    </p:set>
                                    <p:animEffect transition="in" filter="wipe(up)">
                                      <p:cBhvr>
                                        <p:cTn id="12" dur="1000"/>
                                        <p:tgtEl>
                                          <p:spTgt spid="5949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94947">
                                            <p:txEl>
                                              <p:pRg st="4" end="4"/>
                                            </p:txEl>
                                          </p:spTgt>
                                        </p:tgtEl>
                                        <p:attrNameLst>
                                          <p:attrName>style.visibility</p:attrName>
                                        </p:attrNameLst>
                                      </p:cBhvr>
                                      <p:to>
                                        <p:strVal val="visible"/>
                                      </p:to>
                                    </p:set>
                                    <p:animEffect transition="in" filter="wipe(up)">
                                      <p:cBhvr>
                                        <p:cTn id="17" dur="1000"/>
                                        <p:tgtEl>
                                          <p:spTgt spid="59494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94947">
                                            <p:txEl>
                                              <p:pRg st="6" end="6"/>
                                            </p:txEl>
                                          </p:spTgt>
                                        </p:tgtEl>
                                        <p:attrNameLst>
                                          <p:attrName>style.visibility</p:attrName>
                                        </p:attrNameLst>
                                      </p:cBhvr>
                                      <p:to>
                                        <p:strVal val="visible"/>
                                      </p:to>
                                    </p:set>
                                    <p:animEffect transition="in" filter="wipe(up)">
                                      <p:cBhvr>
                                        <p:cTn id="22" dur="1000"/>
                                        <p:tgtEl>
                                          <p:spTgt spid="59494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94947">
                                            <p:txEl>
                                              <p:pRg st="8" end="8"/>
                                            </p:txEl>
                                          </p:spTgt>
                                        </p:tgtEl>
                                        <p:attrNameLst>
                                          <p:attrName>style.visibility</p:attrName>
                                        </p:attrNameLst>
                                      </p:cBhvr>
                                      <p:to>
                                        <p:strVal val="visible"/>
                                      </p:to>
                                    </p:set>
                                    <p:animEffect transition="in" filter="wipe(up)">
                                      <p:cBhvr>
                                        <p:cTn id="27" dur="1000"/>
                                        <p:tgtEl>
                                          <p:spTgt spid="594947">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94947">
                                            <p:txEl>
                                              <p:pRg st="10" end="10"/>
                                            </p:txEl>
                                          </p:spTgt>
                                        </p:tgtEl>
                                        <p:attrNameLst>
                                          <p:attrName>style.visibility</p:attrName>
                                        </p:attrNameLst>
                                      </p:cBhvr>
                                      <p:to>
                                        <p:strVal val="visible"/>
                                      </p:to>
                                    </p:set>
                                    <p:animEffect transition="in" filter="wipe(up)">
                                      <p:cBhvr>
                                        <p:cTn id="32" dur="1000"/>
                                        <p:tgtEl>
                                          <p:spTgt spid="59494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94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TotalTime>
  <Words>1019</Words>
  <Application>Microsoft Office PowerPoint</Application>
  <PresentationFormat>Custom</PresentationFormat>
  <Paragraphs>97</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Hymns for Worship at Woodmont</vt:lpstr>
      <vt:lpstr>What is Worship?</vt:lpstr>
      <vt:lpstr>What People Say about Worship</vt:lpstr>
      <vt:lpstr>Jesus Teaches Us What Worship Is</vt:lpstr>
      <vt:lpstr>Worship Requires the Right Object</vt:lpstr>
      <vt:lpstr>Worship Requires the Right Object</vt:lpstr>
      <vt:lpstr>Worship Requires the Right Spirit</vt:lpstr>
      <vt:lpstr>Worship Must Be Done in Truth</vt:lpstr>
      <vt:lpstr>Worship Must Be Done in Truth</vt:lpstr>
      <vt:lpstr>Everything We Do is Not Worship</vt:lpstr>
      <vt:lpstr>Conclusion</vt:lpstr>
      <vt:lpstr>Hymns for Worship at Woodmont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Worship?</dc:title>
  <dc:creator>Steven Lawrence Locklair</dc:creator>
  <cp:lastModifiedBy>Steven Lawrence Locklair</cp:lastModifiedBy>
  <cp:revision>5</cp:revision>
  <dcterms:created xsi:type="dcterms:W3CDTF">2014-06-22T01:05:05Z</dcterms:created>
  <dcterms:modified xsi:type="dcterms:W3CDTF">2014-06-22T19:14:09Z</dcterms:modified>
</cp:coreProperties>
</file>