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6" r:id="rId2"/>
    <p:sldId id="257" r:id="rId3"/>
    <p:sldId id="259" r:id="rId4"/>
    <p:sldId id="281" r:id="rId5"/>
    <p:sldId id="270" r:id="rId6"/>
    <p:sldId id="271" r:id="rId7"/>
    <p:sldId id="283" r:id="rId8"/>
    <p:sldId id="273" r:id="rId9"/>
    <p:sldId id="282" r:id="rId10"/>
    <p:sldId id="272" r:id="rId11"/>
    <p:sldId id="285" r:id="rId12"/>
    <p:sldId id="275" r:id="rId13"/>
    <p:sldId id="280" r:id="rId14"/>
    <p:sldId id="276" r:id="rId15"/>
    <p:sldId id="277" r:id="rId16"/>
    <p:sldId id="278" r:id="rId17"/>
    <p:sldId id="279" r:id="rId18"/>
    <p:sldId id="284" r:id="rId19"/>
    <p:sldId id="287" r:id="rId2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7322C-79EF-44AF-8FCD-D42718687E89}" type="datetimeFigureOut">
              <a:rPr lang="en-US" smtClean="0"/>
              <a:pPr/>
              <a:t>7/27/2014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02081D-6F09-4754-AD8F-C870DEF120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B324079-F027-41F6-9988-1E168B79EC30}" type="slidenum">
              <a:rPr lang="en-US" smtClean="0"/>
              <a:pPr/>
              <a:t>2</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12</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51D53B-CFAE-4A6E-B82A-14814DF88C56}" type="slidenum">
              <a:rPr lang="en-US" smtClean="0"/>
              <a:pPr/>
              <a:t>13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1879374-B04C-44E0-A621-24BB34009BD4}" type="slidenum">
              <a:rPr lang="en-US" smtClean="0"/>
              <a:pPr/>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51D53B-CFAE-4A6E-B82A-14814DF88C56}" type="slidenum">
              <a:rPr lang="en-US" smtClean="0"/>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51D53B-CFAE-4A6E-B82A-14814DF88C56}"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51D53B-CFAE-4A6E-B82A-14814DF88C56}" type="slidenum">
              <a:rPr lang="en-US" smtClean="0"/>
              <a:pPr/>
              <a:t>9</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D93A68-3B14-4ABF-953C-862798278A80}" type="slidenum">
              <a:rPr lang="en-US" smtClean="0"/>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88F9A4-2C31-4B41-A244-2DEA5C624826}"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8F9A4-2C31-4B41-A244-2DEA5C624826}"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8F9A4-2C31-4B41-A244-2DEA5C624826}"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8F9A4-2C31-4B41-A244-2DEA5C624826}"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8F9A4-2C31-4B41-A244-2DEA5C624826}"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88F9A4-2C31-4B41-A244-2DEA5C624826}"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88F9A4-2C31-4B41-A244-2DEA5C624826}" type="datetimeFigureOut">
              <a:rPr lang="en-US" smtClean="0"/>
              <a:pPr/>
              <a:t>7/27/2014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88F9A4-2C31-4B41-A244-2DEA5C624826}" type="datetimeFigureOut">
              <a:rPr lang="en-US" smtClean="0"/>
              <a:pPr/>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8F9A4-2C31-4B41-A244-2DEA5C624826}" type="datetimeFigureOut">
              <a:rPr lang="en-US" smtClean="0"/>
              <a:pPr/>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8F9A4-2C31-4B41-A244-2DEA5C624826}"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8F9A4-2C31-4B41-A244-2DEA5C624826}"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60785-806C-406B-B99A-C7B8534BDC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288F9A4-2C31-4B41-A244-2DEA5C624826}" type="datetimeFigureOut">
              <a:rPr lang="en-US" smtClean="0"/>
              <a:pPr/>
              <a:t>7/27/2014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64F60785-806C-406B-B99A-C7B8534BD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463- Hold to God’s Unchanging Hand</a:t>
            </a:r>
          </a:p>
          <a:p>
            <a:pPr>
              <a:buNone/>
            </a:pPr>
            <a:r>
              <a:rPr lang="en-US" dirty="0" smtClean="0">
                <a:solidFill>
                  <a:schemeClr val="bg1"/>
                </a:solidFill>
                <a:latin typeface="Tahoma" pitchFamily="34" charset="0"/>
                <a:ea typeface="Tahoma" pitchFamily="34" charset="0"/>
                <a:cs typeface="Tahoma" pitchFamily="34" charset="0"/>
              </a:rPr>
              <a:t>287- There’s a Fountain Free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In Both You Must Hold on Tight</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188720"/>
            <a:ext cx="14264640" cy="7040880"/>
          </a:xfrm>
        </p:spPr>
        <p:txBody>
          <a:bodyPr>
            <a:normAutofit fontScale="92500" lnSpcReduction="10000"/>
          </a:bodyPr>
          <a:lstStyle/>
          <a:p>
            <a:pPr marL="870814" indent="-870814">
              <a:defRPr/>
            </a:pPr>
            <a:r>
              <a:rPr lang="en-US" sz="4800" dirty="0">
                <a:solidFill>
                  <a:schemeClr val="bg1"/>
                </a:solidFill>
                <a:latin typeface="Tahoma" pitchFamily="34" charset="0"/>
                <a:ea typeface="Tahoma" pitchFamily="34" charset="0"/>
                <a:cs typeface="Tahoma" pitchFamily="34" charset="0"/>
              </a:rPr>
              <a:t>When Job faced many calamities, he held on tight to his faith </a:t>
            </a:r>
            <a:r>
              <a:rPr lang="en-US" sz="4800" dirty="0" smtClean="0">
                <a:solidFill>
                  <a:schemeClr val="bg1"/>
                </a:solidFill>
                <a:latin typeface="Tahoma" pitchFamily="34" charset="0"/>
                <a:ea typeface="Tahoma" pitchFamily="34" charset="0"/>
                <a:cs typeface="Tahoma" pitchFamily="34" charset="0"/>
              </a:rPr>
              <a:t>&amp; </a:t>
            </a:r>
            <a:r>
              <a:rPr lang="en-US" sz="4800" dirty="0">
                <a:solidFill>
                  <a:schemeClr val="bg1"/>
                </a:solidFill>
                <a:latin typeface="Tahoma" pitchFamily="34" charset="0"/>
                <a:ea typeface="Tahoma" pitchFamily="34" charset="0"/>
                <a:cs typeface="Tahoma" pitchFamily="34" charset="0"/>
              </a:rPr>
              <a:t>wouldn’t let it go (Job 1:21-22; 2:3, 9; 27:6</a:t>
            </a:r>
            <a:r>
              <a:rPr lang="en-US" sz="4800" dirty="0" smtClean="0">
                <a:solidFill>
                  <a:schemeClr val="bg1"/>
                </a:solidFill>
                <a:latin typeface="Tahoma" pitchFamily="34" charset="0"/>
                <a:ea typeface="Tahoma" pitchFamily="34" charset="0"/>
                <a:cs typeface="Tahoma" pitchFamily="34" charset="0"/>
              </a:rPr>
              <a:t>).</a:t>
            </a:r>
            <a:endParaRPr lang="en-US" sz="4800" dirty="0">
              <a:solidFill>
                <a:schemeClr val="bg1"/>
              </a:solidFill>
              <a:latin typeface="Tahoma" pitchFamily="34" charset="0"/>
              <a:ea typeface="Tahoma" pitchFamily="34" charset="0"/>
              <a:cs typeface="Tahoma" pitchFamily="34" charset="0"/>
            </a:endParaRP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800" dirty="0">
                <a:solidFill>
                  <a:schemeClr val="bg1"/>
                </a:solidFill>
                <a:latin typeface="Tahoma" pitchFamily="34" charset="0"/>
                <a:ea typeface="Tahoma" pitchFamily="34" charset="0"/>
                <a:cs typeface="Tahoma" pitchFamily="34" charset="0"/>
              </a:rPr>
              <a:t>What do you hang on to when your world is turned upside down by tragedy? </a:t>
            </a: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800" dirty="0">
                <a:solidFill>
                  <a:schemeClr val="bg1"/>
                </a:solidFill>
                <a:latin typeface="Tahoma" pitchFamily="34" charset="0"/>
                <a:ea typeface="Tahoma" pitchFamily="34" charset="0"/>
                <a:cs typeface="Tahoma" pitchFamily="34" charset="0"/>
              </a:rPr>
              <a:t>Jesus hung on the cross (holding fast to God’s plan for the redemption of souls) and didn’t seek revenge or freedom (Matt. 26:53; 27:38ff).</a:t>
            </a: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800" dirty="0">
                <a:solidFill>
                  <a:schemeClr val="bg1"/>
                </a:solidFill>
                <a:latin typeface="Tahoma" pitchFamily="34" charset="0"/>
                <a:ea typeface="Tahoma" pitchFamily="34" charset="0"/>
                <a:cs typeface="Tahoma" pitchFamily="34" charset="0"/>
              </a:rPr>
              <a:t>God in His faithfulness has promised and will not give you more than you can bear (1 Corinthians 10:13</a:t>
            </a:r>
            <a:r>
              <a:rPr lang="en-US" sz="4800" dirty="0" smtClean="0">
                <a:solidFill>
                  <a:schemeClr val="bg1"/>
                </a:solidFill>
                <a:latin typeface="Tahoma" pitchFamily="34" charset="0"/>
                <a:ea typeface="Tahoma" pitchFamily="34" charset="0"/>
                <a:cs typeface="Tahoma" pitchFamily="34" charset="0"/>
              </a:rPr>
              <a:t>).</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584707">
                                            <p:txEl>
                                              <p:pRg st="6" end="6"/>
                                            </p:txEl>
                                          </p:spTgt>
                                        </p:tgtEl>
                                        <p:attrNameLst>
                                          <p:attrName>style.visibility</p:attrName>
                                        </p:attrNameLst>
                                      </p:cBhvr>
                                      <p:to>
                                        <p:strVal val="visible"/>
                                      </p:to>
                                    </p:set>
                                    <p:anim calcmode="lin" valueType="num">
                                      <p:cBhvr>
                                        <p:cTn id="29" dur="500" fill="hold"/>
                                        <p:tgtEl>
                                          <p:spTgt spid="584707">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584707">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584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In Both You Must Hold on Tight</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188720"/>
            <a:ext cx="14264640" cy="7040880"/>
          </a:xfrm>
        </p:spPr>
        <p:txBody>
          <a:bodyPr>
            <a:normAutofit fontScale="92500" lnSpcReduction="10000"/>
          </a:bodyPr>
          <a:lstStyle/>
          <a:p>
            <a:pPr marL="609600" indent="-609600">
              <a:defRPr/>
            </a:pPr>
            <a:r>
              <a:rPr lang="en-US" sz="4800" dirty="0" smtClean="0">
                <a:solidFill>
                  <a:schemeClr val="bg1"/>
                </a:solidFill>
                <a:latin typeface="Tahoma" pitchFamily="34" charset="0"/>
                <a:ea typeface="Tahoma" pitchFamily="34" charset="0"/>
                <a:cs typeface="Tahoma" pitchFamily="34" charset="0"/>
              </a:rPr>
              <a:t>When many believers walked away, the apostles held on tight to Jesus’ words of eternal life (John 6:66-68).</a:t>
            </a:r>
          </a:p>
          <a:p>
            <a:pPr marL="609600" indent="-609600">
              <a:defRPr/>
            </a:pPr>
            <a:endParaRPr lang="en-US" sz="2800" dirty="0" smtClean="0">
              <a:solidFill>
                <a:schemeClr val="bg1"/>
              </a:solidFill>
              <a:latin typeface="Tahoma" pitchFamily="34" charset="0"/>
              <a:ea typeface="Tahoma" pitchFamily="34" charset="0"/>
              <a:cs typeface="Tahoma" pitchFamily="34" charset="0"/>
            </a:endParaRPr>
          </a:p>
          <a:p>
            <a:pPr marL="609600" indent="-609600">
              <a:defRPr/>
            </a:pPr>
            <a:r>
              <a:rPr lang="en-US" sz="4800" dirty="0" smtClean="0">
                <a:solidFill>
                  <a:schemeClr val="bg1"/>
                </a:solidFill>
                <a:latin typeface="Tahoma" pitchFamily="34" charset="0"/>
                <a:ea typeface="Tahoma" pitchFamily="34" charset="0"/>
                <a:cs typeface="Tahoma" pitchFamily="34" charset="0"/>
              </a:rPr>
              <a:t>When you face marriage problems, remember the vows you made (Mal 2:14-16; Mt. 19:6). </a:t>
            </a:r>
          </a:p>
          <a:p>
            <a:pPr marL="609600" indent="-609600">
              <a:defRPr/>
            </a:pPr>
            <a:endParaRPr lang="en-US" sz="2800" dirty="0" smtClean="0">
              <a:solidFill>
                <a:schemeClr val="bg1"/>
              </a:solidFill>
              <a:latin typeface="Tahoma" pitchFamily="34" charset="0"/>
              <a:ea typeface="Tahoma" pitchFamily="34" charset="0"/>
              <a:cs typeface="Tahoma" pitchFamily="34" charset="0"/>
            </a:endParaRPr>
          </a:p>
          <a:p>
            <a:pPr marL="609600" indent="-609600">
              <a:defRPr/>
            </a:pPr>
            <a:r>
              <a:rPr lang="en-US" sz="4800" dirty="0" smtClean="0">
                <a:solidFill>
                  <a:schemeClr val="bg1"/>
                </a:solidFill>
                <a:latin typeface="Tahoma" pitchFamily="34" charset="0"/>
                <a:ea typeface="Tahoma" pitchFamily="34" charset="0"/>
                <a:cs typeface="Tahoma" pitchFamily="34" charset="0"/>
              </a:rPr>
              <a:t>When you are facing problems in the church,  contend earnestly for the faith (Jude 1:3).</a:t>
            </a:r>
          </a:p>
          <a:p>
            <a:pPr marL="609600" indent="-609600">
              <a:defRPr/>
            </a:pPr>
            <a:endParaRPr lang="en-US" sz="2800" dirty="0" smtClean="0">
              <a:solidFill>
                <a:schemeClr val="bg1"/>
              </a:solidFill>
              <a:latin typeface="Tahoma" pitchFamily="34" charset="0"/>
              <a:ea typeface="Tahoma" pitchFamily="34" charset="0"/>
              <a:cs typeface="Tahoma" pitchFamily="34" charset="0"/>
            </a:endParaRPr>
          </a:p>
          <a:p>
            <a:pPr marL="609600" indent="-609600">
              <a:defRPr/>
            </a:pPr>
            <a:r>
              <a:rPr lang="en-US" sz="4800" dirty="0" smtClean="0">
                <a:solidFill>
                  <a:schemeClr val="bg1"/>
                </a:solidFill>
                <a:latin typeface="Tahoma" pitchFamily="34" charset="0"/>
                <a:ea typeface="Tahoma" pitchFamily="34" charset="0"/>
                <a:cs typeface="Tahoma" pitchFamily="34" charset="0"/>
              </a:rPr>
              <a:t>Hold fast the confession of your hope without wavering (Hebrews 3:6; 4:14; 10:23</a:t>
            </a:r>
            <a:r>
              <a:rPr lang="en-US" sz="4800" dirty="0" smtClean="0">
                <a:solidFill>
                  <a:schemeClr val="bg1"/>
                </a:solidFill>
                <a:latin typeface="Tahoma" pitchFamily="34" charset="0"/>
                <a:ea typeface="Tahoma" pitchFamily="34" charset="0"/>
                <a:cs typeface="Tahoma" pitchFamily="34" charset="0"/>
              </a:rPr>
              <a:t>)</a:t>
            </a:r>
            <a:endParaRPr lang="en-US" sz="4800" dirty="0" smtClean="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584707">
                                            <p:txEl>
                                              <p:pRg st="6" end="6"/>
                                            </p:txEl>
                                          </p:spTgt>
                                        </p:tgtEl>
                                        <p:attrNameLst>
                                          <p:attrName>style.visibility</p:attrName>
                                        </p:attrNameLst>
                                      </p:cBhvr>
                                      <p:to>
                                        <p:strVal val="visible"/>
                                      </p:to>
                                    </p:set>
                                    <p:anim calcmode="lin" valueType="num">
                                      <p:cBhvr>
                                        <p:cTn id="29" dur="500" fill="hold"/>
                                        <p:tgtEl>
                                          <p:spTgt spid="584707">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584707">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584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In Both You Must Hold on Tight</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188720"/>
            <a:ext cx="14264640" cy="7040880"/>
          </a:xfrm>
        </p:spPr>
        <p:txBody>
          <a:bodyPr>
            <a:normAutofit lnSpcReduction="10000"/>
          </a:bodyPr>
          <a:lstStyle/>
          <a:p>
            <a:pPr marL="609600" indent="-609600">
              <a:defRPr/>
            </a:pPr>
            <a:r>
              <a:rPr lang="en-US" sz="4400" dirty="0">
                <a:solidFill>
                  <a:schemeClr val="bg1"/>
                </a:solidFill>
                <a:latin typeface="Tahoma" pitchFamily="34" charset="0"/>
                <a:ea typeface="Tahoma" pitchFamily="34" charset="0"/>
                <a:cs typeface="Tahoma" pitchFamily="34" charset="0"/>
              </a:rPr>
              <a:t>When many believers walked away, the apostles held on tight to Jesus’ words of eternal </a:t>
            </a:r>
            <a:r>
              <a:rPr lang="en-US" sz="4400" dirty="0" smtClean="0">
                <a:solidFill>
                  <a:schemeClr val="bg1"/>
                </a:solidFill>
                <a:latin typeface="Tahoma" pitchFamily="34" charset="0"/>
                <a:ea typeface="Tahoma" pitchFamily="34" charset="0"/>
                <a:cs typeface="Tahoma" pitchFamily="34" charset="0"/>
              </a:rPr>
              <a:t>life </a:t>
            </a:r>
            <a:r>
              <a:rPr lang="en-US" sz="4400" dirty="0">
                <a:solidFill>
                  <a:schemeClr val="bg1"/>
                </a:solidFill>
                <a:latin typeface="Tahoma" pitchFamily="34" charset="0"/>
                <a:ea typeface="Tahoma" pitchFamily="34" charset="0"/>
                <a:cs typeface="Tahoma" pitchFamily="34" charset="0"/>
              </a:rPr>
              <a:t>(John 6:66-68</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a:p>
            <a:pPr marL="609600" indent="-609600">
              <a:defRPr/>
            </a:pPr>
            <a:endParaRPr lang="en-US" sz="2400" dirty="0">
              <a:solidFill>
                <a:schemeClr val="bg1"/>
              </a:solidFill>
              <a:latin typeface="Tahoma" pitchFamily="34" charset="0"/>
              <a:ea typeface="Tahoma" pitchFamily="34" charset="0"/>
              <a:cs typeface="Tahoma" pitchFamily="34" charset="0"/>
            </a:endParaRPr>
          </a:p>
          <a:p>
            <a:pPr marL="609600" indent="-609600">
              <a:defRPr/>
            </a:pPr>
            <a:r>
              <a:rPr lang="en-US" sz="4400" dirty="0">
                <a:solidFill>
                  <a:schemeClr val="bg1"/>
                </a:solidFill>
                <a:latin typeface="Tahoma" pitchFamily="34" charset="0"/>
                <a:ea typeface="Tahoma" pitchFamily="34" charset="0"/>
                <a:cs typeface="Tahoma" pitchFamily="34" charset="0"/>
              </a:rPr>
              <a:t>When you face marriage problems, remember the vows you made (Mal 2:14-16; Mt. 19:6). </a:t>
            </a:r>
          </a:p>
          <a:p>
            <a:pPr marL="609600" indent="-609600">
              <a:defRPr/>
            </a:pPr>
            <a:endParaRPr lang="en-US" sz="2400" dirty="0">
              <a:solidFill>
                <a:schemeClr val="bg1"/>
              </a:solidFill>
              <a:latin typeface="Tahoma" pitchFamily="34" charset="0"/>
              <a:ea typeface="Tahoma" pitchFamily="34" charset="0"/>
              <a:cs typeface="Tahoma" pitchFamily="34" charset="0"/>
            </a:endParaRPr>
          </a:p>
          <a:p>
            <a:pPr marL="609600" indent="-609600">
              <a:defRPr/>
            </a:pPr>
            <a:r>
              <a:rPr lang="en-US" sz="4400" dirty="0">
                <a:solidFill>
                  <a:schemeClr val="bg1"/>
                </a:solidFill>
                <a:latin typeface="Tahoma" pitchFamily="34" charset="0"/>
                <a:ea typeface="Tahoma" pitchFamily="34" charset="0"/>
                <a:cs typeface="Tahoma" pitchFamily="34" charset="0"/>
              </a:rPr>
              <a:t>When you are facing problems in the </a:t>
            </a:r>
            <a:r>
              <a:rPr lang="en-US" sz="4400" dirty="0" smtClean="0">
                <a:solidFill>
                  <a:schemeClr val="bg1"/>
                </a:solidFill>
                <a:latin typeface="Tahoma" pitchFamily="34" charset="0"/>
                <a:ea typeface="Tahoma" pitchFamily="34" charset="0"/>
                <a:cs typeface="Tahoma" pitchFamily="34" charset="0"/>
              </a:rPr>
              <a:t>church, contend </a:t>
            </a:r>
            <a:r>
              <a:rPr lang="en-US" sz="4400" dirty="0">
                <a:solidFill>
                  <a:schemeClr val="bg1"/>
                </a:solidFill>
                <a:latin typeface="Tahoma" pitchFamily="34" charset="0"/>
                <a:ea typeface="Tahoma" pitchFamily="34" charset="0"/>
                <a:cs typeface="Tahoma" pitchFamily="34" charset="0"/>
              </a:rPr>
              <a:t>earnestly for the faith (Jude 1:3</a:t>
            </a:r>
            <a:r>
              <a:rPr lang="en-US" sz="4400" dirty="0" smtClean="0">
                <a:solidFill>
                  <a:schemeClr val="bg1"/>
                </a:solidFill>
                <a:latin typeface="Tahoma" pitchFamily="34" charset="0"/>
                <a:ea typeface="Tahoma" pitchFamily="34" charset="0"/>
                <a:cs typeface="Tahoma" pitchFamily="34" charset="0"/>
              </a:rPr>
              <a:t>), not your opinion.</a:t>
            </a:r>
            <a:endParaRPr lang="en-US" sz="4400" dirty="0">
              <a:solidFill>
                <a:schemeClr val="bg1"/>
              </a:solidFill>
              <a:latin typeface="Tahoma" pitchFamily="34" charset="0"/>
              <a:ea typeface="Tahoma" pitchFamily="34" charset="0"/>
              <a:cs typeface="Tahoma" pitchFamily="34" charset="0"/>
            </a:endParaRPr>
          </a:p>
          <a:p>
            <a:pPr marL="609600" indent="-609600">
              <a:defRPr/>
            </a:pPr>
            <a:endParaRPr lang="en-US" sz="2400" dirty="0">
              <a:solidFill>
                <a:schemeClr val="bg1"/>
              </a:solidFill>
              <a:latin typeface="Tahoma" pitchFamily="34" charset="0"/>
              <a:ea typeface="Tahoma" pitchFamily="34" charset="0"/>
              <a:cs typeface="Tahoma" pitchFamily="34" charset="0"/>
            </a:endParaRPr>
          </a:p>
          <a:p>
            <a:pPr marL="609600" indent="-609600">
              <a:defRPr/>
            </a:pPr>
            <a:r>
              <a:rPr lang="en-US" sz="4400" dirty="0">
                <a:solidFill>
                  <a:schemeClr val="bg1"/>
                </a:solidFill>
                <a:latin typeface="Tahoma" pitchFamily="34" charset="0"/>
                <a:ea typeface="Tahoma" pitchFamily="34" charset="0"/>
                <a:cs typeface="Tahoma" pitchFamily="34" charset="0"/>
              </a:rPr>
              <a:t>Hold fast the confession of your hope without wavering (Hebrews 3:6; 4:14; 10:23</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584707">
                                            <p:txEl>
                                              <p:pRg st="6" end="6"/>
                                            </p:txEl>
                                          </p:spTgt>
                                        </p:tgtEl>
                                        <p:attrNameLst>
                                          <p:attrName>style.visibility</p:attrName>
                                        </p:attrNameLst>
                                      </p:cBhvr>
                                      <p:to>
                                        <p:strVal val="visible"/>
                                      </p:to>
                                    </p:set>
                                    <p:anim calcmode="lin" valueType="num">
                                      <p:cBhvr>
                                        <p:cTn id="29" dur="500" fill="hold"/>
                                        <p:tgtEl>
                                          <p:spTgt spid="584707">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584707">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584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005840"/>
          </a:xfrm>
        </p:spPr>
        <p:txBody>
          <a:bodyPr>
            <a:noAutofit/>
          </a:bodyPr>
          <a:lstStyle/>
          <a:p>
            <a:pPr eaLnBrk="1" hangingPunct="1"/>
            <a:r>
              <a:rPr lang="en-US" sz="8000" dirty="0" smtClean="0">
                <a:solidFill>
                  <a:srgbClr val="FFFF00"/>
                </a:solidFill>
                <a:effectLst/>
                <a:latin typeface="Tahoma" pitchFamily="34" charset="0"/>
                <a:ea typeface="Tahoma" pitchFamily="34" charset="0"/>
                <a:cs typeface="Tahoma" pitchFamily="34" charset="0"/>
              </a:rPr>
              <a:t>Life is Like a Roller Coaster</a:t>
            </a:r>
          </a:p>
        </p:txBody>
      </p:sp>
      <p:sp>
        <p:nvSpPr>
          <p:cNvPr id="619523" name="Rectangle 3"/>
          <p:cNvSpPr>
            <a:spLocks noGrp="1" noChangeArrowheads="1"/>
          </p:cNvSpPr>
          <p:nvPr>
            <p:ph type="subTitle" idx="1"/>
          </p:nvPr>
        </p:nvSpPr>
        <p:spPr>
          <a:xfrm>
            <a:off x="365760" y="1188720"/>
            <a:ext cx="14020800" cy="6858000"/>
          </a:xfrm>
        </p:spPr>
        <p:txBody>
          <a:bodyPr/>
          <a:lstStyle/>
          <a:p>
            <a:pPr marL="870814" indent="-870814">
              <a:defRPr/>
            </a:pPr>
            <a:endParaRPr lang="en-US" sz="2300" dirty="0"/>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Go Very Fast &amp; Don’t Last Long</a:t>
            </a:r>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are Filled with Ups &amp; Downs</a:t>
            </a:r>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In Both You Must Hold on Tight</a:t>
            </a:r>
          </a:p>
          <a:p>
            <a:pPr marL="870814" indent="-870814" algn="l">
              <a:buFontTx/>
              <a:buChar char="•"/>
              <a:defRPr/>
            </a:pPr>
            <a:r>
              <a:rPr lang="en-US" sz="6000" dirty="0">
                <a:solidFill>
                  <a:srgbClr val="FFFF00"/>
                </a:solidFill>
                <a:latin typeface="Tahoma" pitchFamily="34" charset="0"/>
                <a:ea typeface="Tahoma" pitchFamily="34" charset="0"/>
                <a:cs typeface="Tahoma" pitchFamily="34" charset="0"/>
              </a:rPr>
              <a:t>In Both You Must </a:t>
            </a:r>
            <a:r>
              <a:rPr lang="en-US" sz="6000" dirty="0" smtClean="0">
                <a:solidFill>
                  <a:srgbClr val="FFFF00"/>
                </a:solidFill>
                <a:latin typeface="Tahoma" pitchFamily="34" charset="0"/>
                <a:ea typeface="Tahoma" pitchFamily="34" charset="0"/>
                <a:cs typeface="Tahoma" pitchFamily="34" charset="0"/>
              </a:rPr>
              <a:t>Obey </a:t>
            </a:r>
            <a:r>
              <a:rPr lang="en-US" sz="6000" dirty="0">
                <a:solidFill>
                  <a:srgbClr val="FFFF00"/>
                </a:solidFill>
                <a:latin typeface="Tahoma" pitchFamily="34" charset="0"/>
                <a:ea typeface="Tahoma" pitchFamily="34" charset="0"/>
                <a:cs typeface="Tahoma" pitchFamily="34" charset="0"/>
              </a:rPr>
              <a:t>the Rules For Your Own Safety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19523">
                                            <p:txEl>
                                              <p:pRg st="4" end="4"/>
                                            </p:txEl>
                                          </p:spTgt>
                                        </p:tgtEl>
                                        <p:attrNameLst>
                                          <p:attrName>style.visibility</p:attrName>
                                        </p:attrNameLst>
                                      </p:cBhvr>
                                      <p:to>
                                        <p:strVal val="visible"/>
                                      </p:to>
                                    </p:set>
                                    <p:animEffect transition="in" filter="wipe(up)">
                                      <p:cBhvr>
                                        <p:cTn id="7" dur="1000"/>
                                        <p:tgtEl>
                                          <p:spTgt spid="619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20574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In Both You Must Obey the Rules For Your Own Safety</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2057400"/>
            <a:ext cx="14264640" cy="6172200"/>
          </a:xfrm>
        </p:spPr>
        <p:txBody>
          <a:bodyPr>
            <a:normAutofit fontScale="92500" lnSpcReduction="10000"/>
          </a:bodyPr>
          <a:lstStyle/>
          <a:p>
            <a:pPr marL="870814" indent="-870814">
              <a:defRPr/>
            </a:pPr>
            <a:r>
              <a:rPr lang="en-US" sz="4400" dirty="0">
                <a:solidFill>
                  <a:schemeClr val="bg1"/>
                </a:solidFill>
                <a:latin typeface="Tahoma" pitchFamily="34" charset="0"/>
                <a:ea typeface="Tahoma" pitchFamily="34" charset="0"/>
                <a:cs typeface="Tahoma" pitchFamily="34" charset="0"/>
              </a:rPr>
              <a:t>Only 26 deaths have occurred in 34 years and most occurred because they didn’t obey the rules (Carnegie Magazine). </a:t>
            </a:r>
            <a:r>
              <a:rPr lang="en-US" sz="4400" dirty="0" smtClean="0">
                <a:solidFill>
                  <a:schemeClr val="bg1"/>
                </a:solidFill>
                <a:latin typeface="Tahoma" pitchFamily="34" charset="0"/>
                <a:ea typeface="Tahoma" pitchFamily="34" charset="0"/>
                <a:cs typeface="Tahoma" pitchFamily="34" charset="0"/>
              </a:rPr>
              <a:t> </a:t>
            </a:r>
            <a:r>
              <a:rPr lang="en-US" sz="4400" dirty="0">
                <a:solidFill>
                  <a:schemeClr val="bg1"/>
                </a:solidFill>
                <a:latin typeface="Tahoma" pitchFamily="34" charset="0"/>
                <a:ea typeface="Tahoma" pitchFamily="34" charset="0"/>
                <a:cs typeface="Tahoma" pitchFamily="34" charset="0"/>
              </a:rPr>
              <a:t>A woman died at Six Flags about a year ago. </a:t>
            </a:r>
          </a:p>
          <a:p>
            <a:pPr marL="870814" indent="-870814">
              <a:defRPr/>
            </a:pPr>
            <a:endParaRPr lang="en-US" sz="1050" dirty="0">
              <a:solidFill>
                <a:schemeClr val="bg1"/>
              </a:solidFill>
              <a:latin typeface="Tahoma" pitchFamily="34" charset="0"/>
              <a:ea typeface="Tahoma" pitchFamily="34" charset="0"/>
              <a:cs typeface="Tahoma" pitchFamily="34" charset="0"/>
            </a:endParaRPr>
          </a:p>
          <a:p>
            <a:pPr marL="870814" indent="-870814">
              <a:defRPr/>
            </a:pPr>
            <a:r>
              <a:rPr lang="en-US" sz="4400" dirty="0">
                <a:solidFill>
                  <a:schemeClr val="bg1"/>
                </a:solidFill>
                <a:latin typeface="Tahoma" pitchFamily="34" charset="0"/>
                <a:ea typeface="Tahoma" pitchFamily="34" charset="0"/>
                <a:cs typeface="Tahoma" pitchFamily="34" charset="0"/>
              </a:rPr>
              <a:t>If you wear the lap belt &amp; it is secure; if you don’t rock the car; if you don’t stand up or try to get out; you will likely live. </a:t>
            </a:r>
          </a:p>
          <a:p>
            <a:pPr marL="870814" indent="-870814">
              <a:defRPr/>
            </a:pPr>
            <a:endParaRPr lang="en-US" sz="1050" dirty="0">
              <a:solidFill>
                <a:schemeClr val="bg1"/>
              </a:solidFill>
              <a:latin typeface="Tahoma" pitchFamily="34" charset="0"/>
              <a:ea typeface="Tahoma" pitchFamily="34" charset="0"/>
              <a:cs typeface="Tahoma" pitchFamily="34" charset="0"/>
            </a:endParaRPr>
          </a:p>
          <a:p>
            <a:pPr marL="870814" indent="-870814">
              <a:defRPr/>
            </a:pPr>
            <a:r>
              <a:rPr lang="en-US" sz="4400" dirty="0">
                <a:solidFill>
                  <a:schemeClr val="bg1"/>
                </a:solidFill>
                <a:latin typeface="Tahoma" pitchFamily="34" charset="0"/>
                <a:ea typeface="Tahoma" pitchFamily="34" charset="0"/>
                <a:cs typeface="Tahoma" pitchFamily="34" charset="0"/>
              </a:rPr>
              <a:t>The Bible has rules which God has given for our good to protect us from death and have eternal life.  Choose life!                                                 (Deut. 6:24-25; 30:15ff; 2 Tim. </a:t>
            </a:r>
            <a:r>
              <a:rPr lang="en-US" sz="4400" dirty="0" smtClean="0">
                <a:solidFill>
                  <a:schemeClr val="bg1"/>
                </a:solidFill>
                <a:latin typeface="Tahoma" pitchFamily="34" charset="0"/>
                <a:ea typeface="Tahoma" pitchFamily="34" charset="0"/>
                <a:cs typeface="Tahoma" pitchFamily="34" charset="0"/>
              </a:rPr>
              <a:t>2:5; 4:8)</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20574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In Both You Must Obey the Rules For Your Own Safety</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2057400"/>
            <a:ext cx="14264640" cy="6172200"/>
          </a:xfrm>
        </p:spPr>
        <p:txBody>
          <a:bodyPr>
            <a:normAutofit/>
          </a:bodyPr>
          <a:lstStyle/>
          <a:p>
            <a:pPr marL="870814" indent="-870814">
              <a:lnSpc>
                <a:spcPct val="90000"/>
              </a:lnSpc>
              <a:defRPr/>
            </a:pPr>
            <a:r>
              <a:rPr lang="en-US" sz="4400" dirty="0">
                <a:solidFill>
                  <a:schemeClr val="bg1"/>
                </a:solidFill>
                <a:latin typeface="Tahoma" pitchFamily="34" charset="0"/>
                <a:ea typeface="Tahoma" pitchFamily="34" charset="0"/>
                <a:cs typeface="Tahoma" pitchFamily="34" charset="0"/>
              </a:rPr>
              <a:t>But most people don’t obey God’s rules but </a:t>
            </a:r>
            <a:r>
              <a:rPr lang="en-US" sz="4400" dirty="0" smtClean="0">
                <a:solidFill>
                  <a:schemeClr val="bg1"/>
                </a:solidFill>
                <a:latin typeface="Tahoma" pitchFamily="34" charset="0"/>
                <a:ea typeface="Tahoma" pitchFamily="34" charset="0"/>
                <a:cs typeface="Tahoma" pitchFamily="34" charset="0"/>
              </a:rPr>
              <a:t>follow </a:t>
            </a:r>
            <a:r>
              <a:rPr lang="en-US" sz="4400" dirty="0">
                <a:solidFill>
                  <a:schemeClr val="bg1"/>
                </a:solidFill>
                <a:latin typeface="Tahoma" pitchFamily="34" charset="0"/>
                <a:ea typeface="Tahoma" pitchFamily="34" charset="0"/>
                <a:cs typeface="Tahoma" pitchFamily="34" charset="0"/>
              </a:rPr>
              <a:t>their own </a:t>
            </a:r>
            <a:r>
              <a:rPr lang="en-US" sz="4400" dirty="0" smtClean="0">
                <a:solidFill>
                  <a:schemeClr val="bg1"/>
                </a:solidFill>
                <a:latin typeface="Tahoma" pitchFamily="34" charset="0"/>
                <a:ea typeface="Tahoma" pitchFamily="34" charset="0"/>
                <a:cs typeface="Tahoma" pitchFamily="34" charset="0"/>
              </a:rPr>
              <a:t>desires instead </a:t>
            </a:r>
            <a:r>
              <a:rPr lang="en-US" sz="4400" dirty="0">
                <a:solidFill>
                  <a:schemeClr val="bg1"/>
                </a:solidFill>
                <a:latin typeface="Tahoma" pitchFamily="34" charset="0"/>
                <a:ea typeface="Tahoma" pitchFamily="34" charset="0"/>
                <a:cs typeface="Tahoma" pitchFamily="34" charset="0"/>
              </a:rPr>
              <a:t>(Prov. 14:12; Matt. 15:9). </a:t>
            </a:r>
          </a:p>
          <a:p>
            <a:pPr marL="870814" indent="-870814">
              <a:lnSpc>
                <a:spcPct val="90000"/>
              </a:lnSpc>
              <a:defRPr/>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defRPr/>
            </a:pPr>
            <a:r>
              <a:rPr lang="en-US" sz="4400" dirty="0">
                <a:solidFill>
                  <a:schemeClr val="bg1"/>
                </a:solidFill>
                <a:latin typeface="Tahoma" pitchFamily="34" charset="0"/>
                <a:ea typeface="Tahoma" pitchFamily="34" charset="0"/>
                <a:cs typeface="Tahoma" pitchFamily="34" charset="0"/>
              </a:rPr>
              <a:t>Even though all have failed, God sent Jesus to die for your sins so that you might be saved from the wrath to come (Romans 5:6-9).</a:t>
            </a:r>
          </a:p>
          <a:p>
            <a:pPr marL="870814" indent="-870814">
              <a:lnSpc>
                <a:spcPct val="90000"/>
              </a:lnSpc>
              <a:defRPr/>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defRPr/>
            </a:pPr>
            <a:r>
              <a:rPr lang="en-US" sz="4400" dirty="0">
                <a:solidFill>
                  <a:schemeClr val="bg1"/>
                </a:solidFill>
                <a:latin typeface="Tahoma" pitchFamily="34" charset="0"/>
                <a:ea typeface="Tahoma" pitchFamily="34" charset="0"/>
                <a:cs typeface="Tahoma" pitchFamily="34" charset="0"/>
              </a:rPr>
              <a:t>Even when Christians fail to follow the rules, they can still receive forgiveness of their sins through repentance and prayer (Acts 8:22; 1 John 1:9</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20574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In Both You Must Obey the Rules For Your Own Safety</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2057400"/>
            <a:ext cx="14264640" cy="6172200"/>
          </a:xfrm>
        </p:spPr>
        <p:txBody>
          <a:bodyPr>
            <a:normAutofit fontScale="92500"/>
          </a:bodyPr>
          <a:lstStyle/>
          <a:p>
            <a:pPr marL="870814" indent="-870814">
              <a:defRPr/>
            </a:pPr>
            <a:r>
              <a:rPr lang="en-US" sz="4400" dirty="0">
                <a:solidFill>
                  <a:schemeClr val="bg1"/>
                </a:solidFill>
                <a:latin typeface="Tahoma" pitchFamily="34" charset="0"/>
                <a:ea typeface="Tahoma" pitchFamily="34" charset="0"/>
                <a:cs typeface="Tahoma" pitchFamily="34" charset="0"/>
              </a:rPr>
              <a:t>There is safety in abiding in the teaching of Christ and not going beyond what is written.                                              (Matthew 4:4; 2 John 1:9; 1 Cor. 4:6)</a:t>
            </a:r>
          </a:p>
          <a:p>
            <a:pPr marL="870814" indent="-870814">
              <a:defRPr/>
            </a:pPr>
            <a:endParaRPr lang="en-US" sz="1100" dirty="0">
              <a:solidFill>
                <a:schemeClr val="bg1"/>
              </a:solidFill>
              <a:latin typeface="Tahoma" pitchFamily="34" charset="0"/>
              <a:ea typeface="Tahoma" pitchFamily="34" charset="0"/>
              <a:cs typeface="Tahoma" pitchFamily="34" charset="0"/>
            </a:endParaRPr>
          </a:p>
          <a:p>
            <a:pPr marL="870814" indent="-870814">
              <a:defRPr/>
            </a:pPr>
            <a:r>
              <a:rPr lang="en-US" sz="4400" dirty="0">
                <a:solidFill>
                  <a:schemeClr val="bg1"/>
                </a:solidFill>
                <a:latin typeface="Tahoma" pitchFamily="34" charset="0"/>
                <a:ea typeface="Tahoma" pitchFamily="34" charset="0"/>
                <a:cs typeface="Tahoma" pitchFamily="34" charset="0"/>
              </a:rPr>
              <a:t>There is only danger and death when we decide to go outside of God’s boundaries and into Satan’s territory.                                                 (2 Thess. 2:9ff; Revelation 22:18-19)</a:t>
            </a:r>
          </a:p>
          <a:p>
            <a:pPr marL="870814" indent="-870814">
              <a:defRPr/>
            </a:pPr>
            <a:endParaRPr lang="en-US" sz="1100" dirty="0">
              <a:solidFill>
                <a:schemeClr val="bg1"/>
              </a:solidFill>
              <a:latin typeface="Tahoma" pitchFamily="34" charset="0"/>
              <a:ea typeface="Tahoma" pitchFamily="34" charset="0"/>
              <a:cs typeface="Tahoma" pitchFamily="34" charset="0"/>
            </a:endParaRPr>
          </a:p>
          <a:p>
            <a:pPr marL="870814" indent="-870814">
              <a:defRPr/>
            </a:pPr>
            <a:r>
              <a:rPr lang="en-US" sz="4400" dirty="0">
                <a:solidFill>
                  <a:schemeClr val="bg1"/>
                </a:solidFill>
                <a:latin typeface="Tahoma" pitchFamily="34" charset="0"/>
                <a:ea typeface="Tahoma" pitchFamily="34" charset="0"/>
                <a:cs typeface="Tahoma" pitchFamily="34" charset="0"/>
              </a:rPr>
              <a:t>Don’t be deceived, those who practice sin will not go to heaven (1 Corinthians 6:9-10).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3716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371600"/>
            <a:ext cx="14264640" cy="6858000"/>
          </a:xfrm>
        </p:spPr>
        <p:txBody>
          <a:bodyPr>
            <a:normAutofit/>
          </a:bodyPr>
          <a:lstStyle/>
          <a:p>
            <a:pPr marL="870814" indent="-870814"/>
            <a:r>
              <a:rPr lang="en-US" sz="4400" dirty="0" smtClean="0">
                <a:solidFill>
                  <a:schemeClr val="bg1"/>
                </a:solidFill>
                <a:effectLst/>
                <a:latin typeface="Tahoma" pitchFamily="34" charset="0"/>
                <a:ea typeface="Tahoma" pitchFamily="34" charset="0"/>
                <a:cs typeface="Tahoma" pitchFamily="34" charset="0"/>
              </a:rPr>
              <a:t>On the roller coaster ride, it will be fast but it won’t last; there will be ups and downs, you must hold on tight, and follow the rules and you will be safe. </a:t>
            </a:r>
          </a:p>
          <a:p>
            <a:pPr marL="870814" indent="-870814"/>
            <a:endParaRPr lang="en-US" sz="20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In our lives it is the same.  </a:t>
            </a:r>
          </a:p>
          <a:p>
            <a:pPr marL="870814" indent="-870814"/>
            <a:endParaRPr lang="en-US" sz="20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Life will go by fast when you become an adult; you will have ups and downs, you must hold on to your faith, and if you follow God’s rules, heaven will be your home (2 Tim. 4:7-8).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0" y="0"/>
            <a:ext cx="14630400" cy="1005840"/>
          </a:xfrm>
        </p:spPr>
        <p:txBody>
          <a:bodyPr>
            <a:normAutofit fontScale="90000"/>
          </a:bodyPr>
          <a:lstStyle/>
          <a:p>
            <a:pPr eaLnBrk="1" hangingPunct="1"/>
            <a:r>
              <a:rPr lang="en-US" smtClean="0">
                <a:solidFill>
                  <a:srgbClr val="FFFF00"/>
                </a:solidFill>
                <a:effectLst/>
              </a:rPr>
              <a:t>Conclusion</a:t>
            </a:r>
          </a:p>
        </p:txBody>
      </p:sp>
      <p:sp>
        <p:nvSpPr>
          <p:cNvPr id="605187" name="Rectangle 3"/>
          <p:cNvSpPr>
            <a:spLocks noGrp="1" noChangeArrowheads="1"/>
          </p:cNvSpPr>
          <p:nvPr>
            <p:ph type="subTitle" idx="1"/>
          </p:nvPr>
        </p:nvSpPr>
        <p:spPr>
          <a:xfrm>
            <a:off x="0" y="1188720"/>
            <a:ext cx="14264640" cy="7040880"/>
          </a:xfrm>
        </p:spPr>
        <p:txBody>
          <a:bodyPr>
            <a:normAutofit lnSpcReduction="100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There will be many gut wrenching, heart stopping, knee knocking, jaw dropping things that will happen in your life just like a roller coaster.                                                           </a:t>
            </a:r>
          </a:p>
          <a:p>
            <a:pPr marL="870814" indent="-870814">
              <a:lnSpc>
                <a:spcPct val="90000"/>
              </a:lnSpc>
            </a:pPr>
            <a:endParaRPr lang="en-US" sz="2300" dirty="0" smtClean="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But in the Judgment Day you will either have the agony of hearing him say, “Depart from Me, you who practice lawlessness” or the thrill of hearing Him say, “Well done good and faithful servant, enter into the joy of your Lord”               (Matthew 7:23; 25:21). </a:t>
            </a:r>
          </a:p>
          <a:p>
            <a:pPr marL="870814" indent="-870814">
              <a:lnSpc>
                <a:spcPct val="90000"/>
              </a:lnSpc>
            </a:pPr>
            <a:endParaRPr lang="en-US" sz="2300" dirty="0" smtClean="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Do not delay: Obey Jesus today?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05187">
                                            <p:txEl>
                                              <p:pRg st="0" end="0"/>
                                            </p:txEl>
                                          </p:spTgt>
                                        </p:tgtEl>
                                        <p:attrNameLst>
                                          <p:attrName>style.visibility</p:attrName>
                                        </p:attrNameLst>
                                      </p:cBhvr>
                                      <p:to>
                                        <p:strVal val="visible"/>
                                      </p:to>
                                    </p:set>
                                    <p:animEffect transition="in" filter="wipe(up)">
                                      <p:cBhvr>
                                        <p:cTn id="7" dur="1000"/>
                                        <p:tgtEl>
                                          <p:spTgt spid="605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5187">
                                            <p:txEl>
                                              <p:pRg st="2" end="2"/>
                                            </p:txEl>
                                          </p:spTgt>
                                        </p:tgtEl>
                                        <p:attrNameLst>
                                          <p:attrName>style.visibility</p:attrName>
                                        </p:attrNameLst>
                                      </p:cBhvr>
                                      <p:to>
                                        <p:strVal val="visible"/>
                                      </p:to>
                                    </p:set>
                                    <p:animEffect transition="in" filter="wipe(up)">
                                      <p:cBhvr>
                                        <p:cTn id="12" dur="1000"/>
                                        <p:tgtEl>
                                          <p:spTgt spid="6051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5187">
                                            <p:txEl>
                                              <p:pRg st="4" end="4"/>
                                            </p:txEl>
                                          </p:spTgt>
                                        </p:tgtEl>
                                        <p:attrNameLst>
                                          <p:attrName>style.visibility</p:attrName>
                                        </p:attrNameLst>
                                      </p:cBhvr>
                                      <p:to>
                                        <p:strVal val="visible"/>
                                      </p:to>
                                    </p:set>
                                    <p:animEffect transition="in" filter="wipe(up)">
                                      <p:cBhvr>
                                        <p:cTn id="17" dur="1000"/>
                                        <p:tgtEl>
                                          <p:spTgt spid="605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463- Hold to God’s Unchanging Hand</a:t>
            </a:r>
          </a:p>
          <a:p>
            <a:pPr>
              <a:buNone/>
            </a:pPr>
            <a:r>
              <a:rPr lang="en-US" dirty="0" smtClean="0">
                <a:solidFill>
                  <a:schemeClr val="bg1"/>
                </a:solidFill>
                <a:latin typeface="Tahoma" pitchFamily="34" charset="0"/>
                <a:ea typeface="Tahoma" pitchFamily="34" charset="0"/>
                <a:cs typeface="Tahoma" pitchFamily="34" charset="0"/>
              </a:rPr>
              <a:t>287- There’s a Fountain Free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WordArt 6"/>
          <p:cNvSpPr>
            <a:spLocks noChangeArrowheads="1" noChangeShapeType="1" noTextEdit="1"/>
          </p:cNvSpPr>
          <p:nvPr/>
        </p:nvSpPr>
        <p:spPr bwMode="auto">
          <a:xfrm>
            <a:off x="853440" y="0"/>
            <a:ext cx="12923520" cy="2468880"/>
          </a:xfrm>
          <a:prstGeom prst="rect">
            <a:avLst/>
          </a:prstGeom>
        </p:spPr>
        <p:txBody>
          <a:bodyPr wrap="none" lIns="130622" tIns="65311" rIns="130622" bIns="65311" fromWordArt="1">
            <a:prstTxWarp prst="textSlantUp">
              <a:avLst>
                <a:gd name="adj" fmla="val 28366"/>
              </a:avLst>
            </a:prstTxWarp>
          </a:bodyPr>
          <a:lstStyle/>
          <a:p>
            <a:pPr algn="ctr"/>
            <a:r>
              <a:rPr lang="en-US" sz="7700" kern="10" dirty="0">
                <a:ln w="9525">
                  <a:noFill/>
                  <a:prstDash val="lgDash"/>
                  <a:round/>
                  <a:headEnd/>
                  <a:tailEnd/>
                </a:ln>
                <a:solidFill>
                  <a:srgbClr val="FFFF00"/>
                </a:solidFill>
                <a:effectLst>
                  <a:outerShdw dist="53882" dir="2700000" algn="ctr" rotWithShape="0">
                    <a:srgbClr val="9999FF">
                      <a:alpha val="79999"/>
                    </a:srgbClr>
                  </a:outerShdw>
                </a:effectLst>
                <a:latin typeface="Impact"/>
              </a:rPr>
              <a:t>Life is Like a</a:t>
            </a:r>
          </a:p>
        </p:txBody>
      </p:sp>
      <p:sp>
        <p:nvSpPr>
          <p:cNvPr id="18439" name="WordArt 7"/>
          <p:cNvSpPr>
            <a:spLocks noChangeArrowheads="1" noChangeShapeType="1" noTextEdit="1"/>
          </p:cNvSpPr>
          <p:nvPr/>
        </p:nvSpPr>
        <p:spPr bwMode="auto">
          <a:xfrm>
            <a:off x="487680" y="6035040"/>
            <a:ext cx="14142720" cy="1920240"/>
          </a:xfrm>
          <a:prstGeom prst="rect">
            <a:avLst/>
          </a:prstGeom>
        </p:spPr>
        <p:txBody>
          <a:bodyPr wrap="none" lIns="130622" tIns="65311" rIns="130622" bIns="65311" fromWordArt="1">
            <a:prstTxWarp prst="textPlain">
              <a:avLst>
                <a:gd name="adj" fmla="val 50000"/>
              </a:avLst>
            </a:prstTxWarp>
          </a:bodyPr>
          <a:lstStyle/>
          <a:p>
            <a:pPr algn="ctr"/>
            <a:r>
              <a:rPr lang="en-US" sz="77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Roller Coaster</a:t>
            </a:r>
          </a:p>
        </p:txBody>
      </p:sp>
      <p:pic>
        <p:nvPicPr>
          <p:cNvPr id="18446" name="Picture 14"/>
          <p:cNvPicPr>
            <a:picLocks noChangeAspect="1" noChangeArrowheads="1"/>
          </p:cNvPicPr>
          <p:nvPr/>
        </p:nvPicPr>
        <p:blipFill>
          <a:blip r:embed="rId3" cstate="print"/>
          <a:srcRect/>
          <a:stretch>
            <a:fillRect/>
          </a:stretch>
        </p:blipFill>
        <p:spPr bwMode="auto">
          <a:xfrm>
            <a:off x="3901440" y="2415540"/>
            <a:ext cx="6827520" cy="339852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fade">
                                      <p:cBhvr>
                                        <p:cTn id="7" dur="500"/>
                                        <p:tgtEl>
                                          <p:spTgt spid="18438"/>
                                        </p:tgtEl>
                                      </p:cBhvr>
                                    </p:animEffect>
                                  </p:childTnLst>
                                </p:cTn>
                              </p:par>
                              <p:par>
                                <p:cTn id="8" presetID="9" presetClass="entr" presetSubtype="0" fill="hold" nodeType="withEffect">
                                  <p:stCondLst>
                                    <p:cond delay="0"/>
                                  </p:stCondLst>
                                  <p:childTnLst>
                                    <p:set>
                                      <p:cBhvr>
                                        <p:cTn id="9" dur="1" fill="hold">
                                          <p:stCondLst>
                                            <p:cond delay="0"/>
                                          </p:stCondLst>
                                        </p:cTn>
                                        <p:tgtEl>
                                          <p:spTgt spid="18446"/>
                                        </p:tgtEl>
                                        <p:attrNameLst>
                                          <p:attrName>style.visibility</p:attrName>
                                        </p:attrNameLst>
                                      </p:cBhvr>
                                      <p:to>
                                        <p:strVal val="visible"/>
                                      </p:to>
                                    </p:set>
                                    <p:animEffect transition="in" filter="dissolve">
                                      <p:cBhvr>
                                        <p:cTn id="10" dur="500"/>
                                        <p:tgtEl>
                                          <p:spTgt spid="1844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8439"/>
                                        </p:tgtEl>
                                        <p:attrNameLst>
                                          <p:attrName>style.visibility</p:attrName>
                                        </p:attrNameLst>
                                      </p:cBhvr>
                                      <p:to>
                                        <p:strVal val="visible"/>
                                      </p:to>
                                    </p:set>
                                    <p:animEffect transition="in" filter="fade">
                                      <p:cBhvr>
                                        <p:cTn id="14"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latin typeface="Tahoma" pitchFamily="34" charset="0"/>
                <a:ea typeface="Tahoma" pitchFamily="34" charset="0"/>
                <a:cs typeface="Tahoma" pitchFamily="34" charset="0"/>
              </a:rPr>
              <a:t>Life is like a Roller Coaster</a:t>
            </a:r>
            <a:endParaRPr lang="en-US" sz="66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188720"/>
            <a:ext cx="14264640" cy="7040880"/>
          </a:xfrm>
        </p:spPr>
        <p:txBody>
          <a:bodyPr>
            <a:normAutofit fontScale="85000" lnSpcReduction="10000"/>
          </a:bodyPr>
          <a:lstStyle/>
          <a:p>
            <a:pPr marL="870814" indent="-870814">
              <a:defRPr/>
            </a:pPr>
            <a:r>
              <a:rPr lang="en-US" sz="5400" dirty="0">
                <a:solidFill>
                  <a:schemeClr val="bg1"/>
                </a:solidFill>
                <a:latin typeface="Tahoma" pitchFamily="34" charset="0"/>
                <a:ea typeface="Tahoma" pitchFamily="34" charset="0"/>
                <a:cs typeface="Tahoma" pitchFamily="34" charset="0"/>
              </a:rPr>
              <a:t>The National Consumer Product Safety Commission estimates that over 270 million people visit American amusement parks each year and many go to ride the roller coaster http://www.rideaccidents.com/safety.html.</a:t>
            </a:r>
          </a:p>
          <a:p>
            <a:pPr marL="870814" indent="-870814">
              <a:defRPr/>
            </a:pPr>
            <a:endParaRPr lang="en-US" sz="4000" dirty="0">
              <a:solidFill>
                <a:schemeClr val="bg1"/>
              </a:solidFill>
              <a:latin typeface="Tahoma" pitchFamily="34" charset="0"/>
              <a:ea typeface="Tahoma" pitchFamily="34" charset="0"/>
              <a:cs typeface="Tahoma" pitchFamily="34" charset="0"/>
            </a:endParaRPr>
          </a:p>
          <a:p>
            <a:pPr marL="870814" indent="-870814">
              <a:defRPr/>
            </a:pPr>
            <a:r>
              <a:rPr lang="en-US" sz="5400" dirty="0">
                <a:solidFill>
                  <a:schemeClr val="bg1"/>
                </a:solidFill>
                <a:latin typeface="Tahoma" pitchFamily="34" charset="0"/>
                <a:ea typeface="Tahoma" pitchFamily="34" charset="0"/>
                <a:cs typeface="Tahoma" pitchFamily="34" charset="0"/>
              </a:rPr>
              <a:t>In many ways life is just like a roller coaster. </a:t>
            </a:r>
          </a:p>
          <a:p>
            <a:pPr marL="870814" indent="-870814">
              <a:defRPr/>
            </a:pPr>
            <a:endParaRPr lang="en-US" sz="4000" dirty="0">
              <a:solidFill>
                <a:schemeClr val="bg1"/>
              </a:solidFill>
              <a:latin typeface="Tahoma" pitchFamily="34" charset="0"/>
              <a:ea typeface="Tahoma" pitchFamily="34" charset="0"/>
              <a:cs typeface="Tahoma" pitchFamily="34" charset="0"/>
            </a:endParaRPr>
          </a:p>
          <a:p>
            <a:pPr marL="870814" indent="-870814">
              <a:defRPr/>
            </a:pPr>
            <a:r>
              <a:rPr lang="en-US" sz="5400" dirty="0">
                <a:solidFill>
                  <a:schemeClr val="bg1"/>
                </a:solidFill>
                <a:latin typeface="Tahoma" pitchFamily="34" charset="0"/>
                <a:ea typeface="Tahoma" pitchFamily="34" charset="0"/>
                <a:cs typeface="Tahoma" pitchFamily="34" charset="0"/>
              </a:rPr>
              <a:t>This morning we will discuss these ways along with Bible principles that we can apply to our lives.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005840"/>
          </a:xfrm>
        </p:spPr>
        <p:txBody>
          <a:bodyPr>
            <a:noAutofit/>
          </a:bodyPr>
          <a:lstStyle/>
          <a:p>
            <a:pPr eaLnBrk="1" hangingPunct="1"/>
            <a:r>
              <a:rPr lang="en-US" sz="8000" dirty="0" smtClean="0">
                <a:solidFill>
                  <a:srgbClr val="FFFF00"/>
                </a:solidFill>
                <a:effectLst/>
                <a:latin typeface="Tahoma" pitchFamily="34" charset="0"/>
                <a:ea typeface="Tahoma" pitchFamily="34" charset="0"/>
                <a:cs typeface="Tahoma" pitchFamily="34" charset="0"/>
              </a:rPr>
              <a:t>Life is Like a Roller Coaster</a:t>
            </a:r>
          </a:p>
        </p:txBody>
      </p:sp>
      <p:sp>
        <p:nvSpPr>
          <p:cNvPr id="619523" name="Rectangle 3"/>
          <p:cNvSpPr>
            <a:spLocks noGrp="1" noChangeArrowheads="1"/>
          </p:cNvSpPr>
          <p:nvPr>
            <p:ph type="subTitle" idx="1"/>
          </p:nvPr>
        </p:nvSpPr>
        <p:spPr>
          <a:xfrm>
            <a:off x="365760" y="1188720"/>
            <a:ext cx="14020800" cy="6858000"/>
          </a:xfrm>
        </p:spPr>
        <p:txBody>
          <a:bodyPr/>
          <a:lstStyle/>
          <a:p>
            <a:pPr marL="870814" indent="-870814">
              <a:defRPr/>
            </a:pPr>
            <a:endParaRPr lang="en-US" sz="2300" dirty="0"/>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Go Very Fast &amp; Don’t Last </a:t>
            </a:r>
            <a:r>
              <a:rPr lang="en-US" sz="6000" dirty="0" smtClean="0">
                <a:solidFill>
                  <a:schemeClr val="bg1"/>
                </a:solidFill>
                <a:latin typeface="Tahoma" pitchFamily="34" charset="0"/>
                <a:ea typeface="Tahoma" pitchFamily="34" charset="0"/>
                <a:cs typeface="Tahoma" pitchFamily="34" charset="0"/>
              </a:rPr>
              <a:t>Long</a:t>
            </a:r>
            <a:endParaRPr lang="en-US" sz="60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19523">
                                            <p:txEl>
                                              <p:pRg st="1" end="1"/>
                                            </p:txEl>
                                          </p:spTgt>
                                        </p:tgtEl>
                                        <p:attrNameLst>
                                          <p:attrName>style.visibility</p:attrName>
                                        </p:attrNameLst>
                                      </p:cBhvr>
                                      <p:to>
                                        <p:strVal val="visible"/>
                                      </p:to>
                                    </p:set>
                                    <p:anim calcmode="lin" valueType="num">
                                      <p:cBhvr>
                                        <p:cTn id="7" dur="500" fill="hold"/>
                                        <p:tgtEl>
                                          <p:spTgt spid="61952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1952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19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pPr eaLnBrk="1" hangingPunct="1"/>
            <a:r>
              <a:rPr lang="en-US" sz="6600" dirty="0">
                <a:solidFill>
                  <a:srgbClr val="FFFF00"/>
                </a:solidFill>
                <a:latin typeface="Tahoma" pitchFamily="34" charset="0"/>
                <a:ea typeface="Tahoma" pitchFamily="34" charset="0"/>
                <a:cs typeface="Tahoma" pitchFamily="34" charset="0"/>
              </a:rPr>
              <a:t>Both Go Very Fast &amp; Don’t Last Long</a:t>
            </a:r>
          </a:p>
        </p:txBody>
      </p:sp>
      <p:sp>
        <p:nvSpPr>
          <p:cNvPr id="584707" name="Rectangle 3"/>
          <p:cNvSpPr>
            <a:spLocks noGrp="1" noChangeArrowheads="1"/>
          </p:cNvSpPr>
          <p:nvPr>
            <p:ph type="subTitle" idx="1"/>
          </p:nvPr>
        </p:nvSpPr>
        <p:spPr>
          <a:xfrm>
            <a:off x="0" y="1188720"/>
            <a:ext cx="14264640" cy="7040880"/>
          </a:xfrm>
        </p:spPr>
        <p:txBody>
          <a:bodyPr>
            <a:normAutofit fontScale="92500"/>
          </a:bodyPr>
          <a:lstStyle/>
          <a:p>
            <a:pPr marL="870814" indent="-870814">
              <a:defRPr/>
            </a:pPr>
            <a:r>
              <a:rPr lang="en-US" sz="5400" dirty="0">
                <a:solidFill>
                  <a:schemeClr val="bg1"/>
                </a:solidFill>
                <a:latin typeface="Tahoma" pitchFamily="34" charset="0"/>
                <a:ea typeface="Tahoma" pitchFamily="34" charset="0"/>
                <a:cs typeface="Tahoma" pitchFamily="34" charset="0"/>
              </a:rPr>
              <a:t>Most </a:t>
            </a:r>
            <a:r>
              <a:rPr lang="en-US" sz="5400" dirty="0" smtClean="0">
                <a:solidFill>
                  <a:schemeClr val="bg1"/>
                </a:solidFill>
                <a:latin typeface="Tahoma" pitchFamily="34" charset="0"/>
                <a:ea typeface="Tahoma" pitchFamily="34" charset="0"/>
                <a:cs typeface="Tahoma" pitchFamily="34" charset="0"/>
              </a:rPr>
              <a:t>roller </a:t>
            </a:r>
            <a:r>
              <a:rPr lang="en-US" sz="5400" dirty="0">
                <a:solidFill>
                  <a:schemeClr val="bg1"/>
                </a:solidFill>
                <a:latin typeface="Tahoma" pitchFamily="34" charset="0"/>
                <a:ea typeface="Tahoma" pitchFamily="34" charset="0"/>
                <a:cs typeface="Tahoma" pitchFamily="34" charset="0"/>
              </a:rPr>
              <a:t>coaster rides </a:t>
            </a:r>
            <a:r>
              <a:rPr lang="en-US" sz="5400" dirty="0" smtClean="0">
                <a:solidFill>
                  <a:schemeClr val="bg1"/>
                </a:solidFill>
                <a:latin typeface="Tahoma" pitchFamily="34" charset="0"/>
                <a:ea typeface="Tahoma" pitchFamily="34" charset="0"/>
                <a:cs typeface="Tahoma" pitchFamily="34" charset="0"/>
              </a:rPr>
              <a:t>last from </a:t>
            </a:r>
            <a:r>
              <a:rPr lang="en-US" sz="5400" dirty="0">
                <a:solidFill>
                  <a:schemeClr val="bg1"/>
                </a:solidFill>
                <a:latin typeface="Tahoma" pitchFamily="34" charset="0"/>
                <a:ea typeface="Tahoma" pitchFamily="34" charset="0"/>
                <a:cs typeface="Tahoma" pitchFamily="34" charset="0"/>
              </a:rPr>
              <a:t>1-5 minutes.                                           </a:t>
            </a:r>
          </a:p>
          <a:p>
            <a:pPr marL="870814" indent="-870814">
              <a:defRPr/>
            </a:pPr>
            <a:endParaRPr lang="en-US" sz="2800" dirty="0">
              <a:solidFill>
                <a:schemeClr val="bg1"/>
              </a:solidFill>
              <a:latin typeface="Tahoma" pitchFamily="34" charset="0"/>
              <a:ea typeface="Tahoma" pitchFamily="34" charset="0"/>
              <a:cs typeface="Tahoma" pitchFamily="34" charset="0"/>
            </a:endParaRPr>
          </a:p>
          <a:p>
            <a:pPr marL="870814" indent="-870814">
              <a:defRPr/>
            </a:pPr>
            <a:r>
              <a:rPr lang="en-US" sz="5400" dirty="0">
                <a:solidFill>
                  <a:schemeClr val="bg1"/>
                </a:solidFill>
                <a:latin typeface="Tahoma" pitchFamily="34" charset="0"/>
                <a:ea typeface="Tahoma" pitchFamily="34" charset="0"/>
                <a:cs typeface="Tahoma" pitchFamily="34" charset="0"/>
              </a:rPr>
              <a:t>Like a roller coaster, our life begins very slow and as we get older it speeds up until the end. </a:t>
            </a:r>
          </a:p>
          <a:p>
            <a:pPr marL="870814" indent="-870814">
              <a:defRPr/>
            </a:pPr>
            <a:endParaRPr lang="en-US" sz="2800" dirty="0">
              <a:solidFill>
                <a:schemeClr val="bg1"/>
              </a:solidFill>
              <a:latin typeface="Tahoma" pitchFamily="34" charset="0"/>
              <a:ea typeface="Tahoma" pitchFamily="34" charset="0"/>
              <a:cs typeface="Tahoma" pitchFamily="34" charset="0"/>
            </a:endParaRPr>
          </a:p>
          <a:p>
            <a:pPr marL="870814" indent="-870814">
              <a:defRPr/>
            </a:pPr>
            <a:r>
              <a:rPr lang="en-US" sz="5400" dirty="0">
                <a:solidFill>
                  <a:schemeClr val="bg1"/>
                </a:solidFill>
                <a:latin typeface="Tahoma" pitchFamily="34" charset="0"/>
                <a:ea typeface="Tahoma" pitchFamily="34" charset="0"/>
                <a:cs typeface="Tahoma" pitchFamily="34" charset="0"/>
              </a:rPr>
              <a:t>“You are just a vapor that appears for a little while and then vanishes away” (James 4:14</a:t>
            </a:r>
            <a:r>
              <a:rPr lang="en-US" sz="5400" dirty="0" smtClean="0">
                <a:solidFill>
                  <a:schemeClr val="bg1"/>
                </a:solidFill>
                <a:latin typeface="Tahoma" pitchFamily="34" charset="0"/>
                <a:ea typeface="Tahoma" pitchFamily="34" charset="0"/>
                <a:cs typeface="Tahoma" pitchFamily="34" charset="0"/>
              </a:rPr>
              <a:t>)</a:t>
            </a:r>
            <a:endParaRPr lang="en-US" sz="2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pPr eaLnBrk="1" hangingPunct="1"/>
            <a:r>
              <a:rPr lang="en-US" sz="6600" dirty="0">
                <a:solidFill>
                  <a:srgbClr val="FFFF00"/>
                </a:solidFill>
                <a:latin typeface="Tahoma" pitchFamily="34" charset="0"/>
                <a:ea typeface="Tahoma" pitchFamily="34" charset="0"/>
                <a:cs typeface="Tahoma" pitchFamily="34" charset="0"/>
              </a:rPr>
              <a:t>Both Go Very Fast &amp; Don’t Last Long</a:t>
            </a:r>
          </a:p>
        </p:txBody>
      </p:sp>
      <p:sp>
        <p:nvSpPr>
          <p:cNvPr id="584707" name="Rectangle 3"/>
          <p:cNvSpPr>
            <a:spLocks noGrp="1" noChangeArrowheads="1"/>
          </p:cNvSpPr>
          <p:nvPr>
            <p:ph type="subTitle" idx="1"/>
          </p:nvPr>
        </p:nvSpPr>
        <p:spPr>
          <a:xfrm>
            <a:off x="0" y="1188720"/>
            <a:ext cx="14264640" cy="7040880"/>
          </a:xfrm>
        </p:spPr>
        <p:txBody>
          <a:bodyPr>
            <a:normAutofit fontScale="92500" lnSpcReduction="10000"/>
          </a:bodyPr>
          <a:lstStyle/>
          <a:p>
            <a:pPr marL="870814" indent="-870814">
              <a:defRPr/>
            </a:pPr>
            <a:r>
              <a:rPr lang="en-US" sz="4800" dirty="0">
                <a:solidFill>
                  <a:schemeClr val="bg1"/>
                </a:solidFill>
                <a:latin typeface="Tahoma" pitchFamily="34" charset="0"/>
                <a:ea typeface="Tahoma" pitchFamily="34" charset="0"/>
                <a:cs typeface="Tahoma" pitchFamily="34" charset="0"/>
              </a:rPr>
              <a:t>“As for the days of our life they contain seventy years, or if due to strength, eighty years, yet their pride is but labor and sorrow for soon it is gone and we fly away” (Psalm 90:10). </a:t>
            </a:r>
          </a:p>
          <a:p>
            <a:pPr marL="870814" indent="-870814">
              <a:defRPr/>
            </a:pPr>
            <a:endParaRPr lang="en-US" sz="2800" dirty="0">
              <a:solidFill>
                <a:schemeClr val="bg1"/>
              </a:solidFill>
              <a:latin typeface="Tahoma" pitchFamily="34" charset="0"/>
              <a:ea typeface="Tahoma" pitchFamily="34" charset="0"/>
              <a:cs typeface="Tahoma" pitchFamily="34" charset="0"/>
            </a:endParaRPr>
          </a:p>
          <a:p>
            <a:pPr marL="870814" indent="-870814">
              <a:defRPr/>
            </a:pPr>
            <a:r>
              <a:rPr lang="en-US" sz="4800" dirty="0">
                <a:solidFill>
                  <a:schemeClr val="bg1"/>
                </a:solidFill>
                <a:latin typeface="Tahoma" pitchFamily="34" charset="0"/>
                <a:ea typeface="Tahoma" pitchFamily="34" charset="0"/>
                <a:cs typeface="Tahoma" pitchFamily="34" charset="0"/>
              </a:rPr>
              <a:t>“So teach us to number our days, That we may present to You a heart of wisdom” (90:12).</a:t>
            </a:r>
          </a:p>
          <a:p>
            <a:pPr marL="870814" indent="-870814">
              <a:defRPr/>
            </a:pPr>
            <a:endParaRPr lang="en-US" sz="2800" dirty="0">
              <a:solidFill>
                <a:schemeClr val="bg1"/>
              </a:solidFill>
              <a:latin typeface="Tahoma" pitchFamily="34" charset="0"/>
              <a:ea typeface="Tahoma" pitchFamily="34" charset="0"/>
              <a:cs typeface="Tahoma" pitchFamily="34" charset="0"/>
            </a:endParaRPr>
          </a:p>
          <a:p>
            <a:pPr marL="870814" indent="-870814">
              <a:defRPr/>
            </a:pPr>
            <a:r>
              <a:rPr lang="en-US" sz="4800" dirty="0">
                <a:solidFill>
                  <a:schemeClr val="bg1"/>
                </a:solidFill>
                <a:latin typeface="Tahoma" pitchFamily="34" charset="0"/>
                <a:ea typeface="Tahoma" pitchFamily="34" charset="0"/>
                <a:cs typeface="Tahoma" pitchFamily="34" charset="0"/>
              </a:rPr>
              <a:t>We can’t control the speed of the ride or our lives but we can learn to live with joy, peace and contentment (Philippians 4:6ff</a:t>
            </a:r>
            <a:r>
              <a:rPr lang="en-US" sz="4800" dirty="0" smtClean="0">
                <a:solidFill>
                  <a:schemeClr val="bg1"/>
                </a:solidFill>
                <a:latin typeface="Tahoma" pitchFamily="34" charset="0"/>
                <a:ea typeface="Tahoma" pitchFamily="34" charset="0"/>
                <a:cs typeface="Tahoma" pitchFamily="34" charset="0"/>
              </a:rPr>
              <a:t>).</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005840"/>
          </a:xfrm>
        </p:spPr>
        <p:txBody>
          <a:bodyPr>
            <a:noAutofit/>
          </a:bodyPr>
          <a:lstStyle/>
          <a:p>
            <a:pPr eaLnBrk="1" hangingPunct="1"/>
            <a:r>
              <a:rPr lang="en-US" sz="8000" dirty="0" smtClean="0">
                <a:solidFill>
                  <a:srgbClr val="FFFF00"/>
                </a:solidFill>
                <a:effectLst/>
                <a:latin typeface="Tahoma" pitchFamily="34" charset="0"/>
                <a:ea typeface="Tahoma" pitchFamily="34" charset="0"/>
                <a:cs typeface="Tahoma" pitchFamily="34" charset="0"/>
              </a:rPr>
              <a:t>Life is Like a Roller Coaster</a:t>
            </a:r>
          </a:p>
        </p:txBody>
      </p:sp>
      <p:sp>
        <p:nvSpPr>
          <p:cNvPr id="619523" name="Rectangle 3"/>
          <p:cNvSpPr>
            <a:spLocks noGrp="1" noChangeArrowheads="1"/>
          </p:cNvSpPr>
          <p:nvPr>
            <p:ph type="subTitle" idx="1"/>
          </p:nvPr>
        </p:nvSpPr>
        <p:spPr>
          <a:xfrm>
            <a:off x="365760" y="1188720"/>
            <a:ext cx="14020800" cy="6858000"/>
          </a:xfrm>
        </p:spPr>
        <p:txBody>
          <a:bodyPr/>
          <a:lstStyle/>
          <a:p>
            <a:pPr marL="870814" indent="-870814">
              <a:defRPr/>
            </a:pPr>
            <a:endParaRPr lang="en-US" sz="2300" dirty="0"/>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Go Very Fast &amp; Don’t Last Long</a:t>
            </a:r>
          </a:p>
          <a:p>
            <a:pPr marL="870814" indent="-870814" algn="l">
              <a:buFontTx/>
              <a:buChar char="•"/>
              <a:defRPr/>
            </a:pPr>
            <a:r>
              <a:rPr lang="en-US" sz="6000" dirty="0">
                <a:solidFill>
                  <a:srgbClr val="FFFF00"/>
                </a:solidFill>
                <a:latin typeface="Tahoma" pitchFamily="34" charset="0"/>
                <a:ea typeface="Tahoma" pitchFamily="34" charset="0"/>
                <a:cs typeface="Tahoma" pitchFamily="34" charset="0"/>
              </a:rPr>
              <a:t>Both are Filled with Ups &amp; </a:t>
            </a:r>
            <a:r>
              <a:rPr lang="en-US" sz="6000" dirty="0" smtClean="0">
                <a:solidFill>
                  <a:srgbClr val="FFFF00"/>
                </a:solidFill>
                <a:latin typeface="Tahoma" pitchFamily="34" charset="0"/>
                <a:ea typeface="Tahoma" pitchFamily="34" charset="0"/>
                <a:cs typeface="Tahoma" pitchFamily="34" charset="0"/>
              </a:rPr>
              <a:t>Downs</a:t>
            </a:r>
            <a:endParaRPr lang="en-US" sz="6000" dirty="0">
              <a:solidFill>
                <a:srgbClr val="FFFF0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19523">
                                            <p:txEl>
                                              <p:pRg st="2" end="2"/>
                                            </p:txEl>
                                          </p:spTgt>
                                        </p:tgtEl>
                                        <p:attrNameLst>
                                          <p:attrName>style.visibility</p:attrName>
                                        </p:attrNameLst>
                                      </p:cBhvr>
                                      <p:to>
                                        <p:strVal val="visible"/>
                                      </p:to>
                                    </p:set>
                                    <p:anim calcmode="lin" valueType="num">
                                      <p:cBhvr>
                                        <p:cTn id="7" dur="500" fill="hold"/>
                                        <p:tgtEl>
                                          <p:spTgt spid="61952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1952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619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3" cstate="print">
            <a:lum bright="-71000" contrast="-72000"/>
          </a:blip>
          <a:srcRect/>
          <a:stretch>
            <a:fillRect/>
          </a:stretch>
        </p:blipFill>
        <p:spPr bwMode="auto">
          <a:xfrm>
            <a:off x="304800" y="625248"/>
            <a:ext cx="14205320" cy="7070951"/>
          </a:xfrm>
          <a:prstGeom prst="rect">
            <a:avLst/>
          </a:prstGeom>
          <a:noFill/>
          <a:ln w="9525">
            <a:noFill/>
            <a:miter lim="800000"/>
            <a:headEnd/>
            <a:tailEnd/>
          </a:ln>
        </p:spPr>
      </p:pic>
      <p:sp>
        <p:nvSpPr>
          <p:cNvPr id="16386" name="Rectangle 2"/>
          <p:cNvSpPr>
            <a:spLocks noGrp="1" noChangeArrowheads="1"/>
          </p:cNvSpPr>
          <p:nvPr>
            <p:ph type="ctrTitle"/>
          </p:nvPr>
        </p:nvSpPr>
        <p:spPr>
          <a:xfrm>
            <a:off x="0" y="0"/>
            <a:ext cx="14630400" cy="1005840"/>
          </a:xfrm>
        </p:spPr>
        <p:txBody>
          <a:bodyPr>
            <a:noAutofit/>
          </a:bodyPr>
          <a:lstStyle/>
          <a:p>
            <a:pPr eaLnBrk="1" hangingPunct="1"/>
            <a:r>
              <a:rPr lang="en-US" sz="6600" dirty="0">
                <a:solidFill>
                  <a:srgbClr val="FFFF00"/>
                </a:solidFill>
                <a:latin typeface="Tahoma" pitchFamily="34" charset="0"/>
                <a:ea typeface="Tahoma" pitchFamily="34" charset="0"/>
                <a:cs typeface="Tahoma" pitchFamily="34" charset="0"/>
              </a:rPr>
              <a:t>Both </a:t>
            </a:r>
            <a:r>
              <a:rPr lang="en-US" sz="6600" dirty="0" smtClean="0">
                <a:solidFill>
                  <a:srgbClr val="FFFF00"/>
                </a:solidFill>
                <a:latin typeface="Tahoma" pitchFamily="34" charset="0"/>
                <a:ea typeface="Tahoma" pitchFamily="34" charset="0"/>
                <a:cs typeface="Tahoma" pitchFamily="34" charset="0"/>
              </a:rPr>
              <a:t>are Filled with Ups and Downs</a:t>
            </a:r>
            <a:endParaRPr lang="en-US" sz="6600" dirty="0">
              <a:solidFill>
                <a:srgbClr val="FFFF00"/>
              </a:solidFill>
              <a:latin typeface="Tahoma" pitchFamily="34" charset="0"/>
              <a:ea typeface="Tahoma" pitchFamily="34" charset="0"/>
              <a:cs typeface="Tahoma" pitchFamily="34" charset="0"/>
            </a:endParaRPr>
          </a:p>
        </p:txBody>
      </p:sp>
      <p:sp>
        <p:nvSpPr>
          <p:cNvPr id="584707" name="Rectangle 3"/>
          <p:cNvSpPr>
            <a:spLocks noGrp="1" noChangeArrowheads="1"/>
          </p:cNvSpPr>
          <p:nvPr>
            <p:ph type="subTitle" idx="1"/>
          </p:nvPr>
        </p:nvSpPr>
        <p:spPr>
          <a:xfrm>
            <a:off x="0" y="1188720"/>
            <a:ext cx="14264640" cy="7040880"/>
          </a:xfrm>
        </p:spPr>
        <p:txBody>
          <a:bodyPr>
            <a:normAutofit fontScale="92500" lnSpcReduction="10000"/>
          </a:bodyPr>
          <a:lstStyle/>
          <a:p>
            <a:pPr marL="870814" indent="-870814">
              <a:defRPr/>
            </a:pPr>
            <a:r>
              <a:rPr lang="en-US" sz="4900" dirty="0" smtClean="0">
                <a:solidFill>
                  <a:schemeClr val="bg1"/>
                </a:solidFill>
                <a:latin typeface="Tahoma" pitchFamily="34" charset="0"/>
                <a:ea typeface="Tahoma" pitchFamily="34" charset="0"/>
                <a:cs typeface="Tahoma" pitchFamily="34" charset="0"/>
              </a:rPr>
              <a:t>You </a:t>
            </a:r>
            <a:r>
              <a:rPr lang="en-US" sz="4900" dirty="0">
                <a:solidFill>
                  <a:schemeClr val="bg1"/>
                </a:solidFill>
                <a:latin typeface="Tahoma" pitchFamily="34" charset="0"/>
                <a:ea typeface="Tahoma" pitchFamily="34" charset="0"/>
                <a:cs typeface="Tahoma" pitchFamily="34" charset="0"/>
              </a:rPr>
              <a:t>go up to the top with great anticipation but  feel like you’re going to lose your lunch going down.</a:t>
            </a: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900" dirty="0">
                <a:solidFill>
                  <a:schemeClr val="bg1"/>
                </a:solidFill>
                <a:latin typeface="Tahoma" pitchFamily="34" charset="0"/>
                <a:ea typeface="Tahoma" pitchFamily="34" charset="0"/>
                <a:cs typeface="Tahoma" pitchFamily="34" charset="0"/>
              </a:rPr>
              <a:t>Sports- the thrill of victory and the agony of defeat. </a:t>
            </a: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900" dirty="0">
                <a:solidFill>
                  <a:schemeClr val="bg1"/>
                </a:solidFill>
                <a:latin typeface="Tahoma" pitchFamily="34" charset="0"/>
                <a:ea typeface="Tahoma" pitchFamily="34" charset="0"/>
                <a:cs typeface="Tahoma" pitchFamily="34" charset="0"/>
              </a:rPr>
              <a:t>Graduation!  Job!  Marriage!  Anniversary!  Children!                   Thrill when they obey the gospel!    </a:t>
            </a:r>
          </a:p>
          <a:p>
            <a:pPr marL="870814" indent="-870814">
              <a:defRPr/>
            </a:pPr>
            <a:endParaRPr lang="en-US" sz="1600" dirty="0">
              <a:solidFill>
                <a:schemeClr val="bg1"/>
              </a:solidFill>
              <a:latin typeface="Tahoma" pitchFamily="34" charset="0"/>
              <a:ea typeface="Tahoma" pitchFamily="34" charset="0"/>
              <a:cs typeface="Tahoma" pitchFamily="34" charset="0"/>
            </a:endParaRPr>
          </a:p>
          <a:p>
            <a:pPr marL="870814" indent="-870814">
              <a:defRPr/>
            </a:pPr>
            <a:r>
              <a:rPr lang="en-US" sz="4900" dirty="0">
                <a:solidFill>
                  <a:schemeClr val="bg1"/>
                </a:solidFill>
                <a:latin typeface="Tahoma" pitchFamily="34" charset="0"/>
                <a:ea typeface="Tahoma" pitchFamily="34" charset="0"/>
                <a:cs typeface="Tahoma" pitchFamily="34" charset="0"/>
              </a:rPr>
              <a:t>But </a:t>
            </a:r>
            <a:r>
              <a:rPr lang="en-US" sz="4900" dirty="0" smtClean="0">
                <a:solidFill>
                  <a:schemeClr val="bg1"/>
                </a:solidFill>
                <a:latin typeface="Tahoma" pitchFamily="34" charset="0"/>
                <a:ea typeface="Tahoma" pitchFamily="34" charset="0"/>
                <a:cs typeface="Tahoma" pitchFamily="34" charset="0"/>
              </a:rPr>
              <a:t>then there </a:t>
            </a:r>
            <a:r>
              <a:rPr lang="en-US" sz="4900" dirty="0">
                <a:solidFill>
                  <a:schemeClr val="bg1"/>
                </a:solidFill>
                <a:latin typeface="Tahoma" pitchFamily="34" charset="0"/>
                <a:ea typeface="Tahoma" pitchFamily="34" charset="0"/>
                <a:cs typeface="Tahoma" pitchFamily="34" charset="0"/>
              </a:rPr>
              <a:t>are many trials (persecution, failures, sicknesses, betrayals, accidents, surgeries, deaths)</a:t>
            </a:r>
          </a:p>
          <a:p>
            <a:pPr marL="870814" indent="-870814">
              <a:defRPr/>
            </a:pPr>
            <a:r>
              <a:rPr lang="en-US" sz="1600" dirty="0">
                <a:solidFill>
                  <a:schemeClr val="bg1"/>
                </a:solidFill>
                <a:latin typeface="Tahoma" pitchFamily="34" charset="0"/>
                <a:ea typeface="Tahoma" pitchFamily="34" charset="0"/>
                <a:cs typeface="Tahoma" pitchFamily="34" charset="0"/>
              </a:rPr>
              <a:t> </a:t>
            </a:r>
            <a:endParaRPr lang="en-US" sz="1600" dirty="0" smtClean="0">
              <a:solidFill>
                <a:schemeClr val="bg1"/>
              </a:solidFill>
              <a:latin typeface="Tahoma" pitchFamily="34" charset="0"/>
              <a:ea typeface="Tahoma" pitchFamily="34" charset="0"/>
              <a:cs typeface="Tahoma" pitchFamily="34" charset="0"/>
            </a:endParaRPr>
          </a:p>
          <a:p>
            <a:pPr marL="870814" indent="-870814">
              <a:defRPr/>
            </a:pPr>
            <a:r>
              <a:rPr lang="en-US" sz="4900" dirty="0" smtClean="0">
                <a:solidFill>
                  <a:schemeClr val="bg1"/>
                </a:solidFill>
                <a:latin typeface="Tahoma" pitchFamily="34" charset="0"/>
                <a:ea typeface="Tahoma" pitchFamily="34" charset="0"/>
                <a:cs typeface="Tahoma" pitchFamily="34" charset="0"/>
              </a:rPr>
              <a:t>Love </a:t>
            </a:r>
            <a:r>
              <a:rPr lang="en-US" sz="4900" dirty="0">
                <a:solidFill>
                  <a:schemeClr val="bg1"/>
                </a:solidFill>
                <a:latin typeface="Tahoma" pitchFamily="34" charset="0"/>
                <a:ea typeface="Tahoma" pitchFamily="34" charset="0"/>
                <a:cs typeface="Tahoma" pitchFamily="34" charset="0"/>
              </a:rPr>
              <a:t>endures all things and never fails (1 Co. 13:7-8</a:t>
            </a:r>
            <a:r>
              <a:rPr lang="en-US" sz="4900" dirty="0" smtClean="0">
                <a:solidFill>
                  <a:schemeClr val="bg1"/>
                </a:solidFill>
                <a:latin typeface="Tahoma" pitchFamily="34" charset="0"/>
                <a:ea typeface="Tahoma" pitchFamily="34" charset="0"/>
                <a:cs typeface="Tahoma" pitchFamily="34" charset="0"/>
              </a:rPr>
              <a:t>).</a:t>
            </a:r>
            <a:endParaRPr lang="en-US" sz="49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Effect transition="in" filter="wipe(up)">
                                      <p:cBhvr>
                                        <p:cTn id="7" dur="1000"/>
                                        <p:tgtEl>
                                          <p:spTgt spid="584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p:cTn id="15" dur="500" fill="hold"/>
                                        <p:tgtEl>
                                          <p:spTgt spid="5847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84707">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584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584707">
                                            <p:txEl>
                                              <p:pRg st="4" end="4"/>
                                            </p:txEl>
                                          </p:spTgt>
                                        </p:tgtEl>
                                        <p:attrNameLst>
                                          <p:attrName>style.visibility</p:attrName>
                                        </p:attrNameLst>
                                      </p:cBhvr>
                                      <p:to>
                                        <p:strVal val="visible"/>
                                      </p:to>
                                    </p:set>
                                    <p:anim calcmode="lin" valueType="num">
                                      <p:cBhvr>
                                        <p:cTn id="22" dur="500" fill="hold"/>
                                        <p:tgtEl>
                                          <p:spTgt spid="5847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84707">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8470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584707">
                                            <p:txEl>
                                              <p:pRg st="6" end="6"/>
                                            </p:txEl>
                                          </p:spTgt>
                                        </p:tgtEl>
                                        <p:attrNameLst>
                                          <p:attrName>style.visibility</p:attrName>
                                        </p:attrNameLst>
                                      </p:cBhvr>
                                      <p:to>
                                        <p:strVal val="visible"/>
                                      </p:to>
                                    </p:set>
                                    <p:anim calcmode="lin" valueType="num">
                                      <p:cBhvr>
                                        <p:cTn id="29" dur="500" fill="hold"/>
                                        <p:tgtEl>
                                          <p:spTgt spid="584707">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584707">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58470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584707">
                                            <p:txEl>
                                              <p:pRg st="8" end="8"/>
                                            </p:txEl>
                                          </p:spTgt>
                                        </p:tgtEl>
                                        <p:attrNameLst>
                                          <p:attrName>style.visibility</p:attrName>
                                        </p:attrNameLst>
                                      </p:cBhvr>
                                      <p:to>
                                        <p:strVal val="visible"/>
                                      </p:to>
                                    </p:set>
                                    <p:anim calcmode="lin" valueType="num">
                                      <p:cBhvr>
                                        <p:cTn id="36" dur="500" fill="hold"/>
                                        <p:tgtEl>
                                          <p:spTgt spid="584707">
                                            <p:txEl>
                                              <p:pRg st="8" end="8"/>
                                            </p:txEl>
                                          </p:spTgt>
                                        </p:tgtEl>
                                        <p:attrNameLst>
                                          <p:attrName>ppt_w</p:attrName>
                                        </p:attrNameLst>
                                      </p:cBhvr>
                                      <p:tavLst>
                                        <p:tav tm="0">
                                          <p:val>
                                            <p:fltVal val="0"/>
                                          </p:val>
                                        </p:tav>
                                        <p:tav tm="100000">
                                          <p:val>
                                            <p:strVal val="#ppt_w"/>
                                          </p:val>
                                        </p:tav>
                                      </p:tavLst>
                                    </p:anim>
                                    <p:anim calcmode="lin" valueType="num">
                                      <p:cBhvr>
                                        <p:cTn id="37" dur="500" fill="hold"/>
                                        <p:tgtEl>
                                          <p:spTgt spid="584707">
                                            <p:txEl>
                                              <p:pRg st="8" end="8"/>
                                            </p:txEl>
                                          </p:spTgt>
                                        </p:tgtEl>
                                        <p:attrNameLst>
                                          <p:attrName>ppt_h</p:attrName>
                                        </p:attrNameLst>
                                      </p:cBhvr>
                                      <p:tavLst>
                                        <p:tav tm="0">
                                          <p:val>
                                            <p:fltVal val="0"/>
                                          </p:val>
                                        </p:tav>
                                        <p:tav tm="100000">
                                          <p:val>
                                            <p:strVal val="#ppt_h"/>
                                          </p:val>
                                        </p:tav>
                                      </p:tavLst>
                                    </p:anim>
                                    <p:animEffect transition="in" filter="fade">
                                      <p:cBhvr>
                                        <p:cTn id="38" dur="500"/>
                                        <p:tgtEl>
                                          <p:spTgt spid="584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14630400" cy="1005840"/>
          </a:xfrm>
        </p:spPr>
        <p:txBody>
          <a:bodyPr>
            <a:noAutofit/>
          </a:bodyPr>
          <a:lstStyle/>
          <a:p>
            <a:pPr eaLnBrk="1" hangingPunct="1"/>
            <a:r>
              <a:rPr lang="en-US" sz="8000" dirty="0" smtClean="0">
                <a:solidFill>
                  <a:srgbClr val="FFFF00"/>
                </a:solidFill>
                <a:effectLst/>
                <a:latin typeface="Tahoma" pitchFamily="34" charset="0"/>
                <a:ea typeface="Tahoma" pitchFamily="34" charset="0"/>
                <a:cs typeface="Tahoma" pitchFamily="34" charset="0"/>
              </a:rPr>
              <a:t>Life is Like a Roller Coaster</a:t>
            </a:r>
          </a:p>
        </p:txBody>
      </p:sp>
      <p:sp>
        <p:nvSpPr>
          <p:cNvPr id="619523" name="Rectangle 3"/>
          <p:cNvSpPr>
            <a:spLocks noGrp="1" noChangeArrowheads="1"/>
          </p:cNvSpPr>
          <p:nvPr>
            <p:ph type="subTitle" idx="1"/>
          </p:nvPr>
        </p:nvSpPr>
        <p:spPr>
          <a:xfrm>
            <a:off x="365760" y="1188720"/>
            <a:ext cx="14020800" cy="6858000"/>
          </a:xfrm>
        </p:spPr>
        <p:txBody>
          <a:bodyPr/>
          <a:lstStyle/>
          <a:p>
            <a:pPr marL="870814" indent="-870814">
              <a:defRPr/>
            </a:pPr>
            <a:endParaRPr lang="en-US" sz="2300" dirty="0"/>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Go Very Fast &amp; Don’t Last Long</a:t>
            </a:r>
          </a:p>
          <a:p>
            <a:pPr marL="870814" indent="-870814" algn="l">
              <a:buFontTx/>
              <a:buChar char="•"/>
              <a:defRPr/>
            </a:pPr>
            <a:r>
              <a:rPr lang="en-US" sz="6000" dirty="0">
                <a:solidFill>
                  <a:schemeClr val="bg1"/>
                </a:solidFill>
                <a:latin typeface="Tahoma" pitchFamily="34" charset="0"/>
                <a:ea typeface="Tahoma" pitchFamily="34" charset="0"/>
                <a:cs typeface="Tahoma" pitchFamily="34" charset="0"/>
              </a:rPr>
              <a:t>Both are Filled with Ups &amp; Downs</a:t>
            </a:r>
          </a:p>
          <a:p>
            <a:pPr marL="870814" indent="-870814" algn="l">
              <a:buFontTx/>
              <a:buChar char="•"/>
              <a:defRPr/>
            </a:pPr>
            <a:r>
              <a:rPr lang="en-US" sz="6000" dirty="0">
                <a:solidFill>
                  <a:srgbClr val="FFFF00"/>
                </a:solidFill>
                <a:latin typeface="Tahoma" pitchFamily="34" charset="0"/>
                <a:ea typeface="Tahoma" pitchFamily="34" charset="0"/>
                <a:cs typeface="Tahoma" pitchFamily="34" charset="0"/>
              </a:rPr>
              <a:t>In Both You Must Hold on </a:t>
            </a:r>
            <a:r>
              <a:rPr lang="en-US" sz="6000" dirty="0" smtClean="0">
                <a:solidFill>
                  <a:srgbClr val="FFFF00"/>
                </a:solidFill>
                <a:latin typeface="Tahoma" pitchFamily="34" charset="0"/>
                <a:ea typeface="Tahoma" pitchFamily="34" charset="0"/>
                <a:cs typeface="Tahoma" pitchFamily="34" charset="0"/>
              </a:rPr>
              <a:t>Tight</a:t>
            </a:r>
            <a:endParaRPr lang="en-US" sz="6000" dirty="0">
              <a:solidFill>
                <a:srgbClr val="FFFF0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19523">
                                            <p:txEl>
                                              <p:pRg st="3" end="3"/>
                                            </p:txEl>
                                          </p:spTgt>
                                        </p:tgtEl>
                                        <p:attrNameLst>
                                          <p:attrName>style.visibility</p:attrName>
                                        </p:attrNameLst>
                                      </p:cBhvr>
                                      <p:to>
                                        <p:strVal val="visible"/>
                                      </p:to>
                                    </p:set>
                                    <p:anim calcmode="lin" valueType="num">
                                      <p:cBhvr>
                                        <p:cTn id="7" dur="500" fill="hold"/>
                                        <p:tgtEl>
                                          <p:spTgt spid="61952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61952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6195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1253</Words>
  <Application>Microsoft Office PowerPoint</Application>
  <PresentationFormat>Custom</PresentationFormat>
  <Paragraphs>131</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Hymns for Worship at Woodmont</vt:lpstr>
      <vt:lpstr>Slide 2</vt:lpstr>
      <vt:lpstr>Life is like a Roller Coaster</vt:lpstr>
      <vt:lpstr>Life is Like a Roller Coaster</vt:lpstr>
      <vt:lpstr>Both Go Very Fast &amp; Don’t Last Long</vt:lpstr>
      <vt:lpstr>Both Go Very Fast &amp; Don’t Last Long</vt:lpstr>
      <vt:lpstr>Life is Like a Roller Coaster</vt:lpstr>
      <vt:lpstr>Both are Filled with Ups and Downs</vt:lpstr>
      <vt:lpstr>Life is Like a Roller Coaster</vt:lpstr>
      <vt:lpstr>In Both You Must Hold on Tight</vt:lpstr>
      <vt:lpstr>In Both You Must Hold on Tight</vt:lpstr>
      <vt:lpstr>In Both You Must Hold on Tight</vt:lpstr>
      <vt:lpstr>Life is Like a Roller Coaster</vt:lpstr>
      <vt:lpstr>In Both You Must Obey the Rules For Your Own Safety</vt:lpstr>
      <vt:lpstr>In Both You Must Obey the Rules For Your Own Safety</vt:lpstr>
      <vt:lpstr>In Both You Must Obey the Rules For Your Own Safety</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7</cp:revision>
  <dcterms:created xsi:type="dcterms:W3CDTF">2014-07-27T19:55:59Z</dcterms:created>
  <dcterms:modified xsi:type="dcterms:W3CDTF">2014-07-28T06:29:35Z</dcterms:modified>
</cp:coreProperties>
</file>