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F9D2B53-601F-48E9-BE34-9EF8C8F7FE9F}" type="datetimeFigureOut">
              <a:rPr lang="en-US" smtClean="0"/>
              <a:t>12/28/2014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42E9341-914E-410F-9951-A798250FF11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857548-E7D7-4588-B1F7-A8400A8AB954}"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57548-E7D7-4588-B1F7-A8400A8AB954}"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57548-E7D7-4588-B1F7-A8400A8AB954}"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57548-E7D7-4588-B1F7-A8400A8AB954}"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57548-E7D7-4588-B1F7-A8400A8AB954}"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857548-E7D7-4588-B1F7-A8400A8AB954}"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857548-E7D7-4588-B1F7-A8400A8AB954}" type="datetimeFigureOut">
              <a:rPr lang="en-US" smtClean="0"/>
              <a:t>12/27/2014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857548-E7D7-4588-B1F7-A8400A8AB954}" type="datetimeFigureOut">
              <a:rPr lang="en-US" smtClean="0"/>
              <a:t>12/27/2014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7548-E7D7-4588-B1F7-A8400A8AB954}" type="datetimeFigureOut">
              <a:rPr lang="en-US" smtClean="0"/>
              <a:t>12/27/2014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57548-E7D7-4588-B1F7-A8400A8AB954}"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57548-E7D7-4588-B1F7-A8400A8AB954}"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C4C11-5CA2-4EF2-BC3E-918D2338C5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05857548-E7D7-4588-B1F7-A8400A8AB954}" type="datetimeFigureOut">
              <a:rPr lang="en-US" smtClean="0"/>
              <a:t>12/27/2014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46C4C11-5CA2-4EF2-BC3E-918D2338C5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gallup.com/poll/156770/Majority-Drink-Alcohol-Averaging-Four-Drinks-Week.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illcountyillinois.com/Portals/0/Departments/Coroner/2007FinalCoronerReport.pdf" TargetMode="External"/><Relationship Id="rId2" Type="http://schemas.openxmlformats.org/officeDocument/2006/relationships/hyperlink" Target="http://www.ama-assn.org/ama1/pub/upload/mm/388/underage_drnkndriv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11s- I Will Wake the Dawn with Praises</a:t>
            </a:r>
          </a:p>
          <a:p>
            <a:pPr>
              <a:buNone/>
            </a:pPr>
            <a:r>
              <a:rPr lang="en-US" dirty="0" smtClean="0">
                <a:solidFill>
                  <a:schemeClr val="bg1"/>
                </a:solidFill>
                <a:latin typeface="Tahoma" pitchFamily="34" charset="0"/>
                <a:ea typeface="Tahoma" pitchFamily="34" charset="0"/>
                <a:cs typeface="Tahoma" pitchFamily="34" charset="0"/>
              </a:rPr>
              <a:t>115s- Healing in its Wings</a:t>
            </a:r>
          </a:p>
          <a:p>
            <a:pPr>
              <a:buNone/>
            </a:pPr>
            <a:r>
              <a:rPr lang="en-US" dirty="0" smtClean="0">
                <a:solidFill>
                  <a:schemeClr val="bg1"/>
                </a:solidFill>
                <a:latin typeface="Tahoma" pitchFamily="34" charset="0"/>
                <a:ea typeface="Tahoma" pitchFamily="34" charset="0"/>
                <a:cs typeface="Tahoma" pitchFamily="34" charset="0"/>
              </a:rPr>
              <a:t>100s- Lamb of God</a:t>
            </a:r>
          </a:p>
          <a:p>
            <a:pPr>
              <a:buNone/>
            </a:pPr>
            <a:r>
              <a:rPr lang="en-US" dirty="0" smtClean="0">
                <a:solidFill>
                  <a:schemeClr val="bg1"/>
                </a:solidFill>
                <a:latin typeface="Tahoma" pitchFamily="34" charset="0"/>
                <a:ea typeface="Tahoma" pitchFamily="34" charset="0"/>
                <a:cs typeface="Tahoma" pitchFamily="34" charset="0"/>
              </a:rPr>
              <a:t>109s- O Fill My Cup</a:t>
            </a:r>
          </a:p>
          <a:p>
            <a:pPr>
              <a:buNone/>
            </a:pPr>
            <a:r>
              <a:rPr lang="en-US" dirty="0" smtClean="0">
                <a:solidFill>
                  <a:schemeClr val="bg1"/>
                </a:solidFill>
                <a:latin typeface="Tahoma" pitchFamily="34" charset="0"/>
                <a:ea typeface="Tahoma" pitchFamily="34" charset="0"/>
                <a:cs typeface="Tahoma" pitchFamily="34" charset="0"/>
              </a:rPr>
              <a:t>630- Watch and Pray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Drinking Alcohol is Harmful &amp; Destructive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How many have decided to abort their babies after committing fornication while drunk?</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outerShdw blurRad="38100" dist="38100" dir="2700000" algn="tl">
                    <a:srgbClr val="000514"/>
                  </a:outerShdw>
                </a:effectLst>
                <a:latin typeface="Tahoma" pitchFamily="34" charset="0"/>
              </a:rPr>
              <a:t>How many women have been raped? </a:t>
            </a:r>
          </a:p>
          <a:p>
            <a:pPr algn="ctr">
              <a:buNone/>
            </a:pPr>
            <a:endParaRPr lang="en-US" sz="1400" dirty="0">
              <a:solidFill>
                <a:schemeClr val="bg1"/>
              </a:solidFill>
              <a:effectLst>
                <a:outerShdw blurRad="38100" dist="38100" dir="2700000" algn="tl">
                  <a:srgbClr val="000514"/>
                </a:outerShdw>
              </a:effectLst>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How many women or children have been beaten and marriages destroyed? </a:t>
            </a:r>
          </a:p>
          <a:p>
            <a:pPr algn="ctr">
              <a:buNone/>
            </a:pPr>
            <a:endParaRPr lang="en-US" sz="1400" dirty="0">
              <a:solidFill>
                <a:schemeClr val="bg1"/>
              </a:solidFill>
              <a:effectLst>
                <a:outerShdw blurRad="38100" dist="38100" dir="2700000" algn="tl">
                  <a:srgbClr val="000514"/>
                </a:outerShdw>
              </a:effectLst>
              <a:latin typeface="Tahoma" pitchFamily="34" charset="0"/>
              <a:ea typeface="Tahoma" pitchFamily="34" charset="0"/>
              <a:cs typeface="Tahoma" pitchFamily="34" charset="0"/>
            </a:endParaRPr>
          </a:p>
          <a:p>
            <a:pPr algn="ctr">
              <a:buNone/>
            </a:pPr>
            <a:r>
              <a:rPr lang="en-US" dirty="0" smtClean="0">
                <a:solidFill>
                  <a:schemeClr val="bg1"/>
                </a:solidFill>
                <a:effectLst>
                  <a:outerShdw blurRad="38100" dist="38100" dir="2700000" algn="tl">
                    <a:srgbClr val="000514"/>
                  </a:outerShdw>
                </a:effectLst>
                <a:latin typeface="Tahoma" pitchFamily="34" charset="0"/>
              </a:rPr>
              <a:t>How many innocent people have died at the hands of a drunk driver because a perso</a:t>
            </a:r>
            <a:r>
              <a:rPr lang="en-US" dirty="0" smtClean="0">
                <a:solidFill>
                  <a:schemeClr val="bg1"/>
                </a:solidFill>
                <a:effectLst>
                  <a:outerShdw blurRad="38100" dist="38100" dir="2700000" algn="tl">
                    <a:srgbClr val="000514"/>
                  </a:outerShdw>
                </a:effectLst>
                <a:latin typeface="Tahoma" pitchFamily="34" charset="0"/>
              </a:rPr>
              <a:t>n didn’t know or heed what the Scriptures teach in Proverbs 23?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Drinking Alcohol is Harmful &amp; Destructive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a:bodyPr>
          <a:lstStyle/>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In </a:t>
            </a:r>
            <a:r>
              <a:rPr lang="en-US" dirty="0">
                <a:solidFill>
                  <a:schemeClr val="bg1"/>
                </a:solidFill>
                <a:effectLst>
                  <a:outerShdw blurRad="38100" dist="38100" dir="2700000" algn="tl">
                    <a:srgbClr val="000514"/>
                  </a:outerShdw>
                </a:effectLst>
                <a:latin typeface="Tahoma" pitchFamily="34" charset="0"/>
              </a:rPr>
              <a:t>the beer commercials you won’t see the vomit, bloodied wives, or the agonizing cries of the innocent who lost their loved one.</a:t>
            </a: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The advertisements will make you laugh and think everybody is having a good time while Satan enslaves more people to do his </a:t>
            </a:r>
            <a:r>
              <a:rPr lang="en-US" dirty="0" smtClean="0">
                <a:solidFill>
                  <a:schemeClr val="bg1"/>
                </a:solidFill>
                <a:effectLst>
                  <a:outerShdw blurRad="38100" dist="38100" dir="2700000" algn="tl">
                    <a:srgbClr val="000514"/>
                  </a:outerShdw>
                </a:effectLst>
                <a:latin typeface="Tahoma" pitchFamily="34" charset="0"/>
              </a:rPr>
              <a:t>will (</a:t>
            </a:r>
            <a:r>
              <a:rPr lang="en-US" dirty="0">
                <a:solidFill>
                  <a:schemeClr val="bg1"/>
                </a:solidFill>
                <a:effectLst>
                  <a:outerShdw blurRad="38100" dist="38100" dir="2700000" algn="tl">
                    <a:srgbClr val="000514"/>
                  </a:outerShdw>
                </a:effectLst>
                <a:latin typeface="Tahoma" pitchFamily="34" charset="0"/>
              </a:rPr>
              <a:t>2 Timothy 2:26</a:t>
            </a:r>
            <a:r>
              <a:rPr lang="en-US" dirty="0" smtClean="0">
                <a:solidFill>
                  <a:schemeClr val="bg1"/>
                </a:solidFill>
                <a:effectLst>
                  <a:outerShdw blurRad="38100" dist="38100" dir="2700000" algn="tl">
                    <a:srgbClr val="000514"/>
                  </a:outerShdw>
                </a:effectLst>
                <a:latin typeface="Tahoma" pitchFamily="34" charset="0"/>
              </a:rPr>
              <a:t>).</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Don’t be deceived by the devil! Those who practice these things will not go to </a:t>
            </a:r>
            <a:r>
              <a:rPr lang="en-US" dirty="0" smtClean="0">
                <a:solidFill>
                  <a:schemeClr val="bg1"/>
                </a:solidFill>
                <a:effectLst>
                  <a:outerShdw blurRad="38100" dist="38100" dir="2700000" algn="tl">
                    <a:srgbClr val="000514"/>
                  </a:outerShdw>
                </a:effectLst>
                <a:latin typeface="Tahoma" pitchFamily="34" charset="0"/>
              </a:rPr>
              <a:t>heaven.                                  (1 </a:t>
            </a:r>
            <a:r>
              <a:rPr lang="en-US" dirty="0">
                <a:solidFill>
                  <a:schemeClr val="bg1"/>
                </a:solidFill>
                <a:effectLst>
                  <a:outerShdw blurRad="38100" dist="38100" dir="2700000" algn="tl">
                    <a:srgbClr val="000514"/>
                  </a:outerShdw>
                </a:effectLst>
                <a:latin typeface="Tahoma" pitchFamily="34" charset="0"/>
              </a:rPr>
              <a:t>Cor. 6:9-10; Gal. 5:19-21; 6:7-8</a:t>
            </a:r>
            <a:r>
              <a:rPr lang="en-US" dirty="0" smtClean="0">
                <a:solidFill>
                  <a:schemeClr val="bg1"/>
                </a:solidFill>
                <a:effectLst>
                  <a:outerShdw blurRad="38100" dist="38100" dir="2700000" algn="tl">
                    <a:srgbClr val="000514"/>
                  </a:outerShdw>
                </a:effectLst>
                <a:latin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Don’t Drink because of Your Influence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I’m saddened to hear that more and more Christians are giving into the temptation to drink alcohol. </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Will it help you to be the salt or scum of the earth? (Matt. 5:13; cf. 1 Cor. 4:13)</a:t>
            </a: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Will </a:t>
            </a:r>
            <a:r>
              <a:rPr lang="en-US" dirty="0" smtClean="0">
                <a:solidFill>
                  <a:schemeClr val="bg1"/>
                </a:solidFill>
                <a:effectLst>
                  <a:outerShdw blurRad="38100" dist="38100" dir="2700000" algn="tl">
                    <a:srgbClr val="000514"/>
                  </a:outerShdw>
                </a:effectLst>
                <a:latin typeface="Tahoma" pitchFamily="34" charset="0"/>
              </a:rPr>
              <a:t>it help </a:t>
            </a:r>
            <a:r>
              <a:rPr lang="en-US" dirty="0">
                <a:solidFill>
                  <a:schemeClr val="bg1"/>
                </a:solidFill>
                <a:effectLst>
                  <a:outerShdw blurRad="38100" dist="38100" dir="2700000" algn="tl">
                    <a:srgbClr val="000514"/>
                  </a:outerShdw>
                </a:effectLst>
                <a:latin typeface="Tahoma" pitchFamily="34" charset="0"/>
              </a:rPr>
              <a:t>you </a:t>
            </a:r>
            <a:r>
              <a:rPr lang="en-US" dirty="0" smtClean="0">
                <a:solidFill>
                  <a:schemeClr val="bg1"/>
                </a:solidFill>
                <a:effectLst>
                  <a:outerShdw blurRad="38100" dist="38100" dir="2700000" algn="tl">
                    <a:srgbClr val="000514"/>
                  </a:outerShdw>
                </a:effectLst>
                <a:latin typeface="Tahoma" pitchFamily="34" charset="0"/>
              </a:rPr>
              <a:t>to shine the light to the world or blind you to the light (Matt. 5:14-16; 2 Cor. 4:4)?</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Will it help you to be conformed to this world or transformed by God’s will (Rom. 12:2)?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Don’t Drink because of Your Influence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Does it bear good or bad fruit (Mt. 7:15ff; Gal. 5:19ff)?</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What answer will you give to the Lord if you are drinking alcohol when the Lord returns?                           (1 John 3:3; 2 Cor. 5:10) </a:t>
            </a: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Instead of participating in this sin or being silent around those who do, we should be reproving it as an unfruitful work of darkness (Eph. 5:11).</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We have already wasted too much time living for the lusts of men (getting drunk, carousing, drinking parties- 3 stages of drinking), live for God’s will (1 Pt. 4:1-5)!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If you believe Jesus Christ is the Son of God, you know that He didn’t water into intoxicating wine or He couldn’t be our Lord and Savior (1 Pet. 2:21-23).</a:t>
            </a:r>
          </a:p>
          <a:p>
            <a:pPr marL="870814" indent="-870814"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Paul told Timothy to drink a little wine for medicinal </a:t>
            </a:r>
            <a:r>
              <a:rPr lang="en-US" dirty="0" smtClean="0">
                <a:solidFill>
                  <a:schemeClr val="bg1"/>
                </a:solidFill>
                <a:effectLst>
                  <a:outerShdw blurRad="38100" dist="38100" dir="2700000" algn="tl">
                    <a:srgbClr val="000514"/>
                  </a:outerShdw>
                </a:effectLst>
                <a:latin typeface="Tahoma" pitchFamily="34" charset="0"/>
              </a:rPr>
              <a:t>and not recreational purposes </a:t>
            </a:r>
            <a:r>
              <a:rPr lang="en-US" dirty="0">
                <a:solidFill>
                  <a:schemeClr val="bg1"/>
                </a:solidFill>
                <a:effectLst>
                  <a:outerShdw blurRad="38100" dist="38100" dir="2700000" algn="tl">
                    <a:srgbClr val="000514"/>
                  </a:outerShdw>
                </a:effectLst>
                <a:latin typeface="Tahoma" pitchFamily="34" charset="0"/>
              </a:rPr>
              <a:t>(1 </a:t>
            </a:r>
            <a:r>
              <a:rPr lang="en-US" dirty="0" smtClean="0">
                <a:solidFill>
                  <a:schemeClr val="bg1"/>
                </a:solidFill>
                <a:effectLst>
                  <a:outerShdw blurRad="38100" dist="38100" dir="2700000" algn="tl">
                    <a:srgbClr val="000514"/>
                  </a:outerShdw>
                </a:effectLst>
                <a:latin typeface="Tahoma" pitchFamily="34" charset="0"/>
              </a:rPr>
              <a:t>Tim. 5:23).</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But some will argue, “What’s the harm in one little drink?”</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Christians are commanded to be sober! </a:t>
            </a: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If </a:t>
            </a:r>
            <a:r>
              <a:rPr lang="en-US" dirty="0">
                <a:solidFill>
                  <a:schemeClr val="bg1"/>
                </a:solidFill>
                <a:effectLst>
                  <a:outerShdw blurRad="38100" dist="38100" dir="2700000" algn="tl">
                    <a:srgbClr val="000514"/>
                  </a:outerShdw>
                </a:effectLst>
                <a:latin typeface="Tahoma" pitchFamily="34" charset="0"/>
              </a:rPr>
              <a:t>you never take the first drink, your judgment won’t be impaired and you will never be an alcoholic.</a:t>
            </a:r>
          </a:p>
          <a:p>
            <a:pPr marL="870814" indent="-870814" algn="ctr">
              <a:buClr>
                <a:srgbClr val="000000"/>
              </a:buClr>
              <a:buSzPct val="25000"/>
              <a:defRPr/>
            </a:pPr>
            <a:endParaRPr lang="en-US" dirty="0" smtClean="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239000"/>
          </a:xfrm>
        </p:spPr>
        <p:txBody>
          <a:bodyPr>
            <a:normAutofit fontScale="92500" lnSpcReduction="20000"/>
          </a:bodyPr>
          <a:lstStyle/>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If you abstain, you </a:t>
            </a:r>
            <a:r>
              <a:rPr lang="en-US" dirty="0">
                <a:solidFill>
                  <a:schemeClr val="bg1"/>
                </a:solidFill>
                <a:effectLst>
                  <a:outerShdw blurRad="38100" dist="38100" dir="2700000" algn="tl">
                    <a:srgbClr val="000514"/>
                  </a:outerShdw>
                </a:effectLst>
                <a:latin typeface="Tahoma" pitchFamily="34" charset="0"/>
              </a:rPr>
              <a:t>won’t </a:t>
            </a:r>
            <a:r>
              <a:rPr lang="en-US" dirty="0" smtClean="0">
                <a:solidFill>
                  <a:schemeClr val="bg1"/>
                </a:solidFill>
                <a:effectLst>
                  <a:outerShdw blurRad="38100" dist="38100" dir="2700000" algn="tl">
                    <a:srgbClr val="000514"/>
                  </a:outerShdw>
                </a:effectLst>
                <a:latin typeface="Tahoma" pitchFamily="34" charset="0"/>
              </a:rPr>
              <a:t>suffer </a:t>
            </a:r>
            <a:r>
              <a:rPr lang="en-US" dirty="0">
                <a:solidFill>
                  <a:schemeClr val="bg1"/>
                </a:solidFill>
                <a:effectLst>
                  <a:outerShdw blurRad="38100" dist="38100" dir="2700000" algn="tl">
                    <a:srgbClr val="000514"/>
                  </a:outerShdw>
                </a:effectLst>
                <a:latin typeface="Tahoma" pitchFamily="34" charset="0"/>
              </a:rPr>
              <a:t>the evil consequences of this drug that has destroyed </a:t>
            </a:r>
            <a:r>
              <a:rPr lang="en-US" dirty="0" smtClean="0">
                <a:solidFill>
                  <a:schemeClr val="bg1"/>
                </a:solidFill>
                <a:effectLst>
                  <a:outerShdw blurRad="38100" dist="38100" dir="2700000" algn="tl">
                    <a:srgbClr val="000514"/>
                  </a:outerShdw>
                </a:effectLst>
                <a:latin typeface="Tahoma" pitchFamily="34" charset="0"/>
              </a:rPr>
              <a:t>so many and be at peace. </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You can be sober and watch, pray, and be </a:t>
            </a:r>
            <a:r>
              <a:rPr lang="en-US" dirty="0" smtClean="0">
                <a:solidFill>
                  <a:schemeClr val="bg1"/>
                </a:solidFill>
                <a:effectLst>
                  <a:outerShdw blurRad="38100" dist="38100" dir="2700000" algn="tl">
                    <a:srgbClr val="000514"/>
                  </a:outerShdw>
                </a:effectLst>
                <a:latin typeface="Tahoma" pitchFamily="34" charset="0"/>
              </a:rPr>
              <a:t>ready for </a:t>
            </a:r>
            <a:r>
              <a:rPr lang="en-US" dirty="0">
                <a:solidFill>
                  <a:schemeClr val="bg1"/>
                </a:solidFill>
                <a:effectLst>
                  <a:outerShdw blurRad="38100" dist="38100" dir="2700000" algn="tl">
                    <a:srgbClr val="000514"/>
                  </a:outerShdw>
                </a:effectLst>
                <a:latin typeface="Tahoma" pitchFamily="34" charset="0"/>
              </a:rPr>
              <a:t>the Lord’s </a:t>
            </a:r>
            <a:r>
              <a:rPr lang="en-US" dirty="0" smtClean="0">
                <a:solidFill>
                  <a:schemeClr val="bg1"/>
                </a:solidFill>
                <a:effectLst>
                  <a:outerShdw blurRad="38100" dist="38100" dir="2700000" algn="tl">
                    <a:srgbClr val="000514"/>
                  </a:outerShdw>
                </a:effectLst>
                <a:latin typeface="Tahoma" pitchFamily="34" charset="0"/>
              </a:rPr>
              <a:t>coming and eternal joys in heaven! </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If you are not prepared for the Judgment Day- you can still respond to the invitation of Christ who died for you and obey the gospel today by being baptized so that all your sins will be washed away (Acts 2:38; 22:16).  </a:t>
            </a: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4" charset="0"/>
              </a:rPr>
              <a:t>If you are a Christian and drinking alcohol, consider the Scriptures and have the godly sorrow that will lead you to repent of your sins and be restored (2 Cor. 7:10).</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dirty="0" smtClean="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11s- I Will Wake the Dawn with Praises</a:t>
            </a:r>
          </a:p>
          <a:p>
            <a:pPr>
              <a:buNone/>
            </a:pPr>
            <a:r>
              <a:rPr lang="en-US" dirty="0" smtClean="0">
                <a:solidFill>
                  <a:schemeClr val="bg1"/>
                </a:solidFill>
                <a:latin typeface="Tahoma" pitchFamily="34" charset="0"/>
                <a:ea typeface="Tahoma" pitchFamily="34" charset="0"/>
                <a:cs typeface="Tahoma" pitchFamily="34" charset="0"/>
              </a:rPr>
              <a:t>115s- Healing in its Wings</a:t>
            </a:r>
          </a:p>
          <a:p>
            <a:pPr>
              <a:buNone/>
            </a:pPr>
            <a:r>
              <a:rPr lang="en-US" dirty="0" smtClean="0">
                <a:solidFill>
                  <a:schemeClr val="bg1"/>
                </a:solidFill>
                <a:latin typeface="Tahoma" pitchFamily="34" charset="0"/>
                <a:ea typeface="Tahoma" pitchFamily="34" charset="0"/>
                <a:cs typeface="Tahoma" pitchFamily="34" charset="0"/>
              </a:rPr>
              <a:t>100s- Lamb of God</a:t>
            </a:r>
          </a:p>
          <a:p>
            <a:pPr>
              <a:buNone/>
            </a:pPr>
            <a:r>
              <a:rPr lang="en-US" dirty="0" smtClean="0">
                <a:solidFill>
                  <a:schemeClr val="bg1"/>
                </a:solidFill>
                <a:latin typeface="Tahoma" pitchFamily="34" charset="0"/>
                <a:ea typeface="Tahoma" pitchFamily="34" charset="0"/>
                <a:cs typeface="Tahoma" pitchFamily="34" charset="0"/>
              </a:rPr>
              <a:t>109s- O Fill My Cup</a:t>
            </a:r>
          </a:p>
          <a:p>
            <a:pPr>
              <a:buNone/>
            </a:pPr>
            <a:r>
              <a:rPr lang="en-US" dirty="0" smtClean="0">
                <a:solidFill>
                  <a:schemeClr val="bg1"/>
                </a:solidFill>
                <a:latin typeface="Tahoma" pitchFamily="34" charset="0"/>
                <a:ea typeface="Tahoma" pitchFamily="34" charset="0"/>
                <a:cs typeface="Tahoma" pitchFamily="34" charset="0"/>
              </a:rPr>
              <a:t>630- Watch and Pray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525000" cy="8229600"/>
          </a:xfrm>
        </p:spPr>
        <p:txBody>
          <a:bodyPr>
            <a:noAutofit/>
          </a:bodyPr>
          <a:lstStyle/>
          <a:p>
            <a:r>
              <a:rPr lang="en-US" sz="13300" dirty="0" smtClean="0">
                <a:solidFill>
                  <a:srgbClr val="FFFF00"/>
                </a:solidFill>
                <a:latin typeface="Tahoma" pitchFamily="34" charset="0"/>
                <a:ea typeface="Tahoma" pitchFamily="34" charset="0"/>
                <a:cs typeface="Tahoma" pitchFamily="34" charset="0"/>
              </a:rPr>
              <a:t>How about a Little Drink?</a:t>
            </a:r>
            <a:endParaRPr lang="en-US" sz="13300" dirty="0">
              <a:solidFill>
                <a:srgbClr val="FFFF00"/>
              </a:solidFill>
              <a:latin typeface="Tahoma" pitchFamily="34" charset="0"/>
              <a:ea typeface="Tahoma" pitchFamily="34" charset="0"/>
              <a:cs typeface="Tahoma" pitchFamily="34" charset="0"/>
            </a:endParaRPr>
          </a:p>
        </p:txBody>
      </p:sp>
      <p:pic>
        <p:nvPicPr>
          <p:cNvPr id="11266" name="Picture 2" descr="https://encrypted-tbn1.gstatic.com/images?q=tbn:ANd9GcRAYLvwhol5aKF7F1lannLKIQ7D2HJpMEyvhgquwKWGMcT32fTBVg"/>
          <p:cNvPicPr>
            <a:picLocks noChangeAspect="1" noChangeArrowheads="1"/>
          </p:cNvPicPr>
          <p:nvPr/>
        </p:nvPicPr>
        <p:blipFill>
          <a:blip r:embed="rId2" cstate="print"/>
          <a:srcRect/>
          <a:stretch>
            <a:fillRect/>
          </a:stretch>
        </p:blipFill>
        <p:spPr bwMode="auto">
          <a:xfrm>
            <a:off x="9753600" y="1219200"/>
            <a:ext cx="4334825" cy="515479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400" dirty="0" smtClean="0">
                <a:solidFill>
                  <a:srgbClr val="FFFF00"/>
                </a:solidFill>
                <a:latin typeface="Tahoma" pitchFamily="34" charset="0"/>
                <a:ea typeface="Tahoma" pitchFamily="34" charset="0"/>
                <a:cs typeface="Tahoma" pitchFamily="34" charset="0"/>
              </a:rPr>
              <a:t>Should You Drink Alcohol? </a:t>
            </a:r>
            <a:r>
              <a:rPr lang="en-US" sz="5400" dirty="0" smtClean="0">
                <a:solidFill>
                  <a:srgbClr val="FFFF00"/>
                </a:solidFill>
                <a:latin typeface="Tahoma" pitchFamily="34" charset="0"/>
                <a:ea typeface="Tahoma" pitchFamily="34" charset="0"/>
                <a:cs typeface="Tahoma" pitchFamily="34" charset="0"/>
              </a:rPr>
              <a:t>(beer, wine, liquor)</a:t>
            </a:r>
            <a:r>
              <a:rPr lang="en-US" sz="5400" dirty="0" smtClean="0">
                <a:solidFill>
                  <a:srgbClr val="FFFF00"/>
                </a:solidFill>
                <a:latin typeface="Tahoma" pitchFamily="34" charset="0"/>
                <a:ea typeface="Tahoma" pitchFamily="34" charset="0"/>
                <a:cs typeface="Tahoma" pitchFamily="34" charset="0"/>
              </a:rPr>
              <a:t>                         </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Many would argue yes (66% of Americans drink alcohol) </a:t>
            </a:r>
            <a:r>
              <a:rPr lang="en-US" sz="2500" dirty="0" smtClean="0">
                <a:solidFill>
                  <a:schemeClr val="bg1"/>
                </a:solidFill>
                <a:latin typeface="Tahoma" pitchFamily="34" charset="0"/>
                <a:ea typeface="Tahoma" pitchFamily="34" charset="0"/>
                <a:cs typeface="Tahoma" pitchFamily="34" charset="0"/>
                <a:hlinkClick r:id="rId2"/>
              </a:rPr>
              <a:t>http://www.gallup.com/poll/156770/Majority-Drink-Alcohol-Averaging-Four-Drinks-Week.aspx</a:t>
            </a:r>
            <a:endParaRPr lang="en-US" sz="2500" dirty="0" smtClean="0">
              <a:solidFill>
                <a:schemeClr val="bg1"/>
              </a:solidFill>
              <a:latin typeface="Tahoma" pitchFamily="34" charset="0"/>
              <a:ea typeface="Tahoma" pitchFamily="34" charset="0"/>
              <a:cs typeface="Tahoma" pitchFamily="34" charset="0"/>
            </a:endParaRP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 only drink at special events” (like New Years Eve)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“Doctors say it is good to drink in moderation”</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“Jesus turned water into wine for the wedding guests”</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“Paul told Timothy to drink wine”</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 only want to try it one time” (peer pressure)</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“It makes me feel good- I have a good time”</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Examine Yourself by the Scriptures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We must study the Bible so that we might be approved to God and </a:t>
            </a:r>
            <a:r>
              <a:rPr lang="en-US" dirty="0" smtClean="0">
                <a:solidFill>
                  <a:schemeClr val="bg1"/>
                </a:solidFill>
                <a:effectLst>
                  <a:outerShdw blurRad="38100" dist="38100" dir="2700000" algn="tl">
                    <a:srgbClr val="000514"/>
                  </a:outerShdw>
                </a:effectLst>
                <a:latin typeface="Tahoma" pitchFamily="34" charset="0"/>
              </a:rPr>
              <a:t>not be ashamed of it but instead handle </a:t>
            </a:r>
            <a:r>
              <a:rPr lang="en-US" dirty="0">
                <a:solidFill>
                  <a:schemeClr val="bg1"/>
                </a:solidFill>
                <a:effectLst>
                  <a:outerShdw blurRad="38100" dist="38100" dir="2700000" algn="tl">
                    <a:srgbClr val="000514"/>
                  </a:outerShdw>
                </a:effectLst>
                <a:latin typeface="Tahoma" pitchFamily="34" charset="0"/>
              </a:rPr>
              <a:t>it </a:t>
            </a:r>
            <a:r>
              <a:rPr lang="en-US" dirty="0" smtClean="0">
                <a:solidFill>
                  <a:schemeClr val="bg1"/>
                </a:solidFill>
                <a:effectLst>
                  <a:outerShdw blurRad="38100" dist="38100" dir="2700000" algn="tl">
                    <a:srgbClr val="000514"/>
                  </a:outerShdw>
                </a:effectLst>
                <a:latin typeface="Tahoma" pitchFamily="34" charset="0"/>
              </a:rPr>
              <a:t>accurately </a:t>
            </a:r>
            <a:r>
              <a:rPr lang="en-US" dirty="0">
                <a:solidFill>
                  <a:schemeClr val="bg1"/>
                </a:solidFill>
                <a:effectLst>
                  <a:outerShdw blurRad="38100" dist="38100" dir="2700000" algn="tl">
                    <a:srgbClr val="000514"/>
                  </a:outerShdw>
                </a:effectLst>
                <a:latin typeface="Tahoma" pitchFamily="34" charset="0"/>
              </a:rPr>
              <a:t>(2 </a:t>
            </a:r>
            <a:r>
              <a:rPr lang="en-US" dirty="0" smtClean="0">
                <a:solidFill>
                  <a:schemeClr val="bg1"/>
                </a:solidFill>
                <a:effectLst>
                  <a:outerShdw blurRad="38100" dist="38100" dir="2700000" algn="tl">
                    <a:srgbClr val="000514"/>
                  </a:outerShdw>
                </a:effectLst>
                <a:latin typeface="Tahoma" pitchFamily="34" charset="0"/>
              </a:rPr>
              <a:t>Timothy </a:t>
            </a:r>
            <a:r>
              <a:rPr lang="en-US" dirty="0">
                <a:solidFill>
                  <a:schemeClr val="bg1"/>
                </a:solidFill>
                <a:effectLst>
                  <a:outerShdw blurRad="38100" dist="38100" dir="2700000" algn="tl">
                    <a:srgbClr val="000514"/>
                  </a:outerShdw>
                </a:effectLst>
                <a:latin typeface="Tahoma" pitchFamily="34" charset="0"/>
              </a:rPr>
              <a:t>2:15</a:t>
            </a:r>
            <a:r>
              <a:rPr lang="en-US" dirty="0" smtClean="0">
                <a:solidFill>
                  <a:schemeClr val="bg1"/>
                </a:solidFill>
                <a:effectLst>
                  <a:outerShdw blurRad="38100" dist="38100" dir="2700000" algn="tl">
                    <a:srgbClr val="000514"/>
                  </a:outerShdw>
                </a:effectLst>
                <a:latin typeface="Tahoma" pitchFamily="34" charset="0"/>
              </a:rPr>
              <a:t>).</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We are commanded to </a:t>
            </a:r>
            <a:r>
              <a:rPr lang="en-US" i="1" dirty="0">
                <a:solidFill>
                  <a:schemeClr val="bg1"/>
                </a:solidFill>
                <a:effectLst>
                  <a:outerShdw blurRad="38100" dist="38100" dir="2700000" algn="tl">
                    <a:srgbClr val="000514"/>
                  </a:outerShdw>
                </a:effectLst>
                <a:latin typeface="Tahoma" pitchFamily="34" charset="0"/>
              </a:rPr>
              <a:t>“examine everything carefully, hold fast to that which is good, abstain from every form of </a:t>
            </a:r>
            <a:r>
              <a:rPr lang="en-US" i="1" dirty="0" smtClean="0">
                <a:solidFill>
                  <a:schemeClr val="bg1"/>
                </a:solidFill>
                <a:effectLst>
                  <a:outerShdw blurRad="38100" dist="38100" dir="2700000" algn="tl">
                    <a:srgbClr val="000514"/>
                  </a:outerShdw>
                </a:effectLst>
                <a:latin typeface="Tahoma" pitchFamily="34" charset="0"/>
              </a:rPr>
              <a:t>evil” </a:t>
            </a:r>
            <a:r>
              <a:rPr lang="en-US" dirty="0" smtClean="0">
                <a:solidFill>
                  <a:schemeClr val="bg1"/>
                </a:solidFill>
                <a:effectLst>
                  <a:outerShdw blurRad="38100" dist="38100" dir="2700000" algn="tl">
                    <a:srgbClr val="000514"/>
                  </a:outerShdw>
                </a:effectLst>
                <a:latin typeface="Tahoma" pitchFamily="34" charset="0"/>
              </a:rPr>
              <a:t>(</a:t>
            </a:r>
            <a:r>
              <a:rPr lang="en-US" dirty="0">
                <a:solidFill>
                  <a:schemeClr val="bg1"/>
                </a:solidFill>
                <a:effectLst>
                  <a:outerShdw blurRad="38100" dist="38100" dir="2700000" algn="tl">
                    <a:srgbClr val="000514"/>
                  </a:outerShdw>
                </a:effectLst>
                <a:latin typeface="Tahoma" pitchFamily="34" charset="0"/>
              </a:rPr>
              <a:t>1 </a:t>
            </a:r>
            <a:r>
              <a:rPr lang="en-US" dirty="0" smtClean="0">
                <a:solidFill>
                  <a:schemeClr val="bg1"/>
                </a:solidFill>
                <a:effectLst>
                  <a:outerShdw blurRad="38100" dist="38100" dir="2700000" algn="tl">
                    <a:srgbClr val="000514"/>
                  </a:outerShdw>
                </a:effectLst>
                <a:latin typeface="Tahoma" pitchFamily="34" charset="0"/>
              </a:rPr>
              <a:t>Thessalonians 5:21-22).</a:t>
            </a:r>
            <a:endParaRPr lang="en-US" i="1"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i="1"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i="1" dirty="0" smtClean="0">
                <a:solidFill>
                  <a:schemeClr val="bg1"/>
                </a:solidFill>
                <a:effectLst>
                  <a:outerShdw blurRad="38100" dist="38100" dir="2700000" algn="tl">
                    <a:srgbClr val="000514"/>
                  </a:outerShdw>
                </a:effectLst>
                <a:latin typeface="Tahoma" pitchFamily="34" charset="0"/>
              </a:rPr>
              <a:t>“Test yourselves to see whether you are in the faith, examine yourselves! Or do you not recognize this about yourselves, that Jesus Christ is in you- unless indeed you fail the test” </a:t>
            </a:r>
            <a:r>
              <a:rPr lang="en-US" dirty="0" smtClean="0">
                <a:solidFill>
                  <a:schemeClr val="bg1"/>
                </a:solidFill>
                <a:effectLst>
                  <a:outerShdw blurRad="38100" dist="38100" dir="2700000" algn="tl">
                    <a:srgbClr val="000514"/>
                  </a:outerShdw>
                </a:effectLst>
                <a:latin typeface="Tahoma" pitchFamily="34" charset="0"/>
              </a:rPr>
              <a:t>(2 Corinthians 13:5).</a:t>
            </a:r>
            <a:endParaRPr lang="en-US" dirty="0">
              <a:solidFill>
                <a:schemeClr val="bg1"/>
              </a:solidFill>
              <a:effectLst>
                <a:outerShdw blurRad="38100" dist="38100" dir="2700000" algn="tl">
                  <a:srgbClr val="000514"/>
                </a:outerShdw>
              </a:effectLst>
              <a:latin typeface="Tahoma" pitchFamily="34" charset="0"/>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3657600"/>
            <a:ext cx="7010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Christians are Commanded to be Sober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In the context of the Lord’s return the apostle Paul says, </a:t>
            </a:r>
            <a:r>
              <a:rPr lang="en-US" i="1" dirty="0" smtClean="0">
                <a:solidFill>
                  <a:schemeClr val="bg1"/>
                </a:solidFill>
                <a:effectLst>
                  <a:outerShdw blurRad="38100" dist="38100" dir="2700000" algn="tl">
                    <a:srgbClr val="000514"/>
                  </a:outerShdw>
                </a:effectLst>
                <a:latin typeface="Tahoma" pitchFamily="34" charset="0"/>
              </a:rPr>
              <a:t>“We are not of night nor of darkness; so then let us not sleep as others do, but </a:t>
            </a:r>
            <a:r>
              <a:rPr lang="en-US" i="1" dirty="0" smtClean="0">
                <a:solidFill>
                  <a:srgbClr val="FFFF00"/>
                </a:solidFill>
                <a:effectLst>
                  <a:outerShdw blurRad="38100" dist="38100" dir="2700000" algn="tl">
                    <a:srgbClr val="000514"/>
                  </a:outerShdw>
                </a:effectLst>
                <a:latin typeface="Tahoma" pitchFamily="34" charset="0"/>
              </a:rPr>
              <a:t>let us be alert and </a:t>
            </a:r>
            <a:r>
              <a:rPr lang="en-US" i="1" u="sng" dirty="0" smtClean="0">
                <a:solidFill>
                  <a:srgbClr val="FFFF00"/>
                </a:solidFill>
                <a:effectLst>
                  <a:outerShdw blurRad="38100" dist="38100" dir="2700000" algn="tl">
                    <a:srgbClr val="000514"/>
                  </a:outerShdw>
                </a:effectLst>
                <a:latin typeface="Tahoma" pitchFamily="34" charset="0"/>
              </a:rPr>
              <a:t>sober</a:t>
            </a:r>
            <a:r>
              <a:rPr lang="en-US" i="1" u="sng" dirty="0" smtClean="0">
                <a:solidFill>
                  <a:schemeClr val="bg1"/>
                </a:solidFill>
                <a:effectLst>
                  <a:outerShdw blurRad="38100" dist="38100" dir="2700000" algn="tl">
                    <a:srgbClr val="000514"/>
                  </a:outerShdw>
                </a:effectLst>
                <a:latin typeface="Tahoma" pitchFamily="34" charset="0"/>
              </a:rPr>
              <a:t>.</a:t>
            </a:r>
            <a:r>
              <a:rPr lang="en-US" i="1" dirty="0" smtClean="0">
                <a:solidFill>
                  <a:schemeClr val="bg1"/>
                </a:solidFill>
                <a:effectLst>
                  <a:outerShdw blurRad="38100" dist="38100" dir="2700000" algn="tl">
                    <a:srgbClr val="000514"/>
                  </a:outerShdw>
                </a:effectLst>
                <a:latin typeface="Tahoma" pitchFamily="34" charset="0"/>
              </a:rPr>
              <a:t>  For those who sleep do their sleeping at night, and those who get drunk get drunk at night.  But since we are of the day, </a:t>
            </a:r>
            <a:r>
              <a:rPr lang="en-US" i="1" dirty="0" smtClean="0">
                <a:solidFill>
                  <a:srgbClr val="FFFF00"/>
                </a:solidFill>
                <a:effectLst>
                  <a:outerShdw blurRad="38100" dist="38100" dir="2700000" algn="tl">
                    <a:srgbClr val="000514"/>
                  </a:outerShdw>
                </a:effectLst>
                <a:latin typeface="Tahoma" pitchFamily="34" charset="0"/>
              </a:rPr>
              <a:t>let us be </a:t>
            </a:r>
            <a:r>
              <a:rPr lang="en-US" i="1" u="sng" dirty="0" smtClean="0">
                <a:solidFill>
                  <a:srgbClr val="FFFF00"/>
                </a:solidFill>
                <a:effectLst>
                  <a:outerShdw blurRad="38100" dist="38100" dir="2700000" algn="tl">
                    <a:srgbClr val="000514"/>
                  </a:outerShdw>
                </a:effectLst>
                <a:latin typeface="Tahoma" pitchFamily="34" charset="0"/>
              </a:rPr>
              <a:t>sober</a:t>
            </a:r>
            <a:r>
              <a:rPr lang="en-US" i="1" u="sng" dirty="0" smtClean="0">
                <a:solidFill>
                  <a:schemeClr val="bg1"/>
                </a:solidFill>
                <a:effectLst>
                  <a:outerShdw blurRad="38100" dist="38100" dir="2700000" algn="tl">
                    <a:srgbClr val="000514"/>
                  </a:outerShdw>
                </a:effectLst>
                <a:latin typeface="Tahoma" pitchFamily="34" charset="0"/>
              </a:rPr>
              <a:t>,</a:t>
            </a:r>
            <a:r>
              <a:rPr lang="en-US" i="1" dirty="0" smtClean="0">
                <a:solidFill>
                  <a:schemeClr val="bg1"/>
                </a:solidFill>
                <a:effectLst>
                  <a:outerShdw blurRad="38100" dist="38100" dir="2700000" algn="tl">
                    <a:srgbClr val="000514"/>
                  </a:outerShdw>
                </a:effectLst>
                <a:latin typeface="Tahoma" pitchFamily="34" charset="0"/>
              </a:rPr>
              <a:t> having put on the breastplate of faith and love…” </a:t>
            </a:r>
            <a:r>
              <a:rPr lang="en-US" dirty="0" smtClean="0">
                <a:solidFill>
                  <a:schemeClr val="bg1"/>
                </a:solidFill>
                <a:effectLst>
                  <a:outerShdw blurRad="38100" dist="38100" dir="2700000" algn="tl">
                    <a:srgbClr val="000514"/>
                  </a:outerShdw>
                </a:effectLst>
                <a:latin typeface="Tahoma" pitchFamily="34" charset="0"/>
              </a:rPr>
              <a:t>(1 Thess. 5:5b-8).</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Sober is from ‘</a:t>
            </a:r>
            <a:r>
              <a:rPr lang="en-US" dirty="0" err="1">
                <a:solidFill>
                  <a:schemeClr val="bg1"/>
                </a:solidFill>
                <a:effectLst>
                  <a:outerShdw blurRad="38100" dist="38100" dir="2700000" algn="tl">
                    <a:srgbClr val="000514"/>
                  </a:outerShdw>
                </a:effectLst>
                <a:latin typeface="Tahoma" pitchFamily="34" charset="0"/>
              </a:rPr>
              <a:t>nepho</a:t>
            </a:r>
            <a:r>
              <a:rPr lang="en-US" dirty="0">
                <a:solidFill>
                  <a:schemeClr val="bg1"/>
                </a:solidFill>
                <a:effectLst>
                  <a:outerShdw blurRad="38100" dist="38100" dir="2700000" algn="tl">
                    <a:srgbClr val="000514"/>
                  </a:outerShdw>
                </a:effectLst>
                <a:latin typeface="Tahoma" pitchFamily="34" charset="0"/>
              </a:rPr>
              <a:t>” which means </a:t>
            </a:r>
            <a:r>
              <a:rPr lang="en-US" dirty="0" smtClean="0">
                <a:solidFill>
                  <a:schemeClr val="bg1"/>
                </a:solidFill>
                <a:effectLst>
                  <a:outerShdw blurRad="38100" dist="38100" dir="2700000" algn="tl">
                    <a:srgbClr val="000514"/>
                  </a:outerShdw>
                </a:effectLst>
                <a:latin typeface="Tahoma" pitchFamily="34" charset="0"/>
              </a:rPr>
              <a:t>to                       “be </a:t>
            </a:r>
            <a:r>
              <a:rPr lang="en-US" dirty="0">
                <a:solidFill>
                  <a:schemeClr val="bg1"/>
                </a:solidFill>
                <a:effectLst>
                  <a:outerShdw blurRad="38100" dist="38100" dir="2700000" algn="tl">
                    <a:srgbClr val="000514"/>
                  </a:outerShdw>
                </a:effectLst>
                <a:latin typeface="Tahoma" pitchFamily="34" charset="0"/>
              </a:rPr>
              <a:t>free from the influence of intoxicants” (Vine’s</a:t>
            </a:r>
            <a:r>
              <a:rPr lang="en-US" dirty="0" smtClean="0">
                <a:solidFill>
                  <a:schemeClr val="bg1"/>
                </a:solidFill>
                <a:effectLst>
                  <a:outerShdw blurRad="38100" dist="38100" dir="2700000" algn="tl">
                    <a:srgbClr val="000514"/>
                  </a:outerShdw>
                </a:effectLst>
                <a:latin typeface="Tahoma" pitchFamily="34" charset="0"/>
              </a:rPr>
              <a:t>)     “</a:t>
            </a:r>
            <a:r>
              <a:rPr lang="en-US" dirty="0">
                <a:solidFill>
                  <a:schemeClr val="bg1"/>
                </a:solidFill>
                <a:effectLst>
                  <a:outerShdw blurRad="38100" dist="38100" dir="2700000" algn="tl">
                    <a:srgbClr val="000514"/>
                  </a:outerShdw>
                </a:effectLst>
                <a:latin typeface="Tahoma" pitchFamily="34" charset="0"/>
              </a:rPr>
              <a:t>to abstain from wine” (</a:t>
            </a:r>
            <a:r>
              <a:rPr lang="en-US" dirty="0" smtClean="0">
                <a:solidFill>
                  <a:schemeClr val="bg1"/>
                </a:solidFill>
                <a:effectLst>
                  <a:outerShdw blurRad="38100" dist="38100" dir="2700000" algn="tl">
                    <a:srgbClr val="000514"/>
                  </a:outerShdw>
                </a:effectLst>
                <a:latin typeface="Tahoma" pitchFamily="34" charset="0"/>
              </a:rPr>
              <a:t>Strong’s)</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dirty="0" smtClean="0">
                <a:solidFill>
                  <a:srgbClr val="FFFF00"/>
                </a:solidFill>
                <a:latin typeface="Tahoma" pitchFamily="34" charset="0"/>
                <a:ea typeface="Tahoma" pitchFamily="34" charset="0"/>
                <a:cs typeface="Tahoma" pitchFamily="34" charset="0"/>
              </a:rPr>
              <a:t>Christians are Commanded to be Sober</a:t>
            </a:r>
            <a:endParaRPr lang="en-US" dirty="0"/>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This word is also associated with being watchful</a:t>
            </a:r>
            <a:r>
              <a:rPr lang="en-US" dirty="0" smtClean="0">
                <a:solidFill>
                  <a:schemeClr val="bg1"/>
                </a:solidFill>
                <a:effectLst>
                  <a:outerShdw blurRad="38100" dist="38100" dir="2700000" algn="tl">
                    <a:srgbClr val="000514"/>
                  </a:outerShdw>
                </a:effectLst>
                <a:latin typeface="Tahoma" pitchFamily="34" charset="0"/>
              </a:rPr>
              <a:t>.</a:t>
            </a:r>
          </a:p>
          <a:p>
            <a:pPr marL="870814" indent="-870814" algn="ctr">
              <a:buClr>
                <a:srgbClr val="000000"/>
              </a:buClr>
              <a:buSzPct val="25000"/>
              <a:defRPr/>
            </a:pPr>
            <a:endParaRPr lang="en-US" sz="1500" dirty="0" smtClean="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i="1" dirty="0" smtClean="0">
                <a:solidFill>
                  <a:schemeClr val="bg1"/>
                </a:solidFill>
                <a:effectLst>
                  <a:outerShdw blurRad="38100" dist="38100" dir="2700000" algn="tl">
                    <a:srgbClr val="000514"/>
                  </a:outerShdw>
                </a:effectLst>
                <a:latin typeface="Tahoma" pitchFamily="34" charset="0"/>
              </a:rPr>
              <a:t>“</a:t>
            </a:r>
            <a:r>
              <a:rPr lang="en-US" i="1" dirty="0">
                <a:solidFill>
                  <a:schemeClr val="bg1"/>
                </a:solidFill>
                <a:effectLst>
                  <a:outerShdw blurRad="38100" dist="38100" dir="2700000" algn="tl">
                    <a:srgbClr val="000514"/>
                  </a:outerShdw>
                </a:effectLst>
                <a:latin typeface="Tahoma" pitchFamily="34" charset="0"/>
              </a:rPr>
              <a:t>Be of </a:t>
            </a:r>
            <a:r>
              <a:rPr lang="en-US" i="1" u="sng" dirty="0">
                <a:solidFill>
                  <a:srgbClr val="FFFF00"/>
                </a:solidFill>
                <a:effectLst>
                  <a:outerShdw blurRad="38100" dist="38100" dir="2700000" algn="tl">
                    <a:srgbClr val="000514"/>
                  </a:outerShdw>
                </a:effectLst>
                <a:latin typeface="Tahoma" pitchFamily="34" charset="0"/>
              </a:rPr>
              <a:t>sober</a:t>
            </a:r>
            <a:r>
              <a:rPr lang="en-US" i="1" dirty="0">
                <a:solidFill>
                  <a:schemeClr val="bg1"/>
                </a:solidFill>
                <a:effectLst>
                  <a:outerShdw blurRad="38100" dist="38100" dir="2700000" algn="tl">
                    <a:srgbClr val="000514"/>
                  </a:outerShdw>
                </a:effectLst>
                <a:latin typeface="Tahoma" pitchFamily="34" charset="0"/>
              </a:rPr>
              <a:t> spirit, be on the alert. Your adversary, the devil, prowls around like a roaring lion, seeking someone to </a:t>
            </a:r>
            <a:r>
              <a:rPr lang="en-US" i="1" dirty="0" smtClean="0">
                <a:solidFill>
                  <a:schemeClr val="bg1"/>
                </a:solidFill>
                <a:effectLst>
                  <a:outerShdw blurRad="38100" dist="38100" dir="2700000" algn="tl">
                    <a:srgbClr val="000514"/>
                  </a:outerShdw>
                </a:effectLst>
                <a:latin typeface="Tahoma" pitchFamily="34" charset="0"/>
              </a:rPr>
              <a:t>devour“ </a:t>
            </a:r>
            <a:r>
              <a:rPr lang="en-US" dirty="0" smtClean="0">
                <a:solidFill>
                  <a:schemeClr val="bg1"/>
                </a:solidFill>
                <a:effectLst>
                  <a:outerShdw blurRad="38100" dist="38100" dir="2700000" algn="tl">
                    <a:srgbClr val="000514"/>
                  </a:outerShdw>
                </a:effectLst>
                <a:latin typeface="Tahoma" pitchFamily="34" charset="0"/>
              </a:rPr>
              <a:t>(</a:t>
            </a:r>
            <a:r>
              <a:rPr lang="en-US" dirty="0">
                <a:solidFill>
                  <a:schemeClr val="bg1"/>
                </a:solidFill>
                <a:effectLst>
                  <a:outerShdw blurRad="38100" dist="38100" dir="2700000" algn="tl">
                    <a:srgbClr val="000514"/>
                  </a:outerShdw>
                </a:effectLst>
                <a:latin typeface="Tahoma" pitchFamily="34" charset="0"/>
              </a:rPr>
              <a:t>1 Peter 5:8</a:t>
            </a:r>
            <a:r>
              <a:rPr lang="en-US" dirty="0" smtClean="0">
                <a:solidFill>
                  <a:schemeClr val="bg1"/>
                </a:solidFill>
                <a:effectLst>
                  <a:outerShdw blurRad="38100" dist="38100" dir="2700000" algn="tl">
                    <a:srgbClr val="000514"/>
                  </a:outerShdw>
                </a:effectLst>
                <a:latin typeface="Tahoma" pitchFamily="34" charset="0"/>
              </a:rPr>
              <a:t>).</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endParaRPr lang="en-US" sz="1500" i="1"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Could you imagine a soldier being watchful for the enemy while having intoxicants?  </a:t>
            </a:r>
            <a:endParaRPr lang="en-US" dirty="0" smtClean="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How </a:t>
            </a:r>
            <a:r>
              <a:rPr lang="en-US" dirty="0">
                <a:solidFill>
                  <a:schemeClr val="bg1"/>
                </a:solidFill>
                <a:effectLst>
                  <a:outerShdw blurRad="38100" dist="38100" dir="2700000" algn="tl">
                    <a:srgbClr val="000514"/>
                  </a:outerShdw>
                </a:effectLst>
                <a:latin typeface="Tahoma" pitchFamily="34" charset="0"/>
              </a:rPr>
              <a:t>can we claim to be watchful as Christians for our enemy, the devil, when we are not free from intoxicating drink?</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96200" y="1295400"/>
            <a:ext cx="6553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The First Drink Impairs Your Judgment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Solomon warns, </a:t>
            </a:r>
            <a:r>
              <a:rPr lang="en-US" i="1" dirty="0">
                <a:solidFill>
                  <a:schemeClr val="bg1"/>
                </a:solidFill>
                <a:effectLst>
                  <a:outerShdw blurRad="38100" dist="38100" dir="2700000" algn="tl">
                    <a:srgbClr val="000514"/>
                  </a:outerShdw>
                </a:effectLst>
                <a:latin typeface="Tahoma" pitchFamily="34" charset="0"/>
              </a:rPr>
              <a:t>“</a:t>
            </a:r>
            <a:r>
              <a:rPr lang="en-US" i="1" u="sng" dirty="0">
                <a:solidFill>
                  <a:srgbClr val="FFFF00"/>
                </a:solidFill>
                <a:effectLst>
                  <a:outerShdw blurRad="38100" dist="38100" dir="2700000" algn="tl">
                    <a:srgbClr val="000514"/>
                  </a:outerShdw>
                </a:effectLst>
                <a:latin typeface="Tahoma" pitchFamily="34" charset="0"/>
              </a:rPr>
              <a:t>Do not look</a:t>
            </a:r>
            <a:r>
              <a:rPr lang="en-US" i="1" u="sng" dirty="0">
                <a:solidFill>
                  <a:schemeClr val="bg1"/>
                </a:solidFill>
                <a:effectLst>
                  <a:outerShdw blurRad="38100" dist="38100" dir="2700000" algn="tl">
                    <a:srgbClr val="000514"/>
                  </a:outerShdw>
                </a:effectLst>
                <a:latin typeface="Tahoma" pitchFamily="34" charset="0"/>
              </a:rPr>
              <a:t> </a:t>
            </a:r>
            <a:r>
              <a:rPr lang="en-US" i="1" dirty="0">
                <a:solidFill>
                  <a:schemeClr val="bg1"/>
                </a:solidFill>
                <a:effectLst>
                  <a:outerShdw blurRad="38100" dist="38100" dir="2700000" algn="tl">
                    <a:srgbClr val="000514"/>
                  </a:outerShdw>
                </a:effectLst>
                <a:latin typeface="Tahoma" pitchFamily="34" charset="0"/>
              </a:rPr>
              <a:t>on the wine when it is red, When it sparkles in the cup, When it goes down smoothly”  </a:t>
            </a:r>
            <a:r>
              <a:rPr lang="en-US" dirty="0">
                <a:solidFill>
                  <a:schemeClr val="bg1"/>
                </a:solidFill>
                <a:effectLst>
                  <a:outerShdw blurRad="38100" dist="38100" dir="2700000" algn="tl">
                    <a:srgbClr val="000514"/>
                  </a:outerShdw>
                </a:effectLst>
                <a:latin typeface="Tahoma" pitchFamily="34" charset="0"/>
              </a:rPr>
              <a:t>(Proverbs 23:31</a:t>
            </a:r>
            <a:r>
              <a:rPr lang="en-US" dirty="0" smtClean="0">
                <a:solidFill>
                  <a:schemeClr val="bg1"/>
                </a:solidFill>
                <a:effectLst>
                  <a:outerShdw blurRad="38100" dist="38100" dir="2700000" algn="tl">
                    <a:srgbClr val="000514"/>
                  </a:outerShdw>
                </a:effectLst>
                <a:latin typeface="Tahoma" pitchFamily="34" charset="0"/>
              </a:rPr>
              <a:t>). </a:t>
            </a:r>
            <a:endParaRPr lang="en-US"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He is warning those who are contemplating quenching their thirst with “a cold one” while they still have their reasoning intact. Don’t even look at how enticing it is.</a:t>
            </a:r>
            <a:endParaRPr lang="en-US" sz="23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sz="2300" dirty="0">
                <a:solidFill>
                  <a:schemeClr val="bg1"/>
                </a:solidFill>
                <a:effectLst>
                  <a:outerShdw blurRad="38100" dist="38100" dir="2700000" algn="tl">
                    <a:srgbClr val="000514"/>
                  </a:outerShdw>
                </a:effectLst>
                <a:latin typeface="Tahoma" pitchFamily="34" charset="0"/>
              </a:rPr>
              <a:t> </a:t>
            </a:r>
          </a:p>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This is why the </a:t>
            </a:r>
            <a:r>
              <a:rPr lang="en-US" dirty="0" err="1">
                <a:solidFill>
                  <a:schemeClr val="bg1"/>
                </a:solidFill>
                <a:effectLst>
                  <a:outerShdw blurRad="38100" dist="38100" dir="2700000" algn="tl">
                    <a:srgbClr val="000514"/>
                  </a:outerShdw>
                </a:effectLst>
                <a:latin typeface="Tahoma" pitchFamily="34" charset="0"/>
              </a:rPr>
              <a:t>Annheiser</a:t>
            </a:r>
            <a:r>
              <a:rPr lang="en-US" dirty="0">
                <a:solidFill>
                  <a:schemeClr val="bg1"/>
                </a:solidFill>
                <a:effectLst>
                  <a:outerShdw blurRad="38100" dist="38100" dir="2700000" algn="tl">
                    <a:srgbClr val="000514"/>
                  </a:outerShdw>
                </a:effectLst>
                <a:latin typeface="Tahoma" pitchFamily="34" charset="0"/>
              </a:rPr>
              <a:t> Busch campaign of “Know When to Say When” is so foolish. </a:t>
            </a:r>
            <a:endParaRPr lang="en-US" dirty="0" smtClean="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Their </a:t>
            </a:r>
            <a:r>
              <a:rPr lang="en-US" dirty="0">
                <a:solidFill>
                  <a:schemeClr val="bg1"/>
                </a:solidFill>
                <a:effectLst>
                  <a:outerShdw blurRad="38100" dist="38100" dir="2700000" algn="tl">
                    <a:srgbClr val="000514"/>
                  </a:outerShdw>
                </a:effectLst>
                <a:latin typeface="Tahoma" pitchFamily="34" charset="0"/>
              </a:rPr>
              <a:t>judgment is already impaired. </a:t>
            </a:r>
            <a:endParaRPr lang="en-US" i="1" dirty="0">
              <a:solidFill>
                <a:schemeClr val="bg1"/>
              </a:solidFill>
              <a:effectLst>
                <a:outerShdw blurRad="38100" dist="38100" dir="2700000" algn="tl">
                  <a:srgbClr val="FFFFFF"/>
                </a:outerShdw>
              </a:effectLst>
              <a:latin typeface="Tahoma" pitchFamily="34" charset="0"/>
            </a:endParaRPr>
          </a:p>
          <a:p>
            <a:pPr>
              <a:buNone/>
            </a:pPr>
            <a:endParaRPr lang="en-US"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458200"/>
          </a:xfrm>
        </p:spPr>
        <p:txBody>
          <a:bodyPr>
            <a:normAutofit lnSpcReduction="10000"/>
          </a:bodyPr>
          <a:lstStyle/>
          <a:p>
            <a:pPr algn="ctr">
              <a:buNone/>
            </a:pPr>
            <a:r>
              <a:rPr lang="en-US" sz="4300" i="1" dirty="0" smtClean="0">
                <a:solidFill>
                  <a:schemeClr val="bg1"/>
                </a:solidFill>
                <a:latin typeface="Tahoma" pitchFamily="34" charset="0"/>
                <a:cs typeface="Tahoma" pitchFamily="34" charset="0"/>
              </a:rPr>
              <a:t>“The AMA acknowledges that all alcohol consumption, even at low levels, has a negative impact on driver skills, perceptions, abilities, and performance and poses significant health and safety risks.”                           </a:t>
            </a:r>
            <a:r>
              <a:rPr lang="en-US" sz="2400" i="1" dirty="0" smtClean="0">
                <a:solidFill>
                  <a:schemeClr val="bg1"/>
                </a:solidFill>
                <a:latin typeface="Tahoma" pitchFamily="34" charset="0"/>
                <a:cs typeface="Tahoma" pitchFamily="34" charset="0"/>
                <a:hlinkClick r:id="rId2"/>
              </a:rPr>
              <a:t>http://www.ama-assn.org/ama1/pub/upload/mm/388/underage_drnkndrive.pdf</a:t>
            </a:r>
            <a:endParaRPr lang="en-US" sz="2400" i="1" dirty="0" smtClean="0">
              <a:solidFill>
                <a:schemeClr val="bg1"/>
              </a:solidFill>
              <a:latin typeface="Tahoma" pitchFamily="34" charset="0"/>
              <a:cs typeface="Tahoma" pitchFamily="34" charset="0"/>
            </a:endParaRPr>
          </a:p>
          <a:p>
            <a:pPr algn="ctr">
              <a:buNone/>
            </a:pPr>
            <a:endParaRPr lang="en-US" sz="1400" i="1" dirty="0">
              <a:solidFill>
                <a:schemeClr val="bg1"/>
              </a:solidFill>
              <a:latin typeface="Tahoma" pitchFamily="34" charset="0"/>
              <a:cs typeface="Tahoma" pitchFamily="34" charset="0"/>
            </a:endParaRPr>
          </a:p>
          <a:p>
            <a:pPr algn="ctr">
              <a:buNone/>
            </a:pPr>
            <a:r>
              <a:rPr lang="en-US" sz="4300" i="1" dirty="0" smtClean="0">
                <a:solidFill>
                  <a:schemeClr val="bg1"/>
                </a:solidFill>
                <a:latin typeface="Tahoma" pitchFamily="34" charset="0"/>
                <a:cs typeface="Tahoma" pitchFamily="34" charset="0"/>
              </a:rPr>
              <a:t>“Alcohol affects the brain similar to the way any narcotic does. Reactions include removal of inhibitions, loss of self control, weakness of willpower, development of euphoria, increased confidence, generosity, altered judgment, slurred speech, tremors,  cessation of automatic movements, sweating, dilation of surface capillaries, stupor, coma, and death” </a:t>
            </a:r>
            <a:r>
              <a:rPr lang="en-US" sz="2700" dirty="0" smtClean="0">
                <a:solidFill>
                  <a:schemeClr val="bg1"/>
                </a:solidFill>
                <a:latin typeface="Tahoma" pitchFamily="34" charset="0"/>
                <a:cs typeface="Tahoma" pitchFamily="34" charset="0"/>
                <a:hlinkClick r:id="rId3"/>
              </a:rPr>
              <a:t>www.willcountyillinois.com/Portals/0/Departments/Coroner/2007FinalCoronerReport.pdf</a:t>
            </a:r>
            <a:endParaRPr lang="en-US" sz="2700" dirty="0" smtClean="0">
              <a:solidFill>
                <a:schemeClr val="bg1"/>
              </a:solidFill>
              <a:latin typeface="Tahoma" pitchFamily="34" charset="0"/>
              <a:cs typeface="Tahoma" pitchFamily="34" charset="0"/>
            </a:endParaRPr>
          </a:p>
          <a:p>
            <a:pPr algn="ctr">
              <a:buNone/>
            </a:pPr>
            <a:endParaRPr lang="en-US" sz="4000" i="1" dirty="0" smtClean="0">
              <a:solidFill>
                <a:schemeClr val="bg1"/>
              </a:solidFill>
              <a:latin typeface="Tahoma" pitchFamily="34" charset="0"/>
              <a:cs typeface="Tahoma" pitchFamily="34" charset="0"/>
            </a:endParaRPr>
          </a:p>
          <a:p>
            <a:pPr>
              <a:buNone/>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Drinking Alcohol is Harmful &amp; Destructive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There is arguing, complaining, hurt feelings, fist fighting, bruises, etc. (cf. Proverbs 23:29)</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outerShdw blurRad="38100" dist="38100" dir="2700000" algn="tl">
                    <a:srgbClr val="000514"/>
                  </a:outerShdw>
                </a:effectLst>
                <a:latin typeface="Tahoma" pitchFamily="34" charset="0"/>
              </a:rPr>
              <a:t>There is vomiting, hangovers, &amp; the DT’s (23:32-33a) (hallucinations, delusions, tremors, etc.)</a:t>
            </a:r>
          </a:p>
          <a:p>
            <a:pPr algn="ctr">
              <a:buNone/>
            </a:pPr>
            <a:endParaRPr lang="en-US" sz="1400" dirty="0">
              <a:solidFill>
                <a:schemeClr val="bg1"/>
              </a:solidFill>
              <a:effectLst>
                <a:outerShdw blurRad="38100" dist="38100" dir="2700000" algn="tl">
                  <a:srgbClr val="000514"/>
                </a:outerShdw>
              </a:effectLst>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It leads to profanity and lustful behavior (23:33).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outerShdw blurRad="38100" dist="38100" dir="2700000" algn="tl">
                    <a:srgbClr val="000514"/>
                  </a:outerShdw>
                </a:effectLst>
                <a:latin typeface="Tahoma" pitchFamily="34" charset="0"/>
              </a:rPr>
              <a:t>They become addicted so that they don’t remember what they did, have no feeling in their body, &amp; desire more (23:34-35). </a:t>
            </a:r>
          </a:p>
          <a:p>
            <a:pPr algn="ctr">
              <a:buNone/>
            </a:pPr>
            <a:endParaRPr lang="en-US" sz="1600" dirty="0" smtClean="0">
              <a:solidFill>
                <a:schemeClr val="bg1"/>
              </a:solidFill>
              <a:effectLst>
                <a:outerShdw blurRad="38100" dist="38100" dir="2700000" algn="tl">
                  <a:srgbClr val="000514"/>
                </a:outerShdw>
              </a:effectLst>
              <a:latin typeface="Tahoma" pitchFamily="34" charset="0"/>
            </a:endParaRPr>
          </a:p>
          <a:p>
            <a:pPr algn="ctr">
              <a:buNone/>
            </a:pPr>
            <a:r>
              <a:rPr lang="en-US" dirty="0" smtClean="0">
                <a:solidFill>
                  <a:schemeClr val="bg1"/>
                </a:solidFill>
                <a:effectLst>
                  <a:outerShdw blurRad="38100" dist="38100" dir="2700000" algn="tl">
                    <a:srgbClr val="000514"/>
                  </a:outerShdw>
                </a:effectLst>
                <a:latin typeface="Tahoma" pitchFamily="34" charset="0"/>
              </a:rPr>
              <a:t>Chronic heavy drinking can lead to anemia, cancer, cirrhosis, dementia, gout, nerve damage, pancreatitis, </a:t>
            </a:r>
            <a:r>
              <a:rPr lang="en-US" dirty="0" smtClean="0">
                <a:solidFill>
                  <a:schemeClr val="bg1"/>
                </a:solidFill>
                <a:effectLst>
                  <a:outerShdw blurRad="38100" dist="38100" dir="2700000" algn="tl">
                    <a:srgbClr val="000514"/>
                  </a:outerShdw>
                </a:effectLst>
                <a:latin typeface="Tahoma" pitchFamily="34" charset="0"/>
              </a:rPr>
              <a:t>seizures, </a:t>
            </a:r>
            <a:r>
              <a:rPr lang="en-US" dirty="0" smtClean="0">
                <a:solidFill>
                  <a:schemeClr val="bg1"/>
                </a:solidFill>
                <a:effectLst>
                  <a:outerShdw blurRad="38100" dist="38100" dir="2700000" algn="tl">
                    <a:srgbClr val="000514"/>
                  </a:outerShdw>
                </a:effectLst>
                <a:latin typeface="Tahoma" pitchFamily="34" charset="0"/>
              </a:rPr>
              <a:t>etc.</a:t>
            </a:r>
            <a:r>
              <a:rPr lang="en-US" dirty="0">
                <a:solidFill>
                  <a:schemeClr val="bg1"/>
                </a:solidFill>
                <a:effectLst>
                  <a:outerShdw blurRad="38100" dist="38100" dir="2700000" algn="tl">
                    <a:srgbClr val="000514"/>
                  </a:outerShdw>
                </a:effectLst>
                <a:latin typeface="Tahoma" pitchFamily="34" charset="0"/>
              </a:rPr>
              <a:t> </a:t>
            </a:r>
            <a:r>
              <a:rPr lang="en-US" sz="2600" dirty="0" smtClean="0">
                <a:solidFill>
                  <a:schemeClr val="bg1"/>
                </a:solidFill>
                <a:effectLst>
                  <a:outerShdw blurRad="38100" dist="38100" dir="2700000" algn="tl">
                    <a:srgbClr val="000514"/>
                  </a:outerShdw>
                </a:effectLst>
                <a:latin typeface="Tahoma" pitchFamily="34" charset="0"/>
              </a:rPr>
              <a:t>http://www.webmd.com/mental-health/addiction/features/12-health-risks-of-chronic-heavy-drinking?page=3</a:t>
            </a:r>
            <a:endParaRPr lang="en-US" sz="2600" dirty="0" smtClean="0">
              <a:solidFill>
                <a:schemeClr val="bg1"/>
              </a:solidFill>
              <a:effectLst>
                <a:outerShdw blurRad="38100" dist="38100" dir="2700000" algn="tl">
                  <a:srgbClr val="000514"/>
                </a:outerShdw>
              </a:effectLst>
              <a:latin typeface="Tahoma" pitchFamily="34" charset="0"/>
            </a:endParaRPr>
          </a:p>
          <a:p>
            <a:pPr algn="ctr">
              <a:buNone/>
            </a:pPr>
            <a:endParaRPr lang="en-US" dirty="0">
              <a:solidFill>
                <a:schemeClr val="bg1"/>
              </a:solidFill>
              <a:effectLst>
                <a:outerShdw blurRad="38100" dist="38100" dir="2700000" algn="tl">
                  <a:srgbClr val="000514"/>
                </a:outerShdw>
              </a:effectLst>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1389</Words>
  <Application>Microsoft Office PowerPoint</Application>
  <PresentationFormat>Custom</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Hymns for Worship at Woodmont</vt:lpstr>
      <vt:lpstr>How about a Little Drink?</vt:lpstr>
      <vt:lpstr>Should You Drink Alcohol? (beer, wine, liquor)                         </vt:lpstr>
      <vt:lpstr>Examine Yourself by the Scriptures</vt:lpstr>
      <vt:lpstr>Christians are Commanded to be Sober</vt:lpstr>
      <vt:lpstr>Christians are Commanded to be Sober</vt:lpstr>
      <vt:lpstr>The First Drink Impairs Your Judgment</vt:lpstr>
      <vt:lpstr>Slide 8</vt:lpstr>
      <vt:lpstr>Drinking Alcohol is Harmful &amp; Destructive</vt:lpstr>
      <vt:lpstr>Drinking Alcohol is Harmful &amp; Destructive</vt:lpstr>
      <vt:lpstr>Drinking Alcohol is Harmful &amp; Destructive</vt:lpstr>
      <vt:lpstr>Don’t Drink because of Your Influence</vt:lpstr>
      <vt:lpstr>Don’t Drink because of Your Influence</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about a Little Drink?</dc:title>
  <dc:creator>Steven Lawrence Locklair</dc:creator>
  <cp:lastModifiedBy>Steven Lawrence Locklair</cp:lastModifiedBy>
  <cp:revision>11</cp:revision>
  <dcterms:created xsi:type="dcterms:W3CDTF">2014-12-28T01:19:42Z</dcterms:created>
  <dcterms:modified xsi:type="dcterms:W3CDTF">2014-12-28T20:31:24Z</dcterms:modified>
</cp:coreProperties>
</file>