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8" r:id="rId2"/>
    <p:sldId id="256" r:id="rId3"/>
    <p:sldId id="259" r:id="rId4"/>
    <p:sldId id="262" r:id="rId5"/>
    <p:sldId id="263" r:id="rId6"/>
    <p:sldId id="260" r:id="rId7"/>
    <p:sldId id="261" r:id="rId8"/>
    <p:sldId id="264" r:id="rId9"/>
    <p:sldId id="265" r:id="rId10"/>
    <p:sldId id="266" r:id="rId11"/>
    <p:sldId id="267" r:id="rId12"/>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31D4BE5-F337-498C-B42D-A72BFC13E642}" type="datetimeFigureOut">
              <a:rPr lang="en-US" smtClean="0"/>
              <a:pPr/>
              <a:t>12/21/2014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1E4CCFB-E31E-4D4B-A659-7DA94BEB00C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34066-A9E0-42E6-B5CE-F91C93D0C9EE}" type="datetimeFigureOut">
              <a:rPr lang="en-US" smtClean="0"/>
              <a:pPr/>
              <a:t>12/21/2014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E5E4C-4DA3-4135-8FCC-E2E17175C5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6734066-A9E0-42E6-B5CE-F91C93D0C9EE}" type="datetimeFigureOut">
              <a:rPr lang="en-US" smtClean="0"/>
              <a:pPr/>
              <a:t>12/21/2014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AFDE5E4C-4DA3-4135-8FCC-E2E17175C5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20000"/>
          </a:bodyPr>
          <a:lstStyle/>
          <a:p>
            <a:pPr algn="ctr">
              <a:buNone/>
            </a:pPr>
            <a:endParaRPr lang="en-US" sz="3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Many churches will be celebrating what they believe is the birth of Christ this week in a special service. </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Should churches celebrate His birthday?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There are only two sources of authority in spiritual matters- it either has man’s approval or God’s approval. (cf. Matt. 21:25)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God now speaks through His Son which we have recorded in the Scriptures (Hebrews 1:1-2).</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800" dirty="0" smtClean="0">
                <a:solidFill>
                  <a:schemeClr val="bg1"/>
                </a:solidFill>
                <a:latin typeface="Tahoma" pitchFamily="34" charset="0"/>
                <a:ea typeface="Tahoma" pitchFamily="34" charset="0"/>
                <a:cs typeface="Tahoma" pitchFamily="34" charset="0"/>
              </a:rPr>
              <a:t>If we want the Lord’s approval and go to heaven after we die, we must listen &amp; obey His will- but not add to it. (Col. 3:17; Heb. 5:8-9; Rev. 22:18-19)</a:t>
            </a: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p:cTn id="2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p:cTn id="4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Since the Bible doesn’t reveal the time of His birth, the early church didn’t celebrate it in the 1</a:t>
            </a:r>
            <a:r>
              <a:rPr lang="en-US" baseline="30000" dirty="0" smtClean="0">
                <a:solidFill>
                  <a:schemeClr val="bg1"/>
                </a:solidFill>
                <a:latin typeface="Tahoma" pitchFamily="34" charset="0"/>
                <a:ea typeface="Tahoma" pitchFamily="34" charset="0"/>
                <a:cs typeface="Tahoma" pitchFamily="34" charset="0"/>
              </a:rPr>
              <a:t>st</a:t>
            </a:r>
            <a:r>
              <a:rPr lang="en-US" dirty="0" smtClean="0">
                <a:solidFill>
                  <a:schemeClr val="bg1"/>
                </a:solidFill>
                <a:latin typeface="Tahoma" pitchFamily="34" charset="0"/>
                <a:ea typeface="Tahoma" pitchFamily="34" charset="0"/>
                <a:cs typeface="Tahoma" pitchFamily="34" charset="0"/>
              </a:rPr>
              <a:t> century,  and it was only authorized by a man claimed to be </a:t>
            </a:r>
            <a:r>
              <a:rPr lang="en-US" dirty="0" smtClean="0">
                <a:solidFill>
                  <a:schemeClr val="bg1"/>
                </a:solidFill>
                <a:latin typeface="Tahoma" pitchFamily="34" charset="0"/>
                <a:ea typeface="Tahoma" pitchFamily="34" charset="0"/>
                <a:cs typeface="Tahoma" pitchFamily="34" charset="0"/>
              </a:rPr>
              <a:t>a Pope;    </a:t>
            </a:r>
            <a:r>
              <a:rPr lang="en-US" dirty="0" smtClean="0">
                <a:solidFill>
                  <a:schemeClr val="bg1"/>
                </a:solidFill>
                <a:latin typeface="Tahoma" pitchFamily="34" charset="0"/>
                <a:ea typeface="Tahoma" pitchFamily="34" charset="0"/>
                <a:cs typeface="Tahoma" pitchFamily="34" charset="0"/>
              </a:rPr>
              <a:t>we will not submit to celebrating Christmas here at </a:t>
            </a:r>
            <a:r>
              <a:rPr lang="en-US" dirty="0" err="1" smtClean="0">
                <a:solidFill>
                  <a:schemeClr val="bg1"/>
                </a:solidFill>
                <a:latin typeface="Tahoma" pitchFamily="34" charset="0"/>
                <a:ea typeface="Tahoma" pitchFamily="34" charset="0"/>
                <a:cs typeface="Tahoma" pitchFamily="34" charset="0"/>
              </a:rPr>
              <a:t>Woodmont</a:t>
            </a:r>
            <a:r>
              <a:rPr lang="en-US" dirty="0" smtClean="0">
                <a:solidFill>
                  <a:schemeClr val="bg1"/>
                </a:solidFill>
                <a:latin typeface="Tahoma" pitchFamily="34" charset="0"/>
                <a:ea typeface="Tahoma" pitchFamily="34" charset="0"/>
                <a:cs typeface="Tahoma" pitchFamily="34" charset="0"/>
              </a:rPr>
              <a:t> church of Christ but remember His death on the first day of the week as the Lord commanded.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Why </a:t>
            </a:r>
            <a:r>
              <a:rPr lang="en-US" dirty="0" smtClean="0">
                <a:solidFill>
                  <a:schemeClr val="bg1"/>
                </a:solidFill>
                <a:latin typeface="Tahoma" pitchFamily="34" charset="0"/>
                <a:ea typeface="Tahoma" pitchFamily="34" charset="0"/>
                <a:cs typeface="Tahoma" pitchFamily="34" charset="0"/>
              </a:rPr>
              <a:t>would you obey a command in accordance with the </a:t>
            </a:r>
            <a:r>
              <a:rPr lang="en-US" dirty="0" smtClean="0">
                <a:solidFill>
                  <a:schemeClr val="bg1"/>
                </a:solidFill>
                <a:latin typeface="Tahoma" pitchFamily="34" charset="0"/>
                <a:ea typeface="Tahoma" pitchFamily="34" charset="0"/>
                <a:cs typeface="Tahoma" pitchFamily="34" charset="0"/>
              </a:rPr>
              <a:t>Roman Catholic </a:t>
            </a:r>
            <a:r>
              <a:rPr lang="en-US" dirty="0" smtClean="0">
                <a:solidFill>
                  <a:schemeClr val="bg1"/>
                </a:solidFill>
                <a:latin typeface="Tahoma" pitchFamily="34" charset="0"/>
                <a:ea typeface="Tahoma" pitchFamily="34" charset="0"/>
                <a:cs typeface="Tahoma" pitchFamily="34" charset="0"/>
              </a:rPr>
              <a:t>church and not obey the Lord in remembering His death on the first day of the week?                         (1 Cor. </a:t>
            </a:r>
            <a:r>
              <a:rPr lang="en-US" dirty="0" smtClean="0">
                <a:solidFill>
                  <a:schemeClr val="bg1"/>
                </a:solidFill>
                <a:latin typeface="Tahoma" pitchFamily="34" charset="0"/>
                <a:ea typeface="Tahoma" pitchFamily="34" charset="0"/>
                <a:cs typeface="Tahoma" pitchFamily="34" charset="0"/>
              </a:rPr>
              <a:t>11:23ff; </a:t>
            </a:r>
            <a:r>
              <a:rPr lang="en-US" dirty="0" smtClean="0">
                <a:solidFill>
                  <a:schemeClr val="bg1"/>
                </a:solidFill>
                <a:latin typeface="Tahoma" pitchFamily="34" charset="0"/>
                <a:ea typeface="Tahoma" pitchFamily="34" charset="0"/>
                <a:cs typeface="Tahoma" pitchFamily="34" charset="0"/>
              </a:rPr>
              <a:t>Acts 20:7) </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 must preach the word even though many have turned away their ears from the truth to myths (2 Tim. 4:2-4).</a:t>
            </a:r>
            <a:endParaRPr lang="en-US"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I know that this will offend people but you need to remember that when the Pharisees were offended by His </a:t>
            </a:r>
            <a:r>
              <a:rPr lang="en-US" dirty="0" smtClean="0">
                <a:solidFill>
                  <a:schemeClr val="bg1"/>
                </a:solidFill>
                <a:latin typeface="Tahoma" pitchFamily="34" charset="0"/>
                <a:ea typeface="Tahoma" pitchFamily="34" charset="0"/>
                <a:cs typeface="Tahoma" pitchFamily="34" charset="0"/>
              </a:rPr>
              <a:t>teaching (Matt. 15:12), </a:t>
            </a:r>
            <a:r>
              <a:rPr lang="en-US" dirty="0" smtClean="0">
                <a:solidFill>
                  <a:schemeClr val="bg1"/>
                </a:solidFill>
                <a:latin typeface="Tahoma" pitchFamily="34" charset="0"/>
                <a:ea typeface="Tahoma" pitchFamily="34" charset="0"/>
                <a:cs typeface="Tahoma" pitchFamily="34" charset="0"/>
              </a:rPr>
              <a:t>He didn’t apologize to them.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Jesus said, “Every plant which My heavenly Father did not plant shall be rooted up” (Matt. 15:13).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Jesus did not plant the tradition of Christmas and if we follow the blind teacher of error, we will fall into the same ditch with him &amp; lose our soul (Matt. 15:14).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Trust and obey the words of Jesus so that you might be forgiven of yours sins by being buried with Christ in baptism today (Matt. 15:10; Acts 2:38; Rom. 6:3-4).</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Autofit/>
          </a:bodyPr>
          <a:lstStyle/>
          <a:p>
            <a:r>
              <a:rPr lang="en-US" sz="19900" dirty="0" smtClean="0">
                <a:solidFill>
                  <a:srgbClr val="FFFF00"/>
                </a:solidFill>
                <a:latin typeface="Tahoma" pitchFamily="34" charset="0"/>
                <a:ea typeface="Tahoma" pitchFamily="34" charset="0"/>
                <a:cs typeface="Tahoma" pitchFamily="34" charset="0"/>
              </a:rPr>
              <a:t>What about Christmas?</a:t>
            </a:r>
            <a:endParaRPr lang="en-US" sz="199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9728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Does the Bible Reveal when Jesus was Born?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The Bible does reveal that Jesus was born of a virgin in fulfillment of Scripture to save people from their sins. (</a:t>
            </a:r>
            <a:r>
              <a:rPr lang="en-US" dirty="0" smtClean="0">
                <a:solidFill>
                  <a:schemeClr val="bg1"/>
                </a:solidFill>
                <a:latin typeface="Tahoma" pitchFamily="34" charset="0"/>
                <a:ea typeface="Tahoma" pitchFamily="34" charset="0"/>
                <a:cs typeface="Tahoma" pitchFamily="34" charset="0"/>
              </a:rPr>
              <a:t>Isaiah </a:t>
            </a:r>
            <a:r>
              <a:rPr lang="en-US" dirty="0" smtClean="0">
                <a:solidFill>
                  <a:schemeClr val="bg1"/>
                </a:solidFill>
                <a:latin typeface="Tahoma" pitchFamily="34" charset="0"/>
                <a:ea typeface="Tahoma" pitchFamily="34" charset="0"/>
                <a:cs typeface="Tahoma" pitchFamily="34" charset="0"/>
              </a:rPr>
              <a:t>7:14; </a:t>
            </a:r>
            <a:r>
              <a:rPr lang="en-US" dirty="0" smtClean="0">
                <a:solidFill>
                  <a:schemeClr val="bg1"/>
                </a:solidFill>
                <a:latin typeface="Tahoma" pitchFamily="34" charset="0"/>
                <a:ea typeface="Tahoma" pitchFamily="34" charset="0"/>
                <a:cs typeface="Tahoma" pitchFamily="34" charset="0"/>
              </a:rPr>
              <a:t>Matthew </a:t>
            </a:r>
            <a:r>
              <a:rPr lang="en-US" dirty="0" smtClean="0">
                <a:solidFill>
                  <a:schemeClr val="bg1"/>
                </a:solidFill>
                <a:latin typeface="Tahoma" pitchFamily="34" charset="0"/>
                <a:ea typeface="Tahoma" pitchFamily="34" charset="0"/>
                <a:cs typeface="Tahoma" pitchFamily="34" charset="0"/>
              </a:rPr>
              <a:t>1:21-22)</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could have revealed when Christ was born and given a command to remember His birth just as He did for any of the Feast Days for His people (Lev. 23:5ff) but he didn’t.</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Catholic Encyclopedia admits, “Concerning the date of Christ’s birth the Gospels give no help…”  http://www.newadvent.org/cathen/03724b.htm. </a:t>
            </a: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9728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Does the Bible Reveal when Jesus was Born?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a:bodyPr>
          <a:lstStyle/>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census required that Joseph and Mary had to travel to Bethlehem which would have been nearly impossible in the winter and the shepherds wouldn’t be out in the field at that time of year during the cold rainy season (Luke </a:t>
            </a:r>
            <a:r>
              <a:rPr lang="en-US" dirty="0" smtClean="0">
                <a:solidFill>
                  <a:schemeClr val="bg1"/>
                </a:solidFill>
                <a:latin typeface="Tahoma" pitchFamily="34" charset="0"/>
                <a:ea typeface="Tahoma" pitchFamily="34" charset="0"/>
                <a:cs typeface="Tahoma" pitchFamily="34" charset="0"/>
              </a:rPr>
              <a:t>2:1-2</a:t>
            </a:r>
            <a:r>
              <a:rPr lang="en-US" dirty="0" smtClean="0">
                <a:solidFill>
                  <a:schemeClr val="bg1"/>
                </a:solidFill>
                <a:latin typeface="Tahoma" pitchFamily="34" charset="0"/>
                <a:ea typeface="Tahoma" pitchFamily="34" charset="0"/>
                <a:cs typeface="Tahoma" pitchFamily="34" charset="0"/>
              </a:rPr>
              <a:t>, 8; Ezra 10:9, 13). </a:t>
            </a:r>
          </a:p>
          <a:p>
            <a:pPr algn="ctr">
              <a:buNone/>
            </a:pPr>
            <a:endParaRPr lang="en-US" sz="28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Scripture doesn’t tell us when Jesus was born but it is very unlikely that it happened in the winter.</a:t>
            </a:r>
          </a:p>
          <a:p>
            <a:pPr algn="ctr">
              <a:buNone/>
            </a:pPr>
            <a:endParaRPr lang="en-US"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97280"/>
          </a:xfrm>
        </p:spPr>
        <p:txBody>
          <a:bodyPr>
            <a:normAutofit/>
          </a:bodyPr>
          <a:lstStyle/>
          <a:p>
            <a:r>
              <a:rPr lang="en-US" dirty="0" smtClean="0">
                <a:solidFill>
                  <a:srgbClr val="FFFF00"/>
                </a:solidFill>
                <a:latin typeface="Tahoma" pitchFamily="34" charset="0"/>
                <a:ea typeface="Tahoma" pitchFamily="34" charset="0"/>
                <a:cs typeface="Tahoma" pitchFamily="34" charset="0"/>
              </a:rPr>
              <a:t>Did the Early church Celebrate his Birth?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a:bodyPr>
          <a:lstStyle/>
          <a:p>
            <a:pPr algn="ctr">
              <a:buNone/>
            </a:pPr>
            <a:r>
              <a:rPr lang="en-US" dirty="0">
                <a:solidFill>
                  <a:schemeClr val="bg1"/>
                </a:solidFill>
                <a:latin typeface="Tahoma" pitchFamily="34" charset="0"/>
                <a:ea typeface="Tahoma" pitchFamily="34" charset="0"/>
                <a:cs typeface="Tahoma" pitchFamily="34" charset="0"/>
              </a:rPr>
              <a:t>Christ is head over all things to the </a:t>
            </a:r>
            <a:r>
              <a:rPr lang="en-US" dirty="0" smtClean="0">
                <a:solidFill>
                  <a:schemeClr val="bg1"/>
                </a:solidFill>
                <a:latin typeface="Tahoma" pitchFamily="34" charset="0"/>
                <a:ea typeface="Tahoma" pitchFamily="34" charset="0"/>
                <a:cs typeface="Tahoma" pitchFamily="34" charset="0"/>
              </a:rPr>
              <a:t>church and </a:t>
            </a:r>
            <a:r>
              <a:rPr lang="en-US" dirty="0">
                <a:solidFill>
                  <a:schemeClr val="bg1"/>
                </a:solidFill>
                <a:latin typeface="Tahoma" pitchFamily="34" charset="0"/>
                <a:ea typeface="Tahoma" pitchFamily="34" charset="0"/>
                <a:cs typeface="Tahoma" pitchFamily="34" charset="0"/>
              </a:rPr>
              <a:t>the church is to submit to His </a:t>
            </a:r>
            <a:r>
              <a:rPr lang="en-US" dirty="0" smtClean="0">
                <a:solidFill>
                  <a:schemeClr val="bg1"/>
                </a:solidFill>
                <a:latin typeface="Tahoma" pitchFamily="34" charset="0"/>
                <a:ea typeface="Tahoma" pitchFamily="34" charset="0"/>
                <a:cs typeface="Tahoma" pitchFamily="34" charset="0"/>
              </a:rPr>
              <a:t>authority in everything. </a:t>
            </a:r>
            <a:r>
              <a:rPr lang="en-US" dirty="0">
                <a:solidFill>
                  <a:schemeClr val="bg1"/>
                </a:solidFill>
                <a:latin typeface="Tahoma" pitchFamily="34" charset="0"/>
                <a:ea typeface="Tahoma" pitchFamily="34" charset="0"/>
                <a:cs typeface="Tahoma" pitchFamily="34" charset="0"/>
              </a:rPr>
              <a:t>(Eph. </a:t>
            </a:r>
            <a:r>
              <a:rPr lang="en-US" dirty="0" smtClean="0">
                <a:solidFill>
                  <a:schemeClr val="bg1"/>
                </a:solidFill>
                <a:latin typeface="Tahoma" pitchFamily="34" charset="0"/>
                <a:ea typeface="Tahoma" pitchFamily="34" charset="0"/>
                <a:cs typeface="Tahoma" pitchFamily="34" charset="0"/>
              </a:rPr>
              <a:t>1:22; 5:24)</a:t>
            </a: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Where is the Scripture that His birth was celebrated by the </a:t>
            </a:r>
            <a:r>
              <a:rPr lang="en-US" dirty="0" smtClean="0">
                <a:solidFill>
                  <a:schemeClr val="bg1"/>
                </a:solidFill>
                <a:latin typeface="Tahoma" pitchFamily="34" charset="0"/>
                <a:ea typeface="Tahoma" pitchFamily="34" charset="0"/>
                <a:cs typeface="Tahoma" pitchFamily="34" charset="0"/>
              </a:rPr>
              <a:t>church in the 1</a:t>
            </a:r>
            <a:r>
              <a:rPr lang="en-US" baseline="30000" dirty="0" smtClean="0">
                <a:solidFill>
                  <a:schemeClr val="bg1"/>
                </a:solidFill>
                <a:latin typeface="Tahoma" pitchFamily="34" charset="0"/>
                <a:ea typeface="Tahoma" pitchFamily="34" charset="0"/>
                <a:cs typeface="Tahoma" pitchFamily="34" charset="0"/>
              </a:rPr>
              <a:t>st</a:t>
            </a:r>
            <a:r>
              <a:rPr lang="en-US" dirty="0" smtClean="0">
                <a:solidFill>
                  <a:schemeClr val="bg1"/>
                </a:solidFill>
                <a:latin typeface="Tahoma" pitchFamily="34" charset="0"/>
                <a:ea typeface="Tahoma" pitchFamily="34" charset="0"/>
                <a:cs typeface="Tahoma" pitchFamily="34" charset="0"/>
              </a:rPr>
              <a:t> century?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History </a:t>
            </a:r>
            <a:r>
              <a:rPr lang="en-US" dirty="0" err="1">
                <a:solidFill>
                  <a:schemeClr val="bg1"/>
                </a:solidFill>
                <a:latin typeface="Tahoma" pitchFamily="34" charset="0"/>
                <a:ea typeface="Tahoma" pitchFamily="34" charset="0"/>
                <a:cs typeface="Tahoma" pitchFamily="34" charset="0"/>
              </a:rPr>
              <a:t>records,</a:t>
            </a:r>
            <a:r>
              <a:rPr lang="en-US" i="1" dirty="0" err="1">
                <a:solidFill>
                  <a:schemeClr val="bg1"/>
                </a:solidFill>
                <a:latin typeface="Tahoma" pitchFamily="34" charset="0"/>
                <a:ea typeface="Tahoma" pitchFamily="34" charset="0"/>
                <a:cs typeface="Tahoma" pitchFamily="34" charset="0"/>
              </a:rPr>
              <a:t>“The</a:t>
            </a:r>
            <a:r>
              <a:rPr lang="en-US" i="1" dirty="0">
                <a:solidFill>
                  <a:schemeClr val="bg1"/>
                </a:solidFill>
                <a:latin typeface="Tahoma" pitchFamily="34" charset="0"/>
                <a:ea typeface="Tahoma" pitchFamily="34" charset="0"/>
                <a:cs typeface="Tahoma" pitchFamily="34" charset="0"/>
              </a:rPr>
              <a:t> church did not observe a festival for the celebration of the event until the </a:t>
            </a:r>
            <a:r>
              <a:rPr lang="en-US" i="1" dirty="0" smtClean="0">
                <a:solidFill>
                  <a:schemeClr val="bg1"/>
                </a:solidFill>
                <a:latin typeface="Tahoma" pitchFamily="34" charset="0"/>
                <a:ea typeface="Tahoma" pitchFamily="34" charset="0"/>
                <a:cs typeface="Tahoma" pitchFamily="34" charset="0"/>
              </a:rPr>
              <a:t>4</a:t>
            </a:r>
            <a:r>
              <a:rPr lang="en-US" i="1" baseline="30000" dirty="0" smtClean="0">
                <a:solidFill>
                  <a:schemeClr val="bg1"/>
                </a:solidFill>
                <a:latin typeface="Tahoma" pitchFamily="34" charset="0"/>
                <a:ea typeface="Tahoma" pitchFamily="34" charset="0"/>
                <a:cs typeface="Tahoma" pitchFamily="34" charset="0"/>
              </a:rPr>
              <a:t>th</a:t>
            </a:r>
            <a:r>
              <a:rPr lang="en-US" i="1" dirty="0" smtClean="0">
                <a:solidFill>
                  <a:schemeClr val="bg1"/>
                </a:solidFill>
                <a:latin typeface="Tahoma" pitchFamily="34" charset="0"/>
                <a:ea typeface="Tahoma" pitchFamily="34" charset="0"/>
                <a:cs typeface="Tahoma" pitchFamily="34" charset="0"/>
              </a:rPr>
              <a:t> century”                  </a:t>
            </a:r>
            <a:r>
              <a:rPr lang="en-US" dirty="0" smtClean="0">
                <a:solidFill>
                  <a:schemeClr val="bg1"/>
                </a:solidFill>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Ency. Americana, c</a:t>
            </a:r>
            <a:r>
              <a:rPr lang="en-US" dirty="0" smtClean="0">
                <a:solidFill>
                  <a:schemeClr val="bg1"/>
                </a:solidFill>
                <a:latin typeface="Tahoma" pitchFamily="34" charset="0"/>
                <a:ea typeface="Tahoma" pitchFamily="34" charset="0"/>
                <a:cs typeface="Tahoma" pitchFamily="34" charset="0"/>
              </a:rPr>
              <a:t>. 1997</a:t>
            </a:r>
            <a:r>
              <a:rPr lang="en-US" dirty="0">
                <a:solidFill>
                  <a:schemeClr val="bg1"/>
                </a:solidFill>
                <a:latin typeface="Tahoma" pitchFamily="34" charset="0"/>
                <a:ea typeface="Tahoma" pitchFamily="34" charset="0"/>
                <a:cs typeface="Tahoma" pitchFamily="34" charset="0"/>
              </a:rPr>
              <a:t>, p. 666</a:t>
            </a:r>
            <a:r>
              <a:rPr lang="en-US" dirty="0" smtClean="0">
                <a:solidFill>
                  <a:schemeClr val="bg1"/>
                </a:solidFill>
                <a:latin typeface="Tahoma" pitchFamily="34" charset="0"/>
                <a:ea typeface="Tahoma" pitchFamily="34" charset="0"/>
                <a:cs typeface="Tahoma" pitchFamily="34" charset="0"/>
              </a:rPr>
              <a:t>).</a:t>
            </a:r>
          </a:p>
          <a:p>
            <a:pPr algn="ctr">
              <a:buNone/>
            </a:pPr>
            <a:endParaRPr lang="en-US" sz="1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97280"/>
          </a:xfrm>
        </p:spPr>
        <p:txBody>
          <a:bodyPr>
            <a:normAutofit/>
          </a:bodyPr>
          <a:lstStyle/>
          <a:p>
            <a:r>
              <a:rPr lang="en-US" dirty="0" smtClean="0">
                <a:solidFill>
                  <a:srgbClr val="FFFF00"/>
                </a:solidFill>
                <a:latin typeface="Tahoma" pitchFamily="34" charset="0"/>
                <a:ea typeface="Tahoma" pitchFamily="34" charset="0"/>
                <a:cs typeface="Tahoma" pitchFamily="34" charset="0"/>
              </a:rPr>
              <a:t>Did the Early church Celebrate his Birth?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lnSpcReduction="10000"/>
          </a:bodyPr>
          <a:lstStyle/>
          <a:p>
            <a:pPr algn="ctr">
              <a:buNone/>
            </a:pPr>
            <a:r>
              <a:rPr lang="en-US" dirty="0" smtClean="0">
                <a:solidFill>
                  <a:schemeClr val="bg1"/>
                </a:solidFill>
                <a:latin typeface="Tahoma" pitchFamily="34" charset="0"/>
                <a:ea typeface="Tahoma" pitchFamily="34" charset="0"/>
                <a:cs typeface="Tahoma" pitchFamily="34" charset="0"/>
              </a:rPr>
              <a:t> The apostle Paul said that we don’t know Christ any longer according to the flesh (</a:t>
            </a:r>
            <a:r>
              <a:rPr lang="en-US" dirty="0">
                <a:solidFill>
                  <a:schemeClr val="bg1"/>
                </a:solidFill>
                <a:latin typeface="Tahoma" pitchFamily="34" charset="0"/>
                <a:ea typeface="Tahoma" pitchFamily="34" charset="0"/>
                <a:cs typeface="Tahoma" pitchFamily="34" charset="0"/>
              </a:rPr>
              <a:t>2 Cor. 5:16). </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Instead of the early church celebrating his birth, they remembered His death in accordance with the command of Jesus and the divinely approved example of Paul (1 Cor. 11:23-29). </a:t>
            </a: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Since faith comes only by hearing God’s word           (Rom. 10:17), how can any church celebrate His birth with His approval and do it by faith today?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97280"/>
          </a:xfrm>
        </p:spPr>
        <p:txBody>
          <a:bodyPr>
            <a:noAutofit/>
          </a:bodyPr>
          <a:lstStyle/>
          <a:p>
            <a:r>
              <a:rPr lang="en-US" sz="5000" dirty="0" smtClean="0">
                <a:solidFill>
                  <a:srgbClr val="FFFF00"/>
                </a:solidFill>
                <a:latin typeface="Tahoma" pitchFamily="34" charset="0"/>
                <a:ea typeface="Tahoma" pitchFamily="34" charset="0"/>
                <a:cs typeface="Tahoma" pitchFamily="34" charset="0"/>
              </a:rPr>
              <a:t>Where Did the Date of December 25</a:t>
            </a:r>
            <a:r>
              <a:rPr lang="en-US" sz="5000" baseline="30000" dirty="0" smtClean="0">
                <a:solidFill>
                  <a:srgbClr val="FFFF00"/>
                </a:solidFill>
                <a:latin typeface="Tahoma" pitchFamily="34" charset="0"/>
                <a:ea typeface="Tahoma" pitchFamily="34" charset="0"/>
                <a:cs typeface="Tahoma" pitchFamily="34" charset="0"/>
              </a:rPr>
              <a:t>th</a:t>
            </a:r>
            <a:r>
              <a:rPr lang="en-US" sz="5000" dirty="0" smtClean="0">
                <a:solidFill>
                  <a:srgbClr val="FFFF00"/>
                </a:solidFill>
                <a:latin typeface="Tahoma" pitchFamily="34" charset="0"/>
                <a:ea typeface="Tahoma" pitchFamily="34" charset="0"/>
                <a:cs typeface="Tahoma" pitchFamily="34" charset="0"/>
              </a:rPr>
              <a:t> come from?</a:t>
            </a:r>
            <a:endParaRPr lang="en-US" sz="5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“The first mention of December 25</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as the birth date of Jesus occurred in AD 336 in an early Roman calendar”. (The World Book Ency. c1998, p. 528) </a:t>
            </a:r>
          </a:p>
          <a:p>
            <a:pPr algn="ctr">
              <a:buNone/>
            </a:pPr>
            <a:endParaRPr lang="en-US" sz="17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"December </a:t>
            </a:r>
            <a:r>
              <a:rPr lang="en-US" dirty="0">
                <a:solidFill>
                  <a:schemeClr val="bg1"/>
                </a:solidFill>
                <a:latin typeface="Tahoma" pitchFamily="34" charset="0"/>
                <a:ea typeface="Tahoma" pitchFamily="34" charset="0"/>
                <a:cs typeface="Tahoma" pitchFamily="34" charset="0"/>
              </a:rPr>
              <a:t>25 was first declared to be the birthday of Christ by </a:t>
            </a:r>
            <a:r>
              <a:rPr lang="en-US" dirty="0" err="1">
                <a:solidFill>
                  <a:schemeClr val="bg1"/>
                </a:solidFill>
                <a:latin typeface="Tahoma" pitchFamily="34" charset="0"/>
                <a:ea typeface="Tahoma" pitchFamily="34" charset="0"/>
                <a:cs typeface="Tahoma" pitchFamily="34" charset="0"/>
              </a:rPr>
              <a:t>Liberius</a:t>
            </a:r>
            <a:r>
              <a:rPr lang="en-US" dirty="0">
                <a:solidFill>
                  <a:schemeClr val="bg1"/>
                </a:solidFill>
                <a:latin typeface="Tahoma" pitchFamily="34" charset="0"/>
                <a:ea typeface="Tahoma" pitchFamily="34" charset="0"/>
                <a:cs typeface="Tahoma" pitchFamily="34" charset="0"/>
              </a:rPr>
              <a:t>, bishop of Rome in 354 </a:t>
            </a:r>
            <a:r>
              <a:rPr lang="en-US" dirty="0" smtClean="0">
                <a:solidFill>
                  <a:schemeClr val="bg1"/>
                </a:solidFill>
                <a:latin typeface="Tahoma" pitchFamily="34" charset="0"/>
                <a:ea typeface="Tahoma" pitchFamily="34" charset="0"/>
                <a:cs typeface="Tahoma" pitchFamily="34" charset="0"/>
              </a:rPr>
              <a:t>A.D…." Why? “…Because </a:t>
            </a:r>
            <a:r>
              <a:rPr lang="en-US" dirty="0">
                <a:solidFill>
                  <a:schemeClr val="bg1"/>
                </a:solidFill>
                <a:latin typeface="Tahoma" pitchFamily="34" charset="0"/>
                <a:ea typeface="Tahoma" pitchFamily="34" charset="0"/>
                <a:cs typeface="Tahoma" pitchFamily="34" charset="0"/>
              </a:rPr>
              <a:t>of the feast of the sun, or winter solstice, a Roman feast which was traditionally celebrated at this </a:t>
            </a:r>
            <a:r>
              <a:rPr lang="en-US" dirty="0" smtClean="0">
                <a:solidFill>
                  <a:schemeClr val="bg1"/>
                </a:solidFill>
                <a:latin typeface="Tahoma" pitchFamily="34" charset="0"/>
                <a:ea typeface="Tahoma" pitchFamily="34" charset="0"/>
                <a:cs typeface="Tahoma" pitchFamily="34" charset="0"/>
              </a:rPr>
              <a:t>time“ </a:t>
            </a:r>
            <a:r>
              <a:rPr lang="en-US" dirty="0" smtClean="0">
                <a:solidFill>
                  <a:schemeClr val="bg1"/>
                </a:solidFill>
                <a:latin typeface="Tahoma" pitchFamily="34" charset="0"/>
                <a:ea typeface="Tahoma" pitchFamily="34" charset="0"/>
                <a:cs typeface="Tahoma" pitchFamily="34" charset="0"/>
              </a:rPr>
              <a:t>(ibid, </a:t>
            </a:r>
            <a:r>
              <a:rPr lang="en-US" dirty="0" smtClean="0">
                <a:solidFill>
                  <a:schemeClr val="bg1"/>
                </a:solidFill>
                <a:latin typeface="Tahoma" pitchFamily="34" charset="0"/>
                <a:ea typeface="Tahoma" pitchFamily="34" charset="0"/>
                <a:cs typeface="Tahoma" pitchFamily="34" charset="0"/>
              </a:rPr>
              <a:t>p. </a:t>
            </a:r>
            <a:r>
              <a:rPr lang="en-US" dirty="0">
                <a:solidFill>
                  <a:schemeClr val="bg1"/>
                </a:solidFill>
                <a:latin typeface="Tahoma" pitchFamily="34" charset="0"/>
                <a:ea typeface="Tahoma" pitchFamily="34" charset="0"/>
                <a:cs typeface="Tahoma" pitchFamily="34" charset="0"/>
              </a:rPr>
              <a:t>1425). </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“December 25</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was also regarded of the … mystery god </a:t>
            </a:r>
            <a:r>
              <a:rPr lang="en-US" dirty="0" err="1" smtClean="0">
                <a:solidFill>
                  <a:schemeClr val="bg1"/>
                </a:solidFill>
                <a:latin typeface="Tahoma" pitchFamily="34" charset="0"/>
                <a:ea typeface="Tahoma" pitchFamily="34" charset="0"/>
                <a:cs typeface="Tahoma" pitchFamily="34" charset="0"/>
              </a:rPr>
              <a:t>Mithra</a:t>
            </a:r>
            <a:r>
              <a:rPr lang="en-US" dirty="0" smtClean="0">
                <a:solidFill>
                  <a:schemeClr val="bg1"/>
                </a:solidFill>
                <a:latin typeface="Tahoma" pitchFamily="34" charset="0"/>
                <a:ea typeface="Tahoma" pitchFamily="34" charset="0"/>
                <a:cs typeface="Tahoma" pitchFamily="34" charset="0"/>
              </a:rPr>
              <a:t>, the Sun of Righteousness”.                            (</a:t>
            </a:r>
            <a:r>
              <a:rPr lang="en-US" dirty="0">
                <a:solidFill>
                  <a:schemeClr val="bg1"/>
                </a:solidFill>
                <a:latin typeface="Tahoma" pitchFamily="34" charset="0"/>
                <a:ea typeface="Tahoma" pitchFamily="34" charset="0"/>
                <a:cs typeface="Tahoma" pitchFamily="34" charset="0"/>
              </a:rPr>
              <a:t>Ency. </a:t>
            </a:r>
            <a:r>
              <a:rPr lang="en-US" dirty="0" err="1" smtClean="0">
                <a:solidFill>
                  <a:schemeClr val="bg1"/>
                </a:solidFill>
                <a:latin typeface="Tahoma" pitchFamily="34" charset="0"/>
                <a:ea typeface="Tahoma" pitchFamily="34" charset="0"/>
                <a:cs typeface="Tahoma" pitchFamily="34" charset="0"/>
              </a:rPr>
              <a:t>Brittanica</a:t>
            </a:r>
            <a:r>
              <a:rPr lang="en-US" dirty="0" smtClean="0">
                <a:solidFill>
                  <a:schemeClr val="bg1"/>
                </a:solidFill>
                <a:latin typeface="Tahoma" pitchFamily="34" charset="0"/>
                <a:ea typeface="Tahoma" pitchFamily="34" charset="0"/>
                <a:cs typeface="Tahoma" pitchFamily="34" charset="0"/>
              </a:rPr>
              <a:t>, c1995, </a:t>
            </a:r>
            <a:r>
              <a:rPr lang="en-US" dirty="0">
                <a:solidFill>
                  <a:schemeClr val="bg1"/>
                </a:solidFill>
                <a:latin typeface="Tahoma" pitchFamily="34" charset="0"/>
                <a:ea typeface="Tahoma" pitchFamily="34" charset="0"/>
                <a:cs typeface="Tahoma" pitchFamily="34" charset="0"/>
              </a:rPr>
              <a:t>p. </a:t>
            </a:r>
            <a:r>
              <a:rPr lang="en-US" dirty="0" smtClean="0">
                <a:solidFill>
                  <a:schemeClr val="bg1"/>
                </a:solidFill>
                <a:latin typeface="Tahoma" pitchFamily="34" charset="0"/>
                <a:ea typeface="Tahoma" pitchFamily="34" charset="0"/>
                <a:cs typeface="Tahoma" pitchFamily="34" charset="0"/>
              </a:rPr>
              <a:t>328)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97280"/>
          </a:xfrm>
        </p:spPr>
        <p:txBody>
          <a:bodyPr>
            <a:noAutofit/>
          </a:bodyPr>
          <a:lstStyle/>
          <a:p>
            <a:r>
              <a:rPr lang="en-US" sz="4800" dirty="0" smtClean="0">
                <a:solidFill>
                  <a:srgbClr val="FFFF00"/>
                </a:solidFill>
                <a:latin typeface="Tahoma" pitchFamily="34" charset="0"/>
                <a:ea typeface="Tahoma" pitchFamily="34" charset="0"/>
                <a:cs typeface="Tahoma" pitchFamily="34" charset="0"/>
              </a:rPr>
              <a:t>Where Did the Date of December 25</a:t>
            </a:r>
            <a:r>
              <a:rPr lang="en-US" sz="4800" baseline="30000" dirty="0" smtClean="0">
                <a:solidFill>
                  <a:srgbClr val="FFFF00"/>
                </a:solidFill>
                <a:latin typeface="Tahoma" pitchFamily="34" charset="0"/>
                <a:ea typeface="Tahoma" pitchFamily="34" charset="0"/>
                <a:cs typeface="Tahoma" pitchFamily="34" charset="0"/>
              </a:rPr>
              <a:t>th</a:t>
            </a:r>
            <a:r>
              <a:rPr lang="en-US" sz="4800" dirty="0" smtClean="0">
                <a:solidFill>
                  <a:srgbClr val="FFFF00"/>
                </a:solidFill>
                <a:latin typeface="Tahoma" pitchFamily="34" charset="0"/>
                <a:ea typeface="Tahoma" pitchFamily="34" charset="0"/>
                <a:cs typeface="Tahoma" pitchFamily="34" charset="0"/>
              </a:rPr>
              <a:t> come from?</a:t>
            </a:r>
            <a:endParaRPr lang="en-US" sz="4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88720"/>
            <a:ext cx="14630400" cy="704088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During the 1</a:t>
            </a:r>
            <a:r>
              <a:rPr lang="en-US" baseline="30000" dirty="0" smtClean="0">
                <a:solidFill>
                  <a:schemeClr val="bg1"/>
                </a:solidFill>
                <a:latin typeface="Tahoma" pitchFamily="34" charset="0"/>
                <a:ea typeface="Tahoma" pitchFamily="34" charset="0"/>
                <a:cs typeface="Tahoma" pitchFamily="34" charset="0"/>
              </a:rPr>
              <a:t>st</a:t>
            </a:r>
            <a:r>
              <a:rPr lang="en-US" dirty="0" smtClean="0">
                <a:solidFill>
                  <a:schemeClr val="bg1"/>
                </a:solidFill>
                <a:latin typeface="Tahoma" pitchFamily="34" charset="0"/>
                <a:ea typeface="Tahoma" pitchFamily="34" charset="0"/>
                <a:cs typeface="Tahoma" pitchFamily="34" charset="0"/>
              </a:rPr>
              <a:t> three centuries of the early </a:t>
            </a:r>
            <a:r>
              <a:rPr lang="en-US" dirty="0" smtClean="0">
                <a:solidFill>
                  <a:schemeClr val="bg1"/>
                </a:solidFill>
                <a:latin typeface="Tahoma" pitchFamily="34" charset="0"/>
                <a:ea typeface="Tahoma" pitchFamily="34" charset="0"/>
                <a:cs typeface="Tahoma" pitchFamily="34" charset="0"/>
              </a:rPr>
              <a:t>church, </a:t>
            </a:r>
            <a:r>
              <a:rPr lang="en-US" dirty="0" smtClean="0">
                <a:solidFill>
                  <a:schemeClr val="bg1"/>
                </a:solidFill>
                <a:latin typeface="Tahoma" pitchFamily="34" charset="0"/>
                <a:ea typeface="Tahoma" pitchFamily="34" charset="0"/>
                <a:cs typeface="Tahoma" pitchFamily="34" charset="0"/>
              </a:rPr>
              <a:t>Christians were persecuted by the Romans but </a:t>
            </a:r>
            <a:r>
              <a:rPr lang="en-US" dirty="0" smtClean="0">
                <a:solidFill>
                  <a:schemeClr val="bg1"/>
                </a:solidFill>
                <a:latin typeface="Tahoma" pitchFamily="34" charset="0"/>
                <a:ea typeface="Tahoma" pitchFamily="34" charset="0"/>
                <a:cs typeface="Tahoma" pitchFamily="34" charset="0"/>
              </a:rPr>
              <a:t>during the reign of Constantine, </a:t>
            </a:r>
            <a:r>
              <a:rPr lang="en-US" dirty="0" smtClean="0">
                <a:solidFill>
                  <a:schemeClr val="bg1"/>
                </a:solidFill>
                <a:latin typeface="Tahoma" pitchFamily="34" charset="0"/>
                <a:ea typeface="Tahoma" pitchFamily="34" charset="0"/>
                <a:cs typeface="Tahoma" pitchFamily="34" charset="0"/>
              </a:rPr>
              <a:t>it stopped.  </a:t>
            </a: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pagans were already worshiping the sun god </a:t>
            </a:r>
            <a:r>
              <a:rPr lang="en-US" dirty="0" err="1" smtClean="0">
                <a:solidFill>
                  <a:schemeClr val="bg1"/>
                </a:solidFill>
                <a:latin typeface="Tahoma" pitchFamily="34" charset="0"/>
                <a:ea typeface="Tahoma" pitchFamily="34" charset="0"/>
                <a:cs typeface="Tahoma" pitchFamily="34" charset="0"/>
              </a:rPr>
              <a:t>Mithra</a:t>
            </a:r>
            <a:r>
              <a:rPr lang="en-US" dirty="0" smtClean="0">
                <a:solidFill>
                  <a:schemeClr val="bg1"/>
                </a:solidFill>
                <a:latin typeface="Tahoma" pitchFamily="34" charset="0"/>
                <a:ea typeface="Tahoma" pitchFamily="34" charset="0"/>
                <a:cs typeface="Tahoma" pitchFamily="34" charset="0"/>
              </a:rPr>
              <a:t>  on his birthday December 25</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so </a:t>
            </a:r>
            <a:r>
              <a:rPr lang="en-US" dirty="0" smtClean="0">
                <a:solidFill>
                  <a:schemeClr val="bg1"/>
                </a:solidFill>
                <a:latin typeface="Tahoma" pitchFamily="34" charset="0"/>
                <a:ea typeface="Tahoma" pitchFamily="34" charset="0"/>
                <a:cs typeface="Tahoma" pitchFamily="34" charset="0"/>
              </a:rPr>
              <a:t>to counteract the effect of these pagan festivals, the church adopted Christmas as the birthday of Jesus on that day.                  (cf. </a:t>
            </a:r>
            <a:r>
              <a:rPr lang="en-US" dirty="0" smtClean="0">
                <a:solidFill>
                  <a:schemeClr val="bg1"/>
                </a:solidFill>
                <a:latin typeface="Tahoma" pitchFamily="34" charset="0"/>
                <a:ea typeface="Tahoma" pitchFamily="34" charset="0"/>
                <a:cs typeface="Tahoma" pitchFamily="34" charset="0"/>
              </a:rPr>
              <a:t>Ency. </a:t>
            </a:r>
            <a:r>
              <a:rPr lang="en-US" dirty="0" smtClean="0">
                <a:solidFill>
                  <a:schemeClr val="bg1"/>
                </a:solidFill>
                <a:latin typeface="Tahoma" pitchFamily="34" charset="0"/>
                <a:ea typeface="Tahoma" pitchFamily="34" charset="0"/>
                <a:cs typeface="Tahoma" pitchFamily="34" charset="0"/>
              </a:rPr>
              <a:t>Britannica, </a:t>
            </a:r>
            <a:r>
              <a:rPr lang="en-US" dirty="0" smtClean="0">
                <a:solidFill>
                  <a:schemeClr val="bg1"/>
                </a:solidFill>
                <a:latin typeface="Tahoma" pitchFamily="34" charset="0"/>
                <a:ea typeface="Tahoma" pitchFamily="34" charset="0"/>
                <a:cs typeface="Tahoma" pitchFamily="34" charset="0"/>
              </a:rPr>
              <a:t>Vol. </a:t>
            </a:r>
            <a:r>
              <a:rPr lang="en-US" dirty="0" smtClean="0">
                <a:solidFill>
                  <a:schemeClr val="bg1"/>
                </a:solidFill>
                <a:latin typeface="Tahoma" pitchFamily="34" charset="0"/>
                <a:ea typeface="Tahoma" pitchFamily="34" charset="0"/>
                <a:cs typeface="Tahoma" pitchFamily="34" charset="0"/>
              </a:rPr>
              <a:t>VI Pg 945; </a:t>
            </a:r>
            <a:r>
              <a:rPr lang="en-US" dirty="0" smtClean="0">
                <a:solidFill>
                  <a:schemeClr val="bg1"/>
                </a:solidFill>
                <a:latin typeface="Tahoma" pitchFamily="34" charset="0"/>
                <a:ea typeface="Tahoma" pitchFamily="34" charset="0"/>
                <a:cs typeface="Tahoma" pitchFamily="34" charset="0"/>
              </a:rPr>
              <a:t>Vol. </a:t>
            </a:r>
            <a:r>
              <a:rPr lang="en-US" dirty="0" smtClean="0">
                <a:solidFill>
                  <a:schemeClr val="bg1"/>
                </a:solidFill>
                <a:latin typeface="Tahoma" pitchFamily="34" charset="0"/>
                <a:ea typeface="Tahoma" pitchFamily="34" charset="0"/>
                <a:cs typeface="Tahoma" pitchFamily="34" charset="0"/>
              </a:rPr>
              <a:t>7 Pg </a:t>
            </a:r>
            <a:r>
              <a:rPr lang="en-US" dirty="0" smtClean="0">
                <a:solidFill>
                  <a:schemeClr val="bg1"/>
                </a:solidFill>
                <a:latin typeface="Tahoma" pitchFamily="34" charset="0"/>
                <a:ea typeface="Tahoma" pitchFamily="34" charset="0"/>
                <a:cs typeface="Tahoma" pitchFamily="34" charset="0"/>
              </a:rPr>
              <a:t>202)</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Who authorized the date of December 25</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a:t>
            </a:r>
          </a:p>
          <a:p>
            <a:pPr algn="ctr">
              <a:buNone/>
            </a:pPr>
            <a:r>
              <a:rPr lang="en-US" sz="22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Not God, but man.  Who will you believe and obey?</a:t>
            </a:r>
          </a:p>
          <a:p>
            <a:pPr algn="ctr">
              <a:buNone/>
            </a:pPr>
            <a:endParaRPr lang="en-US"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Warnings for Those who Usurp God’s Authority</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Jeroboam compromised God’s will by making golden calves at Dan and Bethel which caused division in the kingdom and led the Northern ten tribes into apostasy &amp; </a:t>
            </a:r>
            <a:r>
              <a:rPr lang="en-US" dirty="0" smtClean="0">
                <a:solidFill>
                  <a:schemeClr val="bg1"/>
                </a:solidFill>
                <a:latin typeface="Tahoma" pitchFamily="34" charset="0"/>
                <a:ea typeface="Tahoma" pitchFamily="34" charset="0"/>
                <a:cs typeface="Tahoma" pitchFamily="34" charset="0"/>
              </a:rPr>
              <a:t>captivity. </a:t>
            </a:r>
            <a:r>
              <a:rPr lang="en-US" dirty="0" smtClean="0">
                <a:solidFill>
                  <a:schemeClr val="bg1"/>
                </a:solidFill>
                <a:latin typeface="Tahoma" pitchFamily="34" charset="0"/>
                <a:ea typeface="Tahoma" pitchFamily="34" charset="0"/>
                <a:cs typeface="Tahoma" pitchFamily="34" charset="0"/>
              </a:rPr>
              <a:t>(1 Kings 12:25-33; 2 Kings 17:21-23</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apostle Paul warned about the apostasy that would lead to some claiming to be God as the Pope does.       (2 Thess. 2:3-5) </a:t>
            </a: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 are commanded to hold fast to the traditions which were taught by the inspired apostles (2 Th. 2:15), and not compromise with the traditions of men which will make our worship vain if we submit to it (Matt. 15:7-9).</a:t>
            </a:r>
            <a:endParaRPr lang="en-US"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1063</Words>
  <Application>Microsoft Office PowerPoint</Application>
  <PresentationFormat>Custom</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What about Christmas?</vt:lpstr>
      <vt:lpstr>Does the Bible Reveal when Jesus was Born?</vt:lpstr>
      <vt:lpstr>Does the Bible Reveal when Jesus was Born?</vt:lpstr>
      <vt:lpstr>Did the Early church Celebrate his Birth?</vt:lpstr>
      <vt:lpstr>Did the Early church Celebrate his Birth?</vt:lpstr>
      <vt:lpstr>Where Did the Date of December 25th come from?</vt:lpstr>
      <vt:lpstr>Where Did the Date of December 25th come from?</vt:lpstr>
      <vt:lpstr>Warnings for Those who Usurp God’s Authority</vt:lpstr>
      <vt:lpstr>Slide 10</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“Is it from Heaven or Men?”</dc:title>
  <dc:creator>Steven Lawrence Locklair</dc:creator>
  <cp:lastModifiedBy>Steven Lawrence Locklair</cp:lastModifiedBy>
  <cp:revision>20</cp:revision>
  <dcterms:created xsi:type="dcterms:W3CDTF">2014-12-20T12:52:45Z</dcterms:created>
  <dcterms:modified xsi:type="dcterms:W3CDTF">2014-12-21T14:56:20Z</dcterms:modified>
</cp:coreProperties>
</file>