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7" r:id="rId2"/>
    <p:sldId id="256" r:id="rId3"/>
    <p:sldId id="273" r:id="rId4"/>
    <p:sldId id="276" r:id="rId5"/>
    <p:sldId id="277" r:id="rId6"/>
    <p:sldId id="278" r:id="rId7"/>
    <p:sldId id="279" r:id="rId8"/>
    <p:sldId id="280" r:id="rId9"/>
    <p:sldId id="282" r:id="rId10"/>
    <p:sldId id="283" r:id="rId11"/>
    <p:sldId id="284" r:id="rId12"/>
    <p:sldId id="281" r:id="rId13"/>
    <p:sldId id="290" r:id="rId14"/>
    <p:sldId id="291" r:id="rId15"/>
    <p:sldId id="262" r:id="rId16"/>
    <p:sldId id="274" r:id="rId17"/>
    <p:sldId id="261" r:id="rId18"/>
    <p:sldId id="275" r:id="rId19"/>
  </p:sldIdLst>
  <p:sldSz cx="14630400" cy="8229600"/>
  <p:notesSz cx="9144000" cy="6858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59" autoAdjust="0"/>
    <p:restoredTop sz="94660"/>
  </p:normalViewPr>
  <p:slideViewPr>
    <p:cSldViewPr>
      <p:cViewPr>
        <p:scale>
          <a:sx n="50" d="100"/>
          <a:sy n="50" d="100"/>
        </p:scale>
        <p:origin x="-234" y="-126"/>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225C23F3-F4FF-484D-9CD3-0D62F4BA24B7}" type="datetimeFigureOut">
              <a:rPr lang="en-US" smtClean="0"/>
              <a:t>12/7/2014</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516E4E12-1C7D-4F0A-B335-E0FDFFA845DA}"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6922B647-D027-4AC0-B9A7-100B6F9447A6}" type="datetimeFigureOut">
              <a:rPr lang="en-US" smtClean="0"/>
              <a:pPr/>
              <a:t>12/6/2014</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EB3236BB-1BDF-4414-A2BB-48137D3F404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1306220" rtl="0" eaLnBrk="1" latinLnBrk="0" hangingPunct="1">
      <a:defRPr sz="1700" kern="1200">
        <a:solidFill>
          <a:schemeClr val="tx1"/>
        </a:solidFill>
        <a:latin typeface="+mn-lt"/>
        <a:ea typeface="+mn-ea"/>
        <a:cs typeface="+mn-cs"/>
      </a:defRPr>
    </a:lvl1pPr>
    <a:lvl2pPr marL="653110" algn="l" defTabSz="1306220" rtl="0" eaLnBrk="1" latinLnBrk="0" hangingPunct="1">
      <a:defRPr sz="1700" kern="1200">
        <a:solidFill>
          <a:schemeClr val="tx1"/>
        </a:solidFill>
        <a:latin typeface="+mn-lt"/>
        <a:ea typeface="+mn-ea"/>
        <a:cs typeface="+mn-cs"/>
      </a:defRPr>
    </a:lvl2pPr>
    <a:lvl3pPr marL="1306220" algn="l" defTabSz="1306220" rtl="0" eaLnBrk="1" latinLnBrk="0" hangingPunct="1">
      <a:defRPr sz="1700" kern="1200">
        <a:solidFill>
          <a:schemeClr val="tx1"/>
        </a:solidFill>
        <a:latin typeface="+mn-lt"/>
        <a:ea typeface="+mn-ea"/>
        <a:cs typeface="+mn-cs"/>
      </a:defRPr>
    </a:lvl3pPr>
    <a:lvl4pPr marL="1959331" algn="l" defTabSz="1306220" rtl="0" eaLnBrk="1" latinLnBrk="0" hangingPunct="1">
      <a:defRPr sz="1700" kern="1200">
        <a:solidFill>
          <a:schemeClr val="tx1"/>
        </a:solidFill>
        <a:latin typeface="+mn-lt"/>
        <a:ea typeface="+mn-ea"/>
        <a:cs typeface="+mn-cs"/>
      </a:defRPr>
    </a:lvl4pPr>
    <a:lvl5pPr marL="2612441" algn="l" defTabSz="1306220" rtl="0" eaLnBrk="1" latinLnBrk="0" hangingPunct="1">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3E6612-3219-483F-A71A-8784737A5EE6}" type="datetimeFigureOut">
              <a:rPr lang="en-US" smtClean="0"/>
              <a:pPr/>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DA2FC-B979-4962-A7E7-26F492DE59E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3E6612-3219-483F-A71A-8784737A5EE6}" type="datetimeFigureOut">
              <a:rPr lang="en-US" smtClean="0"/>
              <a:pPr/>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DA2FC-B979-4962-A7E7-26F492DE59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3E6612-3219-483F-A71A-8784737A5EE6}" type="datetimeFigureOut">
              <a:rPr lang="en-US" smtClean="0"/>
              <a:pPr/>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DA2FC-B979-4962-A7E7-26F492DE59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3E6612-3219-483F-A71A-8784737A5EE6}" type="datetimeFigureOut">
              <a:rPr lang="en-US" smtClean="0"/>
              <a:pPr/>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DA2FC-B979-4962-A7E7-26F492DE59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3E6612-3219-483F-A71A-8784737A5EE6}" type="datetimeFigureOut">
              <a:rPr lang="en-US" smtClean="0"/>
              <a:pPr/>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DA2FC-B979-4962-A7E7-26F492DE59E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3E6612-3219-483F-A71A-8784737A5EE6}" type="datetimeFigureOut">
              <a:rPr lang="en-US" smtClean="0"/>
              <a:pPr/>
              <a:t>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2DA2FC-B979-4962-A7E7-26F492DE59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3E6612-3219-483F-A71A-8784737A5EE6}" type="datetimeFigureOut">
              <a:rPr lang="en-US" smtClean="0"/>
              <a:pPr/>
              <a:t>12/6/2014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2DA2FC-B979-4962-A7E7-26F492DE59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3E6612-3219-483F-A71A-8784737A5EE6}" type="datetimeFigureOut">
              <a:rPr lang="en-US" smtClean="0"/>
              <a:pPr/>
              <a:t>12/6/2014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2DA2FC-B979-4962-A7E7-26F492DE59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3E6612-3219-483F-A71A-8784737A5EE6}" type="datetimeFigureOut">
              <a:rPr lang="en-US" smtClean="0"/>
              <a:pPr/>
              <a:t>12/6/2014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2DA2FC-B979-4962-A7E7-26F492DE59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3E6612-3219-483F-A71A-8784737A5EE6}" type="datetimeFigureOut">
              <a:rPr lang="en-US" smtClean="0"/>
              <a:pPr/>
              <a:t>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2DA2FC-B979-4962-A7E7-26F492DE59E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3E6612-3219-483F-A71A-8784737A5EE6}" type="datetimeFigureOut">
              <a:rPr lang="en-US" smtClean="0"/>
              <a:pPr/>
              <a:t>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2DA2FC-B979-4962-A7E7-26F492DE59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683E6612-3219-483F-A71A-8784737A5EE6}" type="datetimeFigureOut">
              <a:rPr lang="en-US" smtClean="0"/>
              <a:pPr/>
              <a:t>12/6/2014</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142DA2FC-B979-4962-A7E7-26F492DE59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pPr>
            <a:r>
              <a:rPr lang="en-US" sz="4200" dirty="0" smtClean="0">
                <a:solidFill>
                  <a:schemeClr val="bg1"/>
                </a:solidFill>
                <a:latin typeface="Tahoma" pitchFamily="34" charset="0"/>
                <a:ea typeface="Tahoma" pitchFamily="34" charset="0"/>
                <a:cs typeface="Tahoma" pitchFamily="34" charset="0"/>
              </a:rPr>
              <a:t>This morning we are going to talk about the most famous thief in human history. </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When you get into a discussion about the plan of salvation including baptism, many will say that the thief on the cross was saved without being baptized.</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Let us study to show ourselves approved to God so that we can handle it accurately and give an answer to any Bible question with God’s word as we will be judged by His word in the last day (2 Tim. 2:15; 1 Peter 3:15; John 12:48). </a:t>
            </a:r>
            <a:endParaRPr lang="en-US" sz="42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0" y="0"/>
          <a:ext cx="14630400" cy="8037430"/>
        </p:xfrm>
        <a:graphic>
          <a:graphicData uri="http://schemas.openxmlformats.org/drawingml/2006/table">
            <a:tbl>
              <a:tblPr firstRow="1" bandRow="1">
                <a:tableStyleId>{073A0DAA-6AF3-43AB-8588-CEC1D06C72B9}</a:tableStyleId>
              </a:tblPr>
              <a:tblGrid>
                <a:gridCol w="7315200"/>
                <a:gridCol w="7315200"/>
              </a:tblGrid>
              <a:tr h="1066800">
                <a:tc>
                  <a:txBody>
                    <a:bodyPr/>
                    <a:lstStyle/>
                    <a:p>
                      <a:pPr algn="ctr"/>
                      <a:r>
                        <a:rPr lang="en-US" sz="4800" dirty="0" smtClean="0">
                          <a:solidFill>
                            <a:srgbClr val="FFFF00"/>
                          </a:solidFill>
                          <a:latin typeface="Tahoma" pitchFamily="34" charset="0"/>
                          <a:ea typeface="Tahoma" pitchFamily="34" charset="0"/>
                          <a:cs typeface="Tahoma" pitchFamily="34" charset="0"/>
                        </a:rPr>
                        <a:t>When the Thief Lived</a:t>
                      </a:r>
                      <a:endParaRPr lang="en-US" sz="4800" dirty="0">
                        <a:solidFill>
                          <a:srgbClr val="FFFF00"/>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800" dirty="0" smtClean="0">
                          <a:solidFill>
                            <a:srgbClr val="00B0F0"/>
                          </a:solidFill>
                          <a:latin typeface="Tahoma" pitchFamily="34" charset="0"/>
                          <a:ea typeface="Tahoma" pitchFamily="34" charset="0"/>
                          <a:cs typeface="Tahoma" pitchFamily="34" charset="0"/>
                        </a:rPr>
                        <a:t>The Gospel</a:t>
                      </a:r>
                      <a:r>
                        <a:rPr lang="en-US" sz="4800" baseline="0" dirty="0" smtClean="0">
                          <a:solidFill>
                            <a:srgbClr val="00B0F0"/>
                          </a:solidFill>
                          <a:latin typeface="Tahoma" pitchFamily="34" charset="0"/>
                          <a:ea typeface="Tahoma" pitchFamily="34" charset="0"/>
                          <a:cs typeface="Tahoma" pitchFamily="34" charset="0"/>
                        </a:rPr>
                        <a:t> Age</a:t>
                      </a:r>
                      <a:endParaRPr lang="en-US" sz="4800" dirty="0">
                        <a:solidFill>
                          <a:srgbClr val="00B0F0"/>
                        </a:solidFill>
                        <a:latin typeface="Tahoma" pitchFamily="34" charset="0"/>
                        <a:ea typeface="Tahoma" pitchFamily="34" charset="0"/>
                        <a:cs typeface="Tahoma" pitchFamily="34" charset="0"/>
                      </a:endParaRPr>
                    </a:p>
                  </a:txBody>
                  <a:tcPr>
                    <a:solidFill>
                      <a:schemeClr val="tx1"/>
                    </a:solidFill>
                  </a:tcPr>
                </a:tc>
              </a:tr>
              <a:tr h="2362317">
                <a:tc>
                  <a:txBody>
                    <a:bodyPr/>
                    <a:lstStyle/>
                    <a:p>
                      <a:pPr algn="ctr"/>
                      <a:r>
                        <a:rPr lang="en-US" sz="4000" dirty="0" smtClean="0">
                          <a:solidFill>
                            <a:schemeClr val="bg1"/>
                          </a:solidFill>
                          <a:latin typeface="Tahoma" pitchFamily="34" charset="0"/>
                          <a:ea typeface="Tahoma" pitchFamily="34" charset="0"/>
                          <a:cs typeface="Tahoma" pitchFamily="34" charset="0"/>
                        </a:rPr>
                        <a:t>Jesus </a:t>
                      </a:r>
                      <a:r>
                        <a:rPr lang="en-US" sz="4000" baseline="0" dirty="0" smtClean="0">
                          <a:solidFill>
                            <a:schemeClr val="bg1"/>
                          </a:solidFill>
                          <a:latin typeface="Tahoma" pitchFamily="34" charset="0"/>
                          <a:ea typeface="Tahoma" pitchFamily="34" charset="0"/>
                          <a:cs typeface="Tahoma" pitchFamily="34" charset="0"/>
                        </a:rPr>
                        <a:t>had the power on earth to forgive sins which included the thief </a:t>
                      </a:r>
                    </a:p>
                    <a:p>
                      <a:pPr algn="ctr"/>
                      <a:r>
                        <a:rPr lang="en-US" sz="4000" baseline="0" dirty="0" smtClean="0">
                          <a:solidFill>
                            <a:schemeClr val="bg1"/>
                          </a:solidFill>
                          <a:latin typeface="Tahoma" pitchFamily="34" charset="0"/>
                          <a:ea typeface="Tahoma" pitchFamily="34" charset="0"/>
                          <a:cs typeface="Tahoma" pitchFamily="34" charset="0"/>
                        </a:rPr>
                        <a:t>(Luke 5:18-23; 7:50; 23:43)</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000" dirty="0" smtClean="0">
                          <a:solidFill>
                            <a:schemeClr val="bg1"/>
                          </a:solidFill>
                          <a:latin typeface="Tahoma" pitchFamily="34" charset="0"/>
                          <a:ea typeface="Tahoma" pitchFamily="34" charset="0"/>
                          <a:cs typeface="Tahoma" pitchFamily="34" charset="0"/>
                        </a:rPr>
                        <a:t>When Jesus died,</a:t>
                      </a:r>
                      <a:r>
                        <a:rPr lang="en-US" sz="4000" baseline="0" dirty="0" smtClean="0">
                          <a:solidFill>
                            <a:schemeClr val="bg1"/>
                          </a:solidFill>
                          <a:latin typeface="Tahoma" pitchFamily="34" charset="0"/>
                          <a:ea typeface="Tahoma" pitchFamily="34" charset="0"/>
                          <a:cs typeface="Tahoma" pitchFamily="34" charset="0"/>
                        </a:rPr>
                        <a:t> he nailed Moses’ law to the cross &amp; the New Covenant went into effect (Col. 2:14; Heb. 9:15-17)</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r h="1700568">
                <a:tc>
                  <a:txBody>
                    <a:bodyPr/>
                    <a:lstStyle/>
                    <a:p>
                      <a:pPr algn="ctr"/>
                      <a:r>
                        <a:rPr lang="en-US" sz="4000" dirty="0" smtClean="0">
                          <a:solidFill>
                            <a:schemeClr val="bg1"/>
                          </a:solidFill>
                          <a:latin typeface="Tahoma" pitchFamily="34" charset="0"/>
                          <a:ea typeface="Tahoma" pitchFamily="34" charset="0"/>
                          <a:cs typeface="Tahoma" pitchFamily="34" charset="0"/>
                        </a:rPr>
                        <a:t>The Jews were to believe</a:t>
                      </a:r>
                      <a:r>
                        <a:rPr lang="en-US" sz="4000" baseline="0" dirty="0" smtClean="0">
                          <a:solidFill>
                            <a:schemeClr val="bg1"/>
                          </a:solidFill>
                          <a:latin typeface="Tahoma" pitchFamily="34" charset="0"/>
                          <a:ea typeface="Tahoma" pitchFamily="34" charset="0"/>
                          <a:cs typeface="Tahoma" pitchFamily="34" charset="0"/>
                        </a:rPr>
                        <a:t> in the gospel of Christ</a:t>
                      </a:r>
                    </a:p>
                    <a:p>
                      <a:pPr algn="ctr"/>
                      <a:r>
                        <a:rPr lang="en-US" sz="4000" baseline="0" dirty="0" smtClean="0">
                          <a:solidFill>
                            <a:schemeClr val="bg1"/>
                          </a:solidFill>
                          <a:latin typeface="Tahoma" pitchFamily="34" charset="0"/>
                          <a:ea typeface="Tahoma" pitchFamily="34" charset="0"/>
                          <a:cs typeface="Tahoma" pitchFamily="34" charset="0"/>
                        </a:rPr>
                        <a:t> (Mark 1:15; John 1:12)</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All have to believe</a:t>
                      </a:r>
                      <a:r>
                        <a:rPr lang="en-US" sz="4000" baseline="0" dirty="0" smtClean="0">
                          <a:solidFill>
                            <a:schemeClr val="bg1"/>
                          </a:solidFill>
                          <a:latin typeface="Tahoma" pitchFamily="34" charset="0"/>
                          <a:ea typeface="Tahoma" pitchFamily="34" charset="0"/>
                          <a:cs typeface="Tahoma" pitchFamily="34" charset="0"/>
                        </a:rPr>
                        <a:t> that God raised Jesus from the dead (Romans 10:9-10)</a:t>
                      </a:r>
                      <a:endParaRPr lang="en-US" sz="4000" dirty="0" smtClean="0">
                        <a:solidFill>
                          <a:schemeClr val="bg1"/>
                        </a:solidFill>
                        <a:latin typeface="Tahoma" pitchFamily="34" charset="0"/>
                        <a:ea typeface="Tahoma" pitchFamily="34" charset="0"/>
                        <a:cs typeface="Tahoma" pitchFamily="34" charset="0"/>
                      </a:endParaRPr>
                    </a:p>
                  </a:txBody>
                  <a:tcPr>
                    <a:solidFill>
                      <a:schemeClr val="tx1"/>
                    </a:solidFill>
                  </a:tcPr>
                </a:tc>
              </a:tr>
              <a:tr h="252055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rgbClr val="FFFF00"/>
                          </a:solidFill>
                          <a:latin typeface="Tahoma" pitchFamily="34" charset="0"/>
                          <a:ea typeface="Tahoma" pitchFamily="34" charset="0"/>
                          <a:cs typeface="Tahoma" pitchFamily="34" charset="0"/>
                        </a:rPr>
                        <a:t>The Jews were told to repent for the kingdom of heaven was at hand </a:t>
                      </a:r>
                      <a:r>
                        <a:rPr lang="en-US" sz="4000" dirty="0" smtClean="0">
                          <a:solidFill>
                            <a:schemeClr val="bg1"/>
                          </a:solidFill>
                          <a:latin typeface="Tahoma" pitchFamily="34" charset="0"/>
                          <a:ea typeface="Tahoma" pitchFamily="34" charset="0"/>
                          <a:cs typeface="Tahoma" pitchFamily="34" charset="0"/>
                        </a:rPr>
                        <a:t>(Matt. 3:2; 4:17)</a:t>
                      </a:r>
                      <a:r>
                        <a:rPr lang="en-US" sz="4000" baseline="0" dirty="0" smtClean="0">
                          <a:solidFill>
                            <a:schemeClr val="bg1"/>
                          </a:solidFill>
                          <a:latin typeface="Tahoma" pitchFamily="34" charset="0"/>
                          <a:ea typeface="Tahoma" pitchFamily="34" charset="0"/>
                          <a:cs typeface="Tahoma" pitchFamily="34" charset="0"/>
                        </a:rPr>
                        <a:t>                      </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rgbClr val="00B0F0"/>
                          </a:solidFill>
                          <a:latin typeface="Tahoma" pitchFamily="34" charset="0"/>
                          <a:ea typeface="Tahoma" pitchFamily="34" charset="0"/>
                          <a:cs typeface="Tahoma" pitchFamily="34" charset="0"/>
                        </a:rPr>
                        <a:t>All people are commanded to repent of</a:t>
                      </a:r>
                      <a:r>
                        <a:rPr lang="en-US" sz="4000" baseline="0" dirty="0" smtClean="0">
                          <a:solidFill>
                            <a:srgbClr val="00B0F0"/>
                          </a:solidFill>
                          <a:latin typeface="Tahoma" pitchFamily="34" charset="0"/>
                          <a:ea typeface="Tahoma" pitchFamily="34" charset="0"/>
                          <a:cs typeface="Tahoma" pitchFamily="34" charset="0"/>
                        </a:rPr>
                        <a:t> their sins under the New Covenant </a:t>
                      </a:r>
                      <a:r>
                        <a:rPr lang="en-US" sz="4000" dirty="0" smtClean="0">
                          <a:solidFill>
                            <a:schemeClr val="bg1"/>
                          </a:solidFill>
                          <a:latin typeface="Tahoma" pitchFamily="34" charset="0"/>
                          <a:ea typeface="Tahoma" pitchFamily="34" charset="0"/>
                          <a:cs typeface="Tahoma" pitchFamily="34" charset="0"/>
                        </a:rPr>
                        <a:t>(Acts 17:30-31)</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0" y="0"/>
          <a:ext cx="14630400" cy="8229600"/>
        </p:xfrm>
        <a:graphic>
          <a:graphicData uri="http://schemas.openxmlformats.org/drawingml/2006/table">
            <a:tbl>
              <a:tblPr firstRow="1" bandRow="1">
                <a:tableStyleId>{073A0DAA-6AF3-43AB-8588-CEC1D06C72B9}</a:tableStyleId>
              </a:tblPr>
              <a:tblGrid>
                <a:gridCol w="7315200"/>
                <a:gridCol w="7315200"/>
              </a:tblGrid>
              <a:tr h="1209888">
                <a:tc>
                  <a:txBody>
                    <a:bodyPr/>
                    <a:lstStyle/>
                    <a:p>
                      <a:pPr algn="ctr"/>
                      <a:r>
                        <a:rPr lang="en-US" sz="4800" dirty="0" smtClean="0">
                          <a:solidFill>
                            <a:srgbClr val="FFFF00"/>
                          </a:solidFill>
                          <a:latin typeface="Tahoma" pitchFamily="34" charset="0"/>
                          <a:ea typeface="Tahoma" pitchFamily="34" charset="0"/>
                          <a:cs typeface="Tahoma" pitchFamily="34" charset="0"/>
                        </a:rPr>
                        <a:t>When the Thief Lived</a:t>
                      </a:r>
                      <a:endParaRPr lang="en-US" sz="4800" dirty="0">
                        <a:solidFill>
                          <a:srgbClr val="FFFF00"/>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800" dirty="0" smtClean="0">
                          <a:solidFill>
                            <a:srgbClr val="00B0F0"/>
                          </a:solidFill>
                          <a:latin typeface="Tahoma" pitchFamily="34" charset="0"/>
                          <a:ea typeface="Tahoma" pitchFamily="34" charset="0"/>
                          <a:cs typeface="Tahoma" pitchFamily="34" charset="0"/>
                        </a:rPr>
                        <a:t>The Gospel</a:t>
                      </a:r>
                      <a:r>
                        <a:rPr lang="en-US" sz="4800" baseline="0" dirty="0" smtClean="0">
                          <a:solidFill>
                            <a:srgbClr val="00B0F0"/>
                          </a:solidFill>
                          <a:latin typeface="Tahoma" pitchFamily="34" charset="0"/>
                          <a:ea typeface="Tahoma" pitchFamily="34" charset="0"/>
                          <a:cs typeface="Tahoma" pitchFamily="34" charset="0"/>
                        </a:rPr>
                        <a:t> Age</a:t>
                      </a:r>
                      <a:endParaRPr lang="en-US" sz="4800" dirty="0">
                        <a:solidFill>
                          <a:srgbClr val="00B0F0"/>
                        </a:solidFill>
                        <a:latin typeface="Tahoma" pitchFamily="34" charset="0"/>
                        <a:ea typeface="Tahoma" pitchFamily="34" charset="0"/>
                        <a:cs typeface="Tahoma" pitchFamily="34" charset="0"/>
                      </a:endParaRPr>
                    </a:p>
                  </a:txBody>
                  <a:tcPr>
                    <a:solidFill>
                      <a:schemeClr val="tx1"/>
                    </a:solidFill>
                  </a:tcPr>
                </a:tc>
              </a:tr>
              <a:tr h="3509856">
                <a:tc>
                  <a:txBody>
                    <a:bodyPr/>
                    <a:lstStyle/>
                    <a:p>
                      <a:pPr algn="ctr"/>
                      <a:r>
                        <a:rPr lang="en-US" sz="4000" dirty="0" smtClean="0">
                          <a:solidFill>
                            <a:srgbClr val="FFFF00"/>
                          </a:solidFill>
                          <a:latin typeface="Tahoma" pitchFamily="34" charset="0"/>
                          <a:ea typeface="Tahoma" pitchFamily="34" charset="0"/>
                          <a:cs typeface="Tahoma" pitchFamily="34" charset="0"/>
                        </a:rPr>
                        <a:t>The Jews confessed</a:t>
                      </a:r>
                      <a:r>
                        <a:rPr lang="en-US" sz="4000" baseline="0" dirty="0" smtClean="0">
                          <a:solidFill>
                            <a:srgbClr val="FFFF00"/>
                          </a:solidFill>
                          <a:latin typeface="Tahoma" pitchFamily="34" charset="0"/>
                          <a:ea typeface="Tahoma" pitchFamily="34" charset="0"/>
                          <a:cs typeface="Tahoma" pitchFamily="34" charset="0"/>
                        </a:rPr>
                        <a:t> their sins as they were being baptized by John</a:t>
                      </a:r>
                      <a:r>
                        <a:rPr lang="en-US" sz="4000" baseline="0" dirty="0" smtClean="0">
                          <a:solidFill>
                            <a:schemeClr val="bg1"/>
                          </a:solidFill>
                          <a:latin typeface="Tahoma" pitchFamily="34" charset="0"/>
                          <a:ea typeface="Tahoma" pitchFamily="34" charset="0"/>
                          <a:cs typeface="Tahoma" pitchFamily="34" charset="0"/>
                        </a:rPr>
                        <a:t> (Matt. 3:6; Mark 1:5)</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r h="3509856">
                <a:tc>
                  <a:txBody>
                    <a:bodyPr/>
                    <a:lstStyle/>
                    <a:p>
                      <a:pPr algn="ct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0" y="0"/>
          <a:ext cx="14630400" cy="8229600"/>
        </p:xfrm>
        <a:graphic>
          <a:graphicData uri="http://schemas.openxmlformats.org/drawingml/2006/table">
            <a:tbl>
              <a:tblPr firstRow="1" bandRow="1">
                <a:tableStyleId>{073A0DAA-6AF3-43AB-8588-CEC1D06C72B9}</a:tableStyleId>
              </a:tblPr>
              <a:tblGrid>
                <a:gridCol w="7315200"/>
                <a:gridCol w="7315200"/>
              </a:tblGrid>
              <a:tr h="1209888">
                <a:tc>
                  <a:txBody>
                    <a:bodyPr/>
                    <a:lstStyle/>
                    <a:p>
                      <a:pPr algn="ctr"/>
                      <a:r>
                        <a:rPr lang="en-US" sz="4800" dirty="0" smtClean="0">
                          <a:solidFill>
                            <a:srgbClr val="FFFF00"/>
                          </a:solidFill>
                          <a:latin typeface="Tahoma" pitchFamily="34" charset="0"/>
                          <a:ea typeface="Tahoma" pitchFamily="34" charset="0"/>
                          <a:cs typeface="Tahoma" pitchFamily="34" charset="0"/>
                        </a:rPr>
                        <a:t>When the Thief Lived</a:t>
                      </a:r>
                      <a:endParaRPr lang="en-US" sz="4800" dirty="0">
                        <a:solidFill>
                          <a:srgbClr val="FFFF00"/>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800" dirty="0" smtClean="0">
                          <a:solidFill>
                            <a:srgbClr val="00B0F0"/>
                          </a:solidFill>
                          <a:latin typeface="Tahoma" pitchFamily="34" charset="0"/>
                          <a:ea typeface="Tahoma" pitchFamily="34" charset="0"/>
                          <a:cs typeface="Tahoma" pitchFamily="34" charset="0"/>
                        </a:rPr>
                        <a:t>The Gospel</a:t>
                      </a:r>
                      <a:r>
                        <a:rPr lang="en-US" sz="4800" baseline="0" dirty="0" smtClean="0">
                          <a:solidFill>
                            <a:srgbClr val="00B0F0"/>
                          </a:solidFill>
                          <a:latin typeface="Tahoma" pitchFamily="34" charset="0"/>
                          <a:ea typeface="Tahoma" pitchFamily="34" charset="0"/>
                          <a:cs typeface="Tahoma" pitchFamily="34" charset="0"/>
                        </a:rPr>
                        <a:t> Age</a:t>
                      </a:r>
                      <a:endParaRPr lang="en-US" sz="4800" dirty="0">
                        <a:solidFill>
                          <a:srgbClr val="00B0F0"/>
                        </a:solidFill>
                        <a:latin typeface="Tahoma" pitchFamily="34" charset="0"/>
                        <a:ea typeface="Tahoma" pitchFamily="34" charset="0"/>
                        <a:cs typeface="Tahoma" pitchFamily="34" charset="0"/>
                      </a:endParaRPr>
                    </a:p>
                  </a:txBody>
                  <a:tcPr>
                    <a:solidFill>
                      <a:schemeClr val="tx1"/>
                    </a:solidFill>
                  </a:tcPr>
                </a:tc>
              </a:tr>
              <a:tr h="3509856">
                <a:tc>
                  <a:txBody>
                    <a:bodyPr/>
                    <a:lstStyle/>
                    <a:p>
                      <a:pPr algn="ctr"/>
                      <a:r>
                        <a:rPr lang="en-US" sz="4000" dirty="0" smtClean="0">
                          <a:solidFill>
                            <a:srgbClr val="FFFF00"/>
                          </a:solidFill>
                          <a:latin typeface="Tahoma" pitchFamily="34" charset="0"/>
                          <a:ea typeface="Tahoma" pitchFamily="34" charset="0"/>
                          <a:cs typeface="Tahoma" pitchFamily="34" charset="0"/>
                        </a:rPr>
                        <a:t>The Jews confessed</a:t>
                      </a:r>
                      <a:r>
                        <a:rPr lang="en-US" sz="4000" baseline="0" dirty="0" smtClean="0">
                          <a:solidFill>
                            <a:srgbClr val="FFFF00"/>
                          </a:solidFill>
                          <a:latin typeface="Tahoma" pitchFamily="34" charset="0"/>
                          <a:ea typeface="Tahoma" pitchFamily="34" charset="0"/>
                          <a:cs typeface="Tahoma" pitchFamily="34" charset="0"/>
                        </a:rPr>
                        <a:t> their sins as they were being baptized by John </a:t>
                      </a:r>
                      <a:r>
                        <a:rPr lang="en-US" sz="4000" baseline="0" dirty="0" smtClean="0">
                          <a:solidFill>
                            <a:schemeClr val="bg1"/>
                          </a:solidFill>
                          <a:latin typeface="Tahoma" pitchFamily="34" charset="0"/>
                          <a:ea typeface="Tahoma" pitchFamily="34" charset="0"/>
                          <a:cs typeface="Tahoma" pitchFamily="34" charset="0"/>
                        </a:rPr>
                        <a:t>(Matt. 3:6; Mark 1:5)</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000" dirty="0" smtClean="0">
                          <a:solidFill>
                            <a:srgbClr val="00B0F0"/>
                          </a:solidFill>
                          <a:latin typeface="Tahoma" pitchFamily="34" charset="0"/>
                          <a:ea typeface="Tahoma" pitchFamily="34" charset="0"/>
                          <a:cs typeface="Tahoma" pitchFamily="34" charset="0"/>
                        </a:rPr>
                        <a:t>Under the New Covenant they confessed</a:t>
                      </a:r>
                      <a:r>
                        <a:rPr lang="en-US" sz="4000" baseline="0" dirty="0" smtClean="0">
                          <a:solidFill>
                            <a:srgbClr val="00B0F0"/>
                          </a:solidFill>
                          <a:latin typeface="Tahoma" pitchFamily="34" charset="0"/>
                          <a:ea typeface="Tahoma" pitchFamily="34" charset="0"/>
                          <a:cs typeface="Tahoma" pitchFamily="34" charset="0"/>
                        </a:rPr>
                        <a:t> </a:t>
                      </a:r>
                      <a:r>
                        <a:rPr lang="en-US" sz="4000" baseline="0" dirty="0" smtClean="0">
                          <a:solidFill>
                            <a:srgbClr val="00B0F0"/>
                          </a:solidFill>
                          <a:latin typeface="Tahoma" pitchFamily="34" charset="0"/>
                          <a:ea typeface="Tahoma" pitchFamily="34" charset="0"/>
                          <a:cs typeface="Tahoma" pitchFamily="34" charset="0"/>
                        </a:rPr>
                        <a:t>that Jesus is the Son of God, not their sins before they were baptized </a:t>
                      </a:r>
                      <a:r>
                        <a:rPr lang="en-US" sz="4000" baseline="0" dirty="0" smtClean="0">
                          <a:solidFill>
                            <a:srgbClr val="00B0F0"/>
                          </a:solidFill>
                          <a:latin typeface="Tahoma" pitchFamily="34" charset="0"/>
                          <a:ea typeface="Tahoma" pitchFamily="34" charset="0"/>
                          <a:cs typeface="Tahoma" pitchFamily="34" charset="0"/>
                        </a:rPr>
                        <a:t>          </a:t>
                      </a:r>
                      <a:r>
                        <a:rPr lang="en-US" sz="4000" baseline="0" dirty="0" smtClean="0">
                          <a:solidFill>
                            <a:schemeClr val="bg1"/>
                          </a:solidFill>
                          <a:latin typeface="Tahoma" pitchFamily="34" charset="0"/>
                          <a:ea typeface="Tahoma" pitchFamily="34" charset="0"/>
                          <a:cs typeface="Tahoma" pitchFamily="34" charset="0"/>
                        </a:rPr>
                        <a:t>(</a:t>
                      </a:r>
                      <a:r>
                        <a:rPr lang="en-US" sz="4000" baseline="0" dirty="0" smtClean="0">
                          <a:solidFill>
                            <a:schemeClr val="bg1"/>
                          </a:solidFill>
                          <a:latin typeface="Tahoma" pitchFamily="34" charset="0"/>
                          <a:ea typeface="Tahoma" pitchFamily="34" charset="0"/>
                          <a:cs typeface="Tahoma" pitchFamily="34" charset="0"/>
                        </a:rPr>
                        <a:t>Matt. 10:32; Acts 8:37-38)</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r h="3509856">
                <a:tc>
                  <a:txBody>
                    <a:bodyPr/>
                    <a:lstStyle/>
                    <a:p>
                      <a:pPr algn="ct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0" y="0"/>
          <a:ext cx="14630400" cy="8854440"/>
        </p:xfrm>
        <a:graphic>
          <a:graphicData uri="http://schemas.openxmlformats.org/drawingml/2006/table">
            <a:tbl>
              <a:tblPr firstRow="1" bandRow="1">
                <a:tableStyleId>{073A0DAA-6AF3-43AB-8588-CEC1D06C72B9}</a:tableStyleId>
              </a:tblPr>
              <a:tblGrid>
                <a:gridCol w="7315200"/>
                <a:gridCol w="7315200"/>
              </a:tblGrid>
              <a:tr h="1209888">
                <a:tc>
                  <a:txBody>
                    <a:bodyPr/>
                    <a:lstStyle/>
                    <a:p>
                      <a:pPr algn="ctr"/>
                      <a:r>
                        <a:rPr lang="en-US" sz="4800" dirty="0" smtClean="0">
                          <a:solidFill>
                            <a:srgbClr val="FFFF00"/>
                          </a:solidFill>
                          <a:latin typeface="Tahoma" pitchFamily="34" charset="0"/>
                          <a:ea typeface="Tahoma" pitchFamily="34" charset="0"/>
                          <a:cs typeface="Tahoma" pitchFamily="34" charset="0"/>
                        </a:rPr>
                        <a:t>When the Thief Lived</a:t>
                      </a:r>
                      <a:endParaRPr lang="en-US" sz="4800" dirty="0">
                        <a:solidFill>
                          <a:srgbClr val="FFFF00"/>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800" dirty="0" smtClean="0">
                          <a:solidFill>
                            <a:srgbClr val="00B0F0"/>
                          </a:solidFill>
                          <a:latin typeface="Tahoma" pitchFamily="34" charset="0"/>
                          <a:ea typeface="Tahoma" pitchFamily="34" charset="0"/>
                          <a:cs typeface="Tahoma" pitchFamily="34" charset="0"/>
                        </a:rPr>
                        <a:t>The Gospel</a:t>
                      </a:r>
                      <a:r>
                        <a:rPr lang="en-US" sz="4800" baseline="0" dirty="0" smtClean="0">
                          <a:solidFill>
                            <a:srgbClr val="00B0F0"/>
                          </a:solidFill>
                          <a:latin typeface="Tahoma" pitchFamily="34" charset="0"/>
                          <a:ea typeface="Tahoma" pitchFamily="34" charset="0"/>
                          <a:cs typeface="Tahoma" pitchFamily="34" charset="0"/>
                        </a:rPr>
                        <a:t> Age</a:t>
                      </a:r>
                      <a:endParaRPr lang="en-US" sz="4800" dirty="0">
                        <a:solidFill>
                          <a:srgbClr val="00B0F0"/>
                        </a:solidFill>
                        <a:latin typeface="Tahoma" pitchFamily="34" charset="0"/>
                        <a:ea typeface="Tahoma" pitchFamily="34" charset="0"/>
                        <a:cs typeface="Tahoma" pitchFamily="34" charset="0"/>
                      </a:endParaRPr>
                    </a:p>
                  </a:txBody>
                  <a:tcPr>
                    <a:solidFill>
                      <a:schemeClr val="tx1"/>
                    </a:solidFill>
                  </a:tcPr>
                </a:tc>
              </a:tr>
              <a:tr h="3285912">
                <a:tc>
                  <a:txBody>
                    <a:bodyPr/>
                    <a:lstStyle/>
                    <a:p>
                      <a:pPr algn="ctr"/>
                      <a:r>
                        <a:rPr lang="en-US" sz="4000" dirty="0" smtClean="0">
                          <a:solidFill>
                            <a:schemeClr val="bg1"/>
                          </a:solidFill>
                          <a:latin typeface="Tahoma" pitchFamily="34" charset="0"/>
                          <a:ea typeface="Tahoma" pitchFamily="34" charset="0"/>
                          <a:cs typeface="Tahoma" pitchFamily="34" charset="0"/>
                        </a:rPr>
                        <a:t>The Jews confessed</a:t>
                      </a:r>
                      <a:r>
                        <a:rPr lang="en-US" sz="4000" baseline="0" dirty="0" smtClean="0">
                          <a:solidFill>
                            <a:schemeClr val="bg1"/>
                          </a:solidFill>
                          <a:latin typeface="Tahoma" pitchFamily="34" charset="0"/>
                          <a:ea typeface="Tahoma" pitchFamily="34" charset="0"/>
                          <a:cs typeface="Tahoma" pitchFamily="34" charset="0"/>
                        </a:rPr>
                        <a:t> their sins as they were being baptized by John (Matt. 3:6; Mark 1:5)</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000" dirty="0" smtClean="0">
                          <a:solidFill>
                            <a:schemeClr val="bg1"/>
                          </a:solidFill>
                          <a:latin typeface="Tahoma" pitchFamily="34" charset="0"/>
                          <a:ea typeface="Tahoma" pitchFamily="34" charset="0"/>
                          <a:cs typeface="Tahoma" pitchFamily="34" charset="0"/>
                        </a:rPr>
                        <a:t>Under the New Covenant they confessed</a:t>
                      </a:r>
                      <a:r>
                        <a:rPr lang="en-US" sz="4000" baseline="0" dirty="0" smtClean="0">
                          <a:solidFill>
                            <a:schemeClr val="bg1"/>
                          </a:solidFill>
                          <a:latin typeface="Tahoma" pitchFamily="34" charset="0"/>
                          <a:ea typeface="Tahoma" pitchFamily="34" charset="0"/>
                          <a:cs typeface="Tahoma" pitchFamily="34" charset="0"/>
                        </a:rPr>
                        <a:t> that Jesus is the Son of God, not their sins before they were baptized           (Matt. 10:32; Acts 8:37-38)</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r h="3509856">
                <a:tc>
                  <a:txBody>
                    <a:bodyPr/>
                    <a:lstStyle/>
                    <a:p>
                      <a:pPr algn="ctr"/>
                      <a:r>
                        <a:rPr lang="en-US" sz="4000" dirty="0" smtClean="0">
                          <a:solidFill>
                            <a:srgbClr val="FFFF00"/>
                          </a:solidFill>
                          <a:latin typeface="Tahoma" pitchFamily="34" charset="0"/>
                          <a:ea typeface="Tahoma" pitchFamily="34" charset="0"/>
                          <a:cs typeface="Tahoma" pitchFamily="34" charset="0"/>
                        </a:rPr>
                        <a:t>He lived under the Old Covenant </a:t>
                      </a:r>
                      <a:r>
                        <a:rPr lang="en-US" sz="4000" baseline="0" dirty="0" smtClean="0">
                          <a:solidFill>
                            <a:srgbClr val="FFFF00"/>
                          </a:solidFill>
                          <a:latin typeface="Tahoma" pitchFamily="34" charset="0"/>
                          <a:ea typeface="Tahoma" pitchFamily="34" charset="0"/>
                          <a:cs typeface="Tahoma" pitchFamily="34" charset="0"/>
                        </a:rPr>
                        <a:t>when many Jews were baptized into John’s baptism- t</a:t>
                      </a:r>
                      <a:r>
                        <a:rPr lang="en-US" sz="4000" dirty="0" smtClean="0">
                          <a:solidFill>
                            <a:srgbClr val="FFFF00"/>
                          </a:solidFill>
                          <a:latin typeface="Tahoma" pitchFamily="34" charset="0"/>
                          <a:ea typeface="Tahoma" pitchFamily="34" charset="0"/>
                          <a:cs typeface="Tahoma" pitchFamily="34" charset="0"/>
                        </a:rPr>
                        <a:t>he Bible doesn’t tell us if he was baptized</a:t>
                      </a:r>
                    </a:p>
                    <a:p>
                      <a:pPr algn="ctr"/>
                      <a:r>
                        <a:rPr lang="en-US" sz="4000" dirty="0" smtClean="0">
                          <a:solidFill>
                            <a:schemeClr val="bg1"/>
                          </a:solidFill>
                          <a:latin typeface="Tahoma" pitchFamily="34" charset="0"/>
                          <a:ea typeface="Tahoma" pitchFamily="34" charset="0"/>
                          <a:cs typeface="Tahoma" pitchFamily="34" charset="0"/>
                        </a:rPr>
                        <a:t>(Matt.</a:t>
                      </a:r>
                      <a:r>
                        <a:rPr lang="en-US" sz="4000" baseline="0" dirty="0" smtClean="0">
                          <a:solidFill>
                            <a:schemeClr val="bg1"/>
                          </a:solidFill>
                          <a:latin typeface="Tahoma" pitchFamily="34" charset="0"/>
                          <a:ea typeface="Tahoma" pitchFamily="34" charset="0"/>
                          <a:cs typeface="Tahoma" pitchFamily="34" charset="0"/>
                        </a:rPr>
                        <a:t> 3:5-6)</a:t>
                      </a:r>
                      <a:endParaRPr lang="en-US" sz="4000" dirty="0" smtClean="0">
                        <a:solidFill>
                          <a:schemeClr val="bg1"/>
                        </a:solidFill>
                        <a:latin typeface="Tahoma" pitchFamily="34" charset="0"/>
                        <a:ea typeface="Tahoma" pitchFamily="34" charset="0"/>
                        <a:cs typeface="Tahoma" pitchFamily="34" charset="0"/>
                      </a:endParaRPr>
                    </a:p>
                    <a:p>
                      <a:pPr algn="ct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0" y="0"/>
          <a:ext cx="14630400" cy="8854440"/>
        </p:xfrm>
        <a:graphic>
          <a:graphicData uri="http://schemas.openxmlformats.org/drawingml/2006/table">
            <a:tbl>
              <a:tblPr firstRow="1" bandRow="1">
                <a:tableStyleId>{073A0DAA-6AF3-43AB-8588-CEC1D06C72B9}</a:tableStyleId>
              </a:tblPr>
              <a:tblGrid>
                <a:gridCol w="7315200"/>
                <a:gridCol w="7315200"/>
              </a:tblGrid>
              <a:tr h="1209888">
                <a:tc>
                  <a:txBody>
                    <a:bodyPr/>
                    <a:lstStyle/>
                    <a:p>
                      <a:pPr algn="ctr"/>
                      <a:r>
                        <a:rPr lang="en-US" sz="4800" dirty="0" smtClean="0">
                          <a:solidFill>
                            <a:srgbClr val="FFFF00"/>
                          </a:solidFill>
                          <a:latin typeface="Tahoma" pitchFamily="34" charset="0"/>
                          <a:ea typeface="Tahoma" pitchFamily="34" charset="0"/>
                          <a:cs typeface="Tahoma" pitchFamily="34" charset="0"/>
                        </a:rPr>
                        <a:t>When the Thief Lived</a:t>
                      </a:r>
                      <a:endParaRPr lang="en-US" sz="4800" dirty="0">
                        <a:solidFill>
                          <a:srgbClr val="FFFF00"/>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800" dirty="0" smtClean="0">
                          <a:solidFill>
                            <a:srgbClr val="00B0F0"/>
                          </a:solidFill>
                          <a:latin typeface="Tahoma" pitchFamily="34" charset="0"/>
                          <a:ea typeface="Tahoma" pitchFamily="34" charset="0"/>
                          <a:cs typeface="Tahoma" pitchFamily="34" charset="0"/>
                        </a:rPr>
                        <a:t>The Gospel</a:t>
                      </a:r>
                      <a:r>
                        <a:rPr lang="en-US" sz="4800" baseline="0" dirty="0" smtClean="0">
                          <a:solidFill>
                            <a:srgbClr val="00B0F0"/>
                          </a:solidFill>
                          <a:latin typeface="Tahoma" pitchFamily="34" charset="0"/>
                          <a:ea typeface="Tahoma" pitchFamily="34" charset="0"/>
                          <a:cs typeface="Tahoma" pitchFamily="34" charset="0"/>
                        </a:rPr>
                        <a:t> Age</a:t>
                      </a:r>
                      <a:endParaRPr lang="en-US" sz="4800" dirty="0">
                        <a:solidFill>
                          <a:srgbClr val="00B0F0"/>
                        </a:solidFill>
                        <a:latin typeface="Tahoma" pitchFamily="34" charset="0"/>
                        <a:ea typeface="Tahoma" pitchFamily="34" charset="0"/>
                        <a:cs typeface="Tahoma" pitchFamily="34" charset="0"/>
                      </a:endParaRPr>
                    </a:p>
                  </a:txBody>
                  <a:tcPr>
                    <a:solidFill>
                      <a:schemeClr val="tx1"/>
                    </a:solidFill>
                  </a:tcPr>
                </a:tc>
              </a:tr>
              <a:tr h="3285912">
                <a:tc>
                  <a:txBody>
                    <a:bodyPr/>
                    <a:lstStyle/>
                    <a:p>
                      <a:pPr algn="ctr"/>
                      <a:r>
                        <a:rPr lang="en-US" sz="4000" dirty="0" smtClean="0">
                          <a:solidFill>
                            <a:schemeClr val="bg1"/>
                          </a:solidFill>
                          <a:latin typeface="Tahoma" pitchFamily="34" charset="0"/>
                          <a:ea typeface="Tahoma" pitchFamily="34" charset="0"/>
                          <a:cs typeface="Tahoma" pitchFamily="34" charset="0"/>
                        </a:rPr>
                        <a:t>The Jews confessed</a:t>
                      </a:r>
                      <a:r>
                        <a:rPr lang="en-US" sz="4000" baseline="0" dirty="0" smtClean="0">
                          <a:solidFill>
                            <a:schemeClr val="bg1"/>
                          </a:solidFill>
                          <a:latin typeface="Tahoma" pitchFamily="34" charset="0"/>
                          <a:ea typeface="Tahoma" pitchFamily="34" charset="0"/>
                          <a:cs typeface="Tahoma" pitchFamily="34" charset="0"/>
                        </a:rPr>
                        <a:t> their sins as they were being baptized by John (Matt. 3:6; Mark 1:5)</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000" dirty="0" smtClean="0">
                          <a:solidFill>
                            <a:schemeClr val="bg1"/>
                          </a:solidFill>
                          <a:latin typeface="Tahoma" pitchFamily="34" charset="0"/>
                          <a:ea typeface="Tahoma" pitchFamily="34" charset="0"/>
                          <a:cs typeface="Tahoma" pitchFamily="34" charset="0"/>
                        </a:rPr>
                        <a:t>Under the New Covenant they confessed</a:t>
                      </a:r>
                      <a:r>
                        <a:rPr lang="en-US" sz="4000" baseline="0" dirty="0" smtClean="0">
                          <a:solidFill>
                            <a:schemeClr val="bg1"/>
                          </a:solidFill>
                          <a:latin typeface="Tahoma" pitchFamily="34" charset="0"/>
                          <a:ea typeface="Tahoma" pitchFamily="34" charset="0"/>
                          <a:cs typeface="Tahoma" pitchFamily="34" charset="0"/>
                        </a:rPr>
                        <a:t> that Jesus is the Son of God, not their sins before they were baptized           (Matt. 10:32; Acts 8:37-38)</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r h="3509856">
                <a:tc>
                  <a:txBody>
                    <a:bodyPr/>
                    <a:lstStyle/>
                    <a:p>
                      <a:pPr algn="ctr"/>
                      <a:r>
                        <a:rPr lang="en-US" sz="4000" dirty="0" smtClean="0">
                          <a:solidFill>
                            <a:srgbClr val="FFFF00"/>
                          </a:solidFill>
                          <a:latin typeface="Tahoma" pitchFamily="34" charset="0"/>
                          <a:ea typeface="Tahoma" pitchFamily="34" charset="0"/>
                          <a:cs typeface="Tahoma" pitchFamily="34" charset="0"/>
                        </a:rPr>
                        <a:t>He lived under the Old Covenant </a:t>
                      </a:r>
                      <a:r>
                        <a:rPr lang="en-US" sz="4000" baseline="0" dirty="0" smtClean="0">
                          <a:solidFill>
                            <a:srgbClr val="FFFF00"/>
                          </a:solidFill>
                          <a:latin typeface="Tahoma" pitchFamily="34" charset="0"/>
                          <a:ea typeface="Tahoma" pitchFamily="34" charset="0"/>
                          <a:cs typeface="Tahoma" pitchFamily="34" charset="0"/>
                        </a:rPr>
                        <a:t>when many Jews were baptized into John’s baptism- t</a:t>
                      </a:r>
                      <a:r>
                        <a:rPr lang="en-US" sz="4000" dirty="0" smtClean="0">
                          <a:solidFill>
                            <a:srgbClr val="FFFF00"/>
                          </a:solidFill>
                          <a:latin typeface="Tahoma" pitchFamily="34" charset="0"/>
                          <a:ea typeface="Tahoma" pitchFamily="34" charset="0"/>
                          <a:cs typeface="Tahoma" pitchFamily="34" charset="0"/>
                        </a:rPr>
                        <a:t>he Bible doesn’t tell us if he was baptized</a:t>
                      </a:r>
                    </a:p>
                    <a:p>
                      <a:pPr algn="ctr"/>
                      <a:r>
                        <a:rPr lang="en-US" sz="4000" dirty="0" smtClean="0">
                          <a:solidFill>
                            <a:schemeClr val="bg1"/>
                          </a:solidFill>
                          <a:latin typeface="Tahoma" pitchFamily="34" charset="0"/>
                          <a:ea typeface="Tahoma" pitchFamily="34" charset="0"/>
                          <a:cs typeface="Tahoma" pitchFamily="34" charset="0"/>
                        </a:rPr>
                        <a:t>(Matt.</a:t>
                      </a:r>
                      <a:r>
                        <a:rPr lang="en-US" sz="4000" baseline="0" dirty="0" smtClean="0">
                          <a:solidFill>
                            <a:schemeClr val="bg1"/>
                          </a:solidFill>
                          <a:latin typeface="Tahoma" pitchFamily="34" charset="0"/>
                          <a:ea typeface="Tahoma" pitchFamily="34" charset="0"/>
                          <a:cs typeface="Tahoma" pitchFamily="34" charset="0"/>
                        </a:rPr>
                        <a:t> 3:5-6)</a:t>
                      </a:r>
                      <a:endParaRPr lang="en-US" sz="4000" dirty="0" smtClean="0">
                        <a:solidFill>
                          <a:schemeClr val="bg1"/>
                        </a:solidFill>
                        <a:latin typeface="Tahoma" pitchFamily="34" charset="0"/>
                        <a:ea typeface="Tahoma" pitchFamily="34" charset="0"/>
                        <a:cs typeface="Tahoma" pitchFamily="34" charset="0"/>
                      </a:endParaRPr>
                    </a:p>
                    <a:p>
                      <a:pPr algn="ct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000" dirty="0" smtClean="0">
                          <a:solidFill>
                            <a:srgbClr val="00B0F0"/>
                          </a:solidFill>
                          <a:latin typeface="Tahoma" pitchFamily="34" charset="0"/>
                          <a:ea typeface="Tahoma" pitchFamily="34" charset="0"/>
                          <a:cs typeface="Tahoma" pitchFamily="34" charset="0"/>
                        </a:rPr>
                        <a:t>Jesus and the apostles taught that </a:t>
                      </a:r>
                      <a:r>
                        <a:rPr lang="en-US" sz="4000" baseline="0" dirty="0" smtClean="0">
                          <a:solidFill>
                            <a:srgbClr val="00B0F0"/>
                          </a:solidFill>
                          <a:latin typeface="Tahoma" pitchFamily="34" charset="0"/>
                          <a:ea typeface="Tahoma" pitchFamily="34" charset="0"/>
                          <a:cs typeface="Tahoma" pitchFamily="34" charset="0"/>
                        </a:rPr>
                        <a:t>all people were to be </a:t>
                      </a:r>
                      <a:r>
                        <a:rPr lang="en-US" sz="4000" dirty="0" smtClean="0">
                          <a:solidFill>
                            <a:srgbClr val="00B0F0"/>
                          </a:solidFill>
                          <a:latin typeface="Tahoma" pitchFamily="34" charset="0"/>
                          <a:ea typeface="Tahoma" pitchFamily="34" charset="0"/>
                          <a:cs typeface="Tahoma" pitchFamily="34" charset="0"/>
                        </a:rPr>
                        <a:t>baptized in order to be saved</a:t>
                      </a:r>
                      <a:r>
                        <a:rPr lang="en-US" sz="4000" baseline="0" dirty="0" smtClean="0">
                          <a:solidFill>
                            <a:srgbClr val="00B0F0"/>
                          </a:solidFill>
                          <a:latin typeface="Tahoma" pitchFamily="34" charset="0"/>
                          <a:ea typeface="Tahoma" pitchFamily="34" charset="0"/>
                          <a:cs typeface="Tahoma" pitchFamily="34" charset="0"/>
                        </a:rPr>
                        <a:t> </a:t>
                      </a:r>
                    </a:p>
                    <a:p>
                      <a:pPr algn="ctr"/>
                      <a:r>
                        <a:rPr lang="en-US" sz="4000" baseline="0" dirty="0" smtClean="0">
                          <a:solidFill>
                            <a:schemeClr val="bg1"/>
                          </a:solidFill>
                          <a:latin typeface="Tahoma" pitchFamily="34" charset="0"/>
                          <a:ea typeface="Tahoma" pitchFamily="34" charset="0"/>
                          <a:cs typeface="Tahoma" pitchFamily="34" charset="0"/>
                        </a:rPr>
                        <a:t>(Matt. 28:19; Mark 16:15-16; Acts 2:38-39; 1 Pet. 3:21; Rom. 6:3-4)</a:t>
                      </a:r>
                      <a:endParaRPr lang="en-US" sz="4000" dirty="0" smtClean="0">
                        <a:solidFill>
                          <a:schemeClr val="bg1"/>
                        </a:solidFill>
                        <a:latin typeface="Tahoma" pitchFamily="34" charset="0"/>
                        <a:ea typeface="Tahoma" pitchFamily="34" charset="0"/>
                        <a:cs typeface="Tahoma" pitchFamily="34" charset="0"/>
                      </a:endParaRPr>
                    </a:p>
                    <a:p>
                      <a:pPr algn="ct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normAutofit/>
          </a:bodyPr>
          <a:lstStyle/>
          <a:p>
            <a:r>
              <a:rPr lang="en-US" dirty="0" smtClean="0">
                <a:solidFill>
                  <a:srgbClr val="FFFF00"/>
                </a:solidFill>
                <a:latin typeface="Tahoma" pitchFamily="34" charset="0"/>
                <a:ea typeface="Tahoma" pitchFamily="34" charset="0"/>
                <a:cs typeface="Tahoma" pitchFamily="34" charset="0"/>
              </a:rPr>
              <a:t>We Aren’t Saved like the Thief Today…</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fontScale="92500" lnSpcReduction="20000"/>
          </a:bodyPr>
          <a:lstStyle/>
          <a:p>
            <a:pPr algn="ctr">
              <a:buNone/>
            </a:pPr>
            <a:r>
              <a:rPr lang="en-US" sz="4900" dirty="0" smtClean="0">
                <a:solidFill>
                  <a:schemeClr val="bg1"/>
                </a:solidFill>
                <a:latin typeface="Tahoma" pitchFamily="34" charset="0"/>
                <a:ea typeface="Tahoma" pitchFamily="34" charset="0"/>
                <a:cs typeface="Tahoma" pitchFamily="34" charset="0"/>
              </a:rPr>
              <a:t>…because Jesus’ </a:t>
            </a:r>
            <a:r>
              <a:rPr lang="en-US" sz="4900" dirty="0" smtClean="0">
                <a:solidFill>
                  <a:schemeClr val="bg1"/>
                </a:solidFill>
                <a:latin typeface="Tahoma" pitchFamily="34" charset="0"/>
                <a:ea typeface="Tahoma" pitchFamily="34" charset="0"/>
                <a:cs typeface="Tahoma" pitchFamily="34" charset="0"/>
              </a:rPr>
              <a:t>last will </a:t>
            </a:r>
            <a:r>
              <a:rPr lang="en-US" sz="4900" dirty="0" smtClean="0">
                <a:solidFill>
                  <a:schemeClr val="bg1"/>
                </a:solidFill>
                <a:latin typeface="Tahoma" pitchFamily="34" charset="0"/>
                <a:ea typeface="Tahoma" pitchFamily="34" charset="0"/>
                <a:cs typeface="Tahoma" pitchFamily="34" charset="0"/>
              </a:rPr>
              <a:t>&amp; testament had not gone into effect </a:t>
            </a:r>
            <a:r>
              <a:rPr lang="en-US" sz="4900" dirty="0" smtClean="0">
                <a:solidFill>
                  <a:schemeClr val="bg1"/>
                </a:solidFill>
                <a:latin typeface="Tahoma" pitchFamily="34" charset="0"/>
                <a:ea typeface="Tahoma" pitchFamily="34" charset="0"/>
                <a:cs typeface="Tahoma" pitchFamily="34" charset="0"/>
              </a:rPr>
              <a:t>yet when the thief died.</a:t>
            </a:r>
            <a:endParaRPr lang="en-US" sz="4900" dirty="0" smtClean="0">
              <a:solidFill>
                <a:schemeClr val="bg1"/>
              </a:solidFill>
              <a:latin typeface="Tahoma" pitchFamily="34" charset="0"/>
              <a:ea typeface="Tahoma" pitchFamily="34" charset="0"/>
              <a:cs typeface="Tahoma" pitchFamily="34" charset="0"/>
            </a:endParaRP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900" dirty="0" smtClean="0">
                <a:solidFill>
                  <a:schemeClr val="bg1"/>
                </a:solidFill>
                <a:latin typeface="Tahoma" pitchFamily="34" charset="0"/>
                <a:ea typeface="Tahoma" pitchFamily="34" charset="0"/>
                <a:cs typeface="Tahoma" pitchFamily="34" charset="0"/>
              </a:rPr>
              <a:t>….he couldn’t believe that God had raised Jesus from the </a:t>
            </a:r>
            <a:r>
              <a:rPr lang="en-US" sz="4900" dirty="0" smtClean="0">
                <a:solidFill>
                  <a:schemeClr val="bg1"/>
                </a:solidFill>
                <a:latin typeface="Tahoma" pitchFamily="34" charset="0"/>
                <a:ea typeface="Tahoma" pitchFamily="34" charset="0"/>
                <a:cs typeface="Tahoma" pitchFamily="34" charset="0"/>
              </a:rPr>
              <a:t>dead as that wasn’t going to happen until the third day (1 Cor. 15:3-4).</a:t>
            </a:r>
            <a:endParaRPr lang="en-US" sz="4900" dirty="0" smtClean="0">
              <a:solidFill>
                <a:schemeClr val="bg1"/>
              </a:solidFill>
              <a:latin typeface="Tahoma" pitchFamily="34" charset="0"/>
              <a:ea typeface="Tahoma" pitchFamily="34" charset="0"/>
              <a:cs typeface="Tahoma" pitchFamily="34" charset="0"/>
            </a:endParaRP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900" dirty="0" smtClean="0">
                <a:solidFill>
                  <a:schemeClr val="bg1"/>
                </a:solidFill>
                <a:latin typeface="Tahoma" pitchFamily="34" charset="0"/>
                <a:ea typeface="Tahoma" pitchFamily="34" charset="0"/>
                <a:cs typeface="Tahoma" pitchFamily="34" charset="0"/>
              </a:rPr>
              <a:t>…when he repented, the kingdom wasn’t established yet but now it has been in effect since the Day of </a:t>
            </a:r>
            <a:r>
              <a:rPr lang="en-US" sz="4900" dirty="0" smtClean="0">
                <a:solidFill>
                  <a:schemeClr val="bg1"/>
                </a:solidFill>
                <a:latin typeface="Tahoma" pitchFamily="34" charset="0"/>
                <a:ea typeface="Tahoma" pitchFamily="34" charset="0"/>
                <a:cs typeface="Tahoma" pitchFamily="34" charset="0"/>
              </a:rPr>
              <a:t>Pentecost (Acts 2).</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900" dirty="0" smtClean="0">
                <a:solidFill>
                  <a:schemeClr val="bg1"/>
                </a:solidFill>
                <a:latin typeface="Tahoma" pitchFamily="34" charset="0"/>
                <a:ea typeface="Tahoma" pitchFamily="34" charset="0"/>
                <a:cs typeface="Tahoma" pitchFamily="34" charset="0"/>
              </a:rPr>
              <a:t>…he couldn’t be baptized into the death of Christ (Romans 6:3-4)</a:t>
            </a:r>
          </a:p>
          <a:p>
            <a:pPr algn="ctr">
              <a:buNone/>
            </a:pPr>
            <a:endParaRPr lang="en-US" sz="4800" dirty="0" smtClean="0">
              <a:solidFill>
                <a:schemeClr val="bg1"/>
              </a:solidFill>
              <a:latin typeface="Tahoma" pitchFamily="34" charset="0"/>
              <a:ea typeface="Tahoma" pitchFamily="34" charset="0"/>
              <a:cs typeface="Tahoma" pitchFamily="34" charset="0"/>
            </a:endParaRP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6764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If You Want to Be Saved Today-                Just Obey what the Lord Commanded</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828800"/>
            <a:ext cx="14630400" cy="6400800"/>
          </a:xfrm>
        </p:spPr>
        <p:txBody>
          <a:bodyPr>
            <a:noAutofit/>
          </a:bodyPr>
          <a:lstStyle/>
          <a:p>
            <a:pPr algn="ctr">
              <a:buNone/>
            </a:pPr>
            <a:r>
              <a:rPr lang="en-US" sz="4400" dirty="0" smtClean="0">
                <a:solidFill>
                  <a:schemeClr val="bg1"/>
                </a:solidFill>
                <a:latin typeface="Tahoma" pitchFamily="34" charset="0"/>
                <a:ea typeface="Tahoma" pitchFamily="34" charset="0"/>
                <a:cs typeface="Tahoma" pitchFamily="34" charset="0"/>
              </a:rPr>
              <a:t>We </a:t>
            </a:r>
            <a:r>
              <a:rPr lang="en-US" sz="4400" dirty="0" smtClean="0">
                <a:solidFill>
                  <a:schemeClr val="bg1"/>
                </a:solidFill>
                <a:latin typeface="Tahoma" pitchFamily="34" charset="0"/>
                <a:ea typeface="Tahoma" pitchFamily="34" charset="0"/>
                <a:cs typeface="Tahoma" pitchFamily="34" charset="0"/>
              </a:rPr>
              <a:t>don’t know if the thief was </a:t>
            </a:r>
            <a:r>
              <a:rPr lang="en-US" sz="4400" dirty="0" smtClean="0">
                <a:solidFill>
                  <a:schemeClr val="bg1"/>
                </a:solidFill>
                <a:latin typeface="Tahoma" pitchFamily="34" charset="0"/>
                <a:ea typeface="Tahoma" pitchFamily="34" charset="0"/>
                <a:cs typeface="Tahoma" pitchFamily="34" charset="0"/>
              </a:rPr>
              <a:t>baptized and it doesn’t matter today since we are under the New Covenant.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If </a:t>
            </a:r>
            <a:r>
              <a:rPr lang="en-US" sz="4400" dirty="0" smtClean="0">
                <a:solidFill>
                  <a:schemeClr val="bg1"/>
                </a:solidFill>
                <a:latin typeface="Tahoma" pitchFamily="34" charset="0"/>
                <a:ea typeface="Tahoma" pitchFamily="34" charset="0"/>
                <a:cs typeface="Tahoma" pitchFamily="34" charset="0"/>
              </a:rPr>
              <a:t>you want to be saved </a:t>
            </a:r>
            <a:r>
              <a:rPr lang="en-US" sz="4400" dirty="0" smtClean="0">
                <a:solidFill>
                  <a:schemeClr val="bg1"/>
                </a:solidFill>
                <a:latin typeface="Tahoma" pitchFamily="34" charset="0"/>
                <a:ea typeface="Tahoma" pitchFamily="34" charset="0"/>
                <a:cs typeface="Tahoma" pitchFamily="34" charset="0"/>
              </a:rPr>
              <a:t>today, </a:t>
            </a:r>
            <a:r>
              <a:rPr lang="en-US" sz="4400" dirty="0" smtClean="0">
                <a:solidFill>
                  <a:schemeClr val="bg1"/>
                </a:solidFill>
                <a:latin typeface="Tahoma" pitchFamily="34" charset="0"/>
                <a:ea typeface="Tahoma" pitchFamily="34" charset="0"/>
                <a:cs typeface="Tahoma" pitchFamily="34" charset="0"/>
              </a:rPr>
              <a:t>you must obey all of the Lord’s </a:t>
            </a:r>
            <a:r>
              <a:rPr lang="en-US" sz="4400" dirty="0" smtClean="0">
                <a:solidFill>
                  <a:schemeClr val="bg1"/>
                </a:solidFill>
                <a:latin typeface="Tahoma" pitchFamily="34" charset="0"/>
                <a:ea typeface="Tahoma" pitchFamily="34" charset="0"/>
                <a:cs typeface="Tahoma" pitchFamily="34" charset="0"/>
              </a:rPr>
              <a:t>commandments </a:t>
            </a:r>
            <a:r>
              <a:rPr lang="en-US" sz="4400" dirty="0" smtClean="0">
                <a:solidFill>
                  <a:schemeClr val="bg1"/>
                </a:solidFill>
                <a:latin typeface="Tahoma" pitchFamily="34" charset="0"/>
                <a:ea typeface="Tahoma" pitchFamily="34" charset="0"/>
                <a:cs typeface="Tahoma" pitchFamily="34" charset="0"/>
              </a:rPr>
              <a:t>which includes </a:t>
            </a:r>
            <a:r>
              <a:rPr lang="en-US" sz="4400" dirty="0" smtClean="0">
                <a:solidFill>
                  <a:schemeClr val="bg1"/>
                </a:solidFill>
                <a:latin typeface="Tahoma" pitchFamily="34" charset="0"/>
                <a:ea typeface="Tahoma" pitchFamily="34" charset="0"/>
                <a:cs typeface="Tahoma" pitchFamily="34" charset="0"/>
              </a:rPr>
              <a:t>baptism.       </a:t>
            </a:r>
            <a:r>
              <a:rPr lang="en-US" sz="4400" dirty="0" smtClean="0">
                <a:solidFill>
                  <a:schemeClr val="bg1"/>
                </a:solidFill>
                <a:latin typeface="Tahoma" pitchFamily="34" charset="0"/>
                <a:ea typeface="Tahoma" pitchFamily="34" charset="0"/>
                <a:cs typeface="Tahoma" pitchFamily="34" charset="0"/>
              </a:rPr>
              <a:t>(Heb. 5:8-9; Acts 10:48</a:t>
            </a:r>
            <a:r>
              <a:rPr lang="en-US" sz="4400" dirty="0" smtClean="0">
                <a:solidFill>
                  <a:schemeClr val="bg1"/>
                </a:solidFill>
                <a:latin typeface="Tahoma" pitchFamily="34" charset="0"/>
                <a:ea typeface="Tahoma" pitchFamily="34" charset="0"/>
                <a:cs typeface="Tahoma" pitchFamily="34" charset="0"/>
              </a:rPr>
              <a:t>)</a:t>
            </a:r>
            <a:endParaRPr lang="en-US" sz="4400" dirty="0" smtClean="0">
              <a:solidFill>
                <a:schemeClr val="bg1"/>
              </a:solidFill>
              <a:latin typeface="Tahoma" pitchFamily="34" charset="0"/>
              <a:ea typeface="Tahoma" pitchFamily="34" charset="0"/>
              <a:cs typeface="Tahoma" pitchFamily="34" charset="0"/>
            </a:endParaRP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Even those </a:t>
            </a:r>
            <a:r>
              <a:rPr lang="en-US" sz="4400" dirty="0" smtClean="0">
                <a:solidFill>
                  <a:schemeClr val="bg1"/>
                </a:solidFill>
                <a:latin typeface="Tahoma" pitchFamily="34" charset="0"/>
                <a:ea typeface="Tahoma" pitchFamily="34" charset="0"/>
                <a:cs typeface="Tahoma" pitchFamily="34" charset="0"/>
              </a:rPr>
              <a:t>who had been baptized into John’s </a:t>
            </a:r>
            <a:r>
              <a:rPr lang="en-US" sz="4400" dirty="0" smtClean="0">
                <a:solidFill>
                  <a:schemeClr val="bg1"/>
                </a:solidFill>
                <a:latin typeface="Tahoma" pitchFamily="34" charset="0"/>
                <a:ea typeface="Tahoma" pitchFamily="34" charset="0"/>
                <a:cs typeface="Tahoma" pitchFamily="34" charset="0"/>
              </a:rPr>
              <a:t>baptism </a:t>
            </a:r>
            <a:r>
              <a:rPr lang="en-US" sz="4400" dirty="0" smtClean="0">
                <a:solidFill>
                  <a:schemeClr val="bg1"/>
                </a:solidFill>
                <a:latin typeface="Tahoma" pitchFamily="34" charset="0"/>
                <a:ea typeface="Tahoma" pitchFamily="34" charset="0"/>
                <a:cs typeface="Tahoma" pitchFamily="34" charset="0"/>
              </a:rPr>
              <a:t> had </a:t>
            </a:r>
            <a:r>
              <a:rPr lang="en-US" sz="4400" dirty="0" smtClean="0">
                <a:solidFill>
                  <a:schemeClr val="bg1"/>
                </a:solidFill>
                <a:latin typeface="Tahoma" pitchFamily="34" charset="0"/>
                <a:ea typeface="Tahoma" pitchFamily="34" charset="0"/>
                <a:cs typeface="Tahoma" pitchFamily="34" charset="0"/>
              </a:rPr>
              <a:t>to be baptized again under the New </a:t>
            </a:r>
            <a:r>
              <a:rPr lang="en-US" sz="4400" dirty="0" smtClean="0">
                <a:solidFill>
                  <a:schemeClr val="bg1"/>
                </a:solidFill>
                <a:latin typeface="Tahoma" pitchFamily="34" charset="0"/>
                <a:ea typeface="Tahoma" pitchFamily="34" charset="0"/>
                <a:cs typeface="Tahoma" pitchFamily="34" charset="0"/>
              </a:rPr>
              <a:t>Covenant.  </a:t>
            </a:r>
            <a:r>
              <a:rPr lang="en-US" sz="4400" dirty="0" smtClean="0">
                <a:solidFill>
                  <a:schemeClr val="bg1"/>
                </a:solidFill>
                <a:latin typeface="Tahoma" pitchFamily="34" charset="0"/>
                <a:ea typeface="Tahoma" pitchFamily="34" charset="0"/>
                <a:cs typeface="Tahoma" pitchFamily="34" charset="0"/>
              </a:rPr>
              <a:t>(Acts 19:1-5</a:t>
            </a:r>
            <a:r>
              <a:rPr lang="en-US" sz="4400" dirty="0" smtClean="0">
                <a:solidFill>
                  <a:schemeClr val="bg1"/>
                </a:solidFill>
                <a:latin typeface="Tahoma" pitchFamily="34" charset="0"/>
                <a:ea typeface="Tahoma" pitchFamily="34" charset="0"/>
                <a:cs typeface="Tahoma" pitchFamily="34" charset="0"/>
              </a:rPr>
              <a:t>)</a:t>
            </a:r>
            <a:endParaRPr lang="en-US" sz="4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rmAutofit/>
          </a:bodyPr>
          <a:lstStyle/>
          <a:p>
            <a:r>
              <a:rPr lang="en-US" sz="5900" dirty="0" smtClean="0">
                <a:solidFill>
                  <a:srgbClr val="FFFF00"/>
                </a:solidFill>
                <a:latin typeface="Tahoma" pitchFamily="34" charset="0"/>
                <a:ea typeface="Tahoma" pitchFamily="34" charset="0"/>
                <a:cs typeface="Tahoma" pitchFamily="34" charset="0"/>
              </a:rPr>
              <a:t>Listen to the Words of Jesus &amp; Obey Him</a:t>
            </a:r>
            <a:endParaRPr lang="en-US" sz="59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lnSpcReduction="10000"/>
          </a:bodyPr>
          <a:lstStyle/>
          <a:p>
            <a:pPr algn="ctr">
              <a:buNone/>
            </a:pPr>
            <a:r>
              <a:rPr lang="en-US" sz="4400" dirty="0" smtClean="0">
                <a:solidFill>
                  <a:schemeClr val="bg1"/>
                </a:solidFill>
                <a:latin typeface="Tahoma" pitchFamily="34" charset="0"/>
                <a:ea typeface="Tahoma" pitchFamily="34" charset="0"/>
                <a:cs typeface="Tahoma" pitchFamily="34" charset="0"/>
              </a:rPr>
              <a:t>Jesus said, “Go…preach the gospel to every creature.  </a:t>
            </a:r>
            <a:r>
              <a:rPr lang="en-US" sz="4400" u="sng" dirty="0" smtClean="0">
                <a:solidFill>
                  <a:schemeClr val="bg1"/>
                </a:solidFill>
                <a:latin typeface="Tahoma" pitchFamily="34" charset="0"/>
                <a:ea typeface="Tahoma" pitchFamily="34" charset="0"/>
                <a:cs typeface="Tahoma" pitchFamily="34" charset="0"/>
              </a:rPr>
              <a:t>He who believes and is baptized shall be saved</a:t>
            </a:r>
            <a:r>
              <a:rPr lang="en-US" sz="4400" dirty="0" smtClean="0">
                <a:solidFill>
                  <a:schemeClr val="bg1"/>
                </a:solidFill>
                <a:latin typeface="Tahoma" pitchFamily="34" charset="0"/>
                <a:ea typeface="Tahoma" pitchFamily="34" charset="0"/>
                <a:cs typeface="Tahoma" pitchFamily="34" charset="0"/>
              </a:rPr>
              <a:t>…”  (Mark 16:15-16) </a:t>
            </a:r>
          </a:p>
          <a:p>
            <a:pPr algn="ctr">
              <a:buNone/>
            </a:pPr>
            <a:endParaRPr lang="en-US" sz="22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Jesus wants us all to believe that He is the Son of God (that God raised Him up from the dead), to repent of our sins, confess that </a:t>
            </a:r>
            <a:r>
              <a:rPr lang="en-US" sz="4400" dirty="0" smtClean="0">
                <a:solidFill>
                  <a:schemeClr val="bg1"/>
                </a:solidFill>
                <a:latin typeface="Tahoma" pitchFamily="34" charset="0"/>
                <a:ea typeface="Tahoma" pitchFamily="34" charset="0"/>
                <a:cs typeface="Tahoma" pitchFamily="34" charset="0"/>
              </a:rPr>
              <a:t>He is the Son of God and be baptized in order to be saved.</a:t>
            </a:r>
            <a:endParaRPr lang="en-US" sz="4400" dirty="0" smtClean="0">
              <a:solidFill>
                <a:schemeClr val="bg1"/>
              </a:solidFill>
              <a:latin typeface="Tahoma" pitchFamily="34" charset="0"/>
              <a:ea typeface="Tahoma" pitchFamily="34" charset="0"/>
              <a:cs typeface="Tahoma" pitchFamily="34" charset="0"/>
            </a:endParaRPr>
          </a:p>
          <a:p>
            <a:pPr algn="ctr">
              <a:buNone/>
            </a:pPr>
            <a:endParaRPr lang="en-US" sz="22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Don’t </a:t>
            </a:r>
            <a:r>
              <a:rPr lang="en-US" sz="4400" dirty="0" smtClean="0">
                <a:solidFill>
                  <a:schemeClr val="bg1"/>
                </a:solidFill>
                <a:latin typeface="Tahoma" pitchFamily="34" charset="0"/>
                <a:ea typeface="Tahoma" pitchFamily="34" charset="0"/>
                <a:cs typeface="Tahoma" pitchFamily="34" charset="0"/>
              </a:rPr>
              <a:t>be deceived by </a:t>
            </a:r>
            <a:r>
              <a:rPr lang="en-US" sz="4400" dirty="0" smtClean="0">
                <a:solidFill>
                  <a:schemeClr val="bg1"/>
                </a:solidFill>
                <a:latin typeface="Tahoma" pitchFamily="34" charset="0"/>
                <a:ea typeface="Tahoma" pitchFamily="34" charset="0"/>
                <a:cs typeface="Tahoma" pitchFamily="34" charset="0"/>
              </a:rPr>
              <a:t>those who teach that you can be saved like the thief on the cross because he lived and died under the Old Covenant which did not require him to be baptized into Christ!</a:t>
            </a:r>
            <a:r>
              <a:rPr lang="en-US" sz="4500" dirty="0" smtClean="0">
                <a:solidFill>
                  <a:schemeClr val="bg1"/>
                </a:solidFill>
                <a:latin typeface="Tahoma" pitchFamily="34" charset="0"/>
                <a:ea typeface="Tahoma" pitchFamily="34" charset="0"/>
                <a:cs typeface="Tahoma" pitchFamily="34" charset="0"/>
              </a:rPr>
              <a:t> </a:t>
            </a:r>
            <a:endParaRPr lang="en-US" sz="45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rmAutofit/>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lnSpcReduction="10000"/>
          </a:bodyPr>
          <a:lstStyle/>
          <a:p>
            <a:pPr algn="ctr">
              <a:buNone/>
            </a:pPr>
            <a:r>
              <a:rPr lang="en-US" sz="4200" dirty="0" smtClean="0">
                <a:solidFill>
                  <a:schemeClr val="bg1"/>
                </a:solidFill>
                <a:latin typeface="Tahoma" pitchFamily="34" charset="0"/>
                <a:ea typeface="Tahoma" pitchFamily="34" charset="0"/>
                <a:cs typeface="Tahoma" pitchFamily="34" charset="0"/>
              </a:rPr>
              <a:t>Many people want </a:t>
            </a:r>
            <a:r>
              <a:rPr lang="en-US" sz="4200" dirty="0" smtClean="0">
                <a:solidFill>
                  <a:schemeClr val="bg1"/>
                </a:solidFill>
                <a:latin typeface="Tahoma" pitchFamily="34" charset="0"/>
                <a:ea typeface="Tahoma" pitchFamily="34" charset="0"/>
                <a:cs typeface="Tahoma" pitchFamily="34" charset="0"/>
              </a:rPr>
              <a:t>to be saved like the thief but not die </a:t>
            </a:r>
            <a:r>
              <a:rPr lang="en-US" sz="4200" dirty="0" smtClean="0">
                <a:solidFill>
                  <a:schemeClr val="bg1"/>
                </a:solidFill>
                <a:latin typeface="Tahoma" pitchFamily="34" charset="0"/>
                <a:ea typeface="Tahoma" pitchFamily="34" charset="0"/>
                <a:cs typeface="Tahoma" pitchFamily="34" charset="0"/>
              </a:rPr>
              <a:t>an agonizing death on the cross like he did.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If you reject the words of Jesus- they will judge you in the last day (John 12:48). </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Those who do not obey the gospel (which includes baptism) will </a:t>
            </a:r>
            <a:r>
              <a:rPr lang="en-US" sz="4200" dirty="0" smtClean="0">
                <a:solidFill>
                  <a:schemeClr val="bg1"/>
                </a:solidFill>
                <a:latin typeface="Tahoma" pitchFamily="34" charset="0"/>
                <a:ea typeface="Tahoma" pitchFamily="34" charset="0"/>
                <a:cs typeface="Tahoma" pitchFamily="34" charset="0"/>
              </a:rPr>
              <a:t>suffer </a:t>
            </a:r>
            <a:r>
              <a:rPr lang="en-US" sz="4200" dirty="0" smtClean="0">
                <a:solidFill>
                  <a:schemeClr val="bg1"/>
                </a:solidFill>
                <a:latin typeface="Tahoma" pitchFamily="34" charset="0"/>
                <a:ea typeface="Tahoma" pitchFamily="34" charset="0"/>
                <a:cs typeface="Tahoma" pitchFamily="34" charset="0"/>
              </a:rPr>
              <a:t>more than the thief on the cross- the agony will never end in hell (2 Thess. 1:7-9; Mark 9:43-48). </a:t>
            </a:r>
            <a:endParaRPr lang="en-US" sz="4200" dirty="0" smtClean="0">
              <a:solidFill>
                <a:schemeClr val="bg1"/>
              </a:solidFill>
              <a:latin typeface="Tahoma" pitchFamily="34" charset="0"/>
              <a:ea typeface="Tahoma" pitchFamily="34" charset="0"/>
              <a:cs typeface="Tahoma" pitchFamily="34" charset="0"/>
            </a:endParaRP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“Why are you waiting? Arise and be baptized and wash away your sins, calling on the name of the Lord” (Acts 22:16</a:t>
            </a:r>
            <a:r>
              <a:rPr lang="en-US" sz="4200" dirty="0" smtClean="0">
                <a:solidFill>
                  <a:schemeClr val="bg1"/>
                </a:solidFill>
                <a:latin typeface="Tahoma" pitchFamily="34" charset="0"/>
                <a:ea typeface="Tahoma" pitchFamily="34" charset="0"/>
                <a:cs typeface="Tahoma"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4630400" cy="2971800"/>
          </a:xfrm>
        </p:spPr>
        <p:txBody>
          <a:bodyPr>
            <a:noAutofit/>
          </a:bodyPr>
          <a:lstStyle/>
          <a:p>
            <a:r>
              <a:rPr lang="en-US" sz="9000" dirty="0" smtClean="0">
                <a:solidFill>
                  <a:srgbClr val="FFFF00"/>
                </a:solidFill>
                <a:latin typeface="Tahoma" pitchFamily="34" charset="0"/>
                <a:ea typeface="Tahoma" pitchFamily="34" charset="0"/>
                <a:cs typeface="Tahoma" pitchFamily="34" charset="0"/>
              </a:rPr>
              <a:t>What about the Thief on the Cross? (Luke 23:39-43)</a:t>
            </a:r>
            <a:endParaRPr lang="en-US" sz="9000" dirty="0">
              <a:solidFill>
                <a:srgbClr val="FFFF00"/>
              </a:solidFill>
              <a:latin typeface="Tahoma" pitchFamily="34" charset="0"/>
              <a:ea typeface="Tahoma" pitchFamily="34" charset="0"/>
              <a:cs typeface="Tahoma" pitchFamily="34" charset="0"/>
            </a:endParaRPr>
          </a:p>
        </p:txBody>
      </p:sp>
      <p:pic>
        <p:nvPicPr>
          <p:cNvPr id="4" name="Picture 5" descr="MPj04074850000[1]"/>
          <p:cNvPicPr>
            <a:picLocks noChangeAspect="1" noChangeArrowheads="1"/>
          </p:cNvPicPr>
          <p:nvPr/>
        </p:nvPicPr>
        <p:blipFill>
          <a:blip r:embed="rId2" cstate="print"/>
          <a:srcRect/>
          <a:stretch>
            <a:fillRect/>
          </a:stretch>
        </p:blipFill>
        <p:spPr bwMode="auto">
          <a:xfrm>
            <a:off x="3352800" y="3048000"/>
            <a:ext cx="7391400" cy="4927600"/>
          </a:xfrm>
          <a:prstGeom prst="rect">
            <a:avLst/>
          </a:prstGeom>
          <a:noFill/>
          <a:ln w="3175" algn="in">
            <a:solidFill>
              <a:srgbClr val="FFFF00"/>
            </a:solid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Luke 23:39-43</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371600"/>
            <a:ext cx="14630400" cy="6858000"/>
          </a:xfrm>
        </p:spPr>
        <p:txBody>
          <a:bodyPr>
            <a:normAutofit fontScale="92500"/>
          </a:bodyPr>
          <a:lstStyle/>
          <a:p>
            <a:pPr algn="ctr">
              <a:buNone/>
            </a:pPr>
            <a:r>
              <a:rPr lang="en-US" dirty="0" smtClean="0">
                <a:solidFill>
                  <a:schemeClr val="bg1"/>
                </a:solidFill>
                <a:latin typeface="Tahoma" pitchFamily="34" charset="0"/>
                <a:ea typeface="Tahoma" pitchFamily="34" charset="0"/>
                <a:cs typeface="Tahoma" pitchFamily="34" charset="0"/>
              </a:rPr>
              <a:t>One </a:t>
            </a:r>
            <a:r>
              <a:rPr lang="en-US" dirty="0" smtClean="0">
                <a:solidFill>
                  <a:schemeClr val="bg1"/>
                </a:solidFill>
                <a:latin typeface="Tahoma" pitchFamily="34" charset="0"/>
                <a:ea typeface="Tahoma" pitchFamily="34" charset="0"/>
                <a:cs typeface="Tahoma" pitchFamily="34" charset="0"/>
              </a:rPr>
              <a:t>of the criminals who were hanged </a:t>
            </a:r>
            <a:r>
              <a:rPr lang="en-US" i="1" dirty="0" smtClean="0">
                <a:solidFill>
                  <a:schemeClr val="bg1"/>
                </a:solidFill>
                <a:latin typeface="Tahoma" pitchFamily="34" charset="0"/>
                <a:ea typeface="Tahoma" pitchFamily="34" charset="0"/>
                <a:cs typeface="Tahoma" pitchFamily="34" charset="0"/>
              </a:rPr>
              <a:t>there</a:t>
            </a:r>
            <a:r>
              <a:rPr lang="en-US" dirty="0" smtClean="0">
                <a:solidFill>
                  <a:schemeClr val="bg1"/>
                </a:solidFill>
                <a:latin typeface="Tahoma" pitchFamily="34" charset="0"/>
                <a:ea typeface="Tahoma" pitchFamily="34" charset="0"/>
                <a:cs typeface="Tahoma" pitchFamily="34" charset="0"/>
              </a:rPr>
              <a:t> was </a:t>
            </a:r>
            <a:r>
              <a:rPr lang="en-US" dirty="0" smtClean="0">
                <a:solidFill>
                  <a:schemeClr val="bg1"/>
                </a:solidFill>
                <a:latin typeface="Tahoma" pitchFamily="34" charset="0"/>
                <a:ea typeface="Tahoma" pitchFamily="34" charset="0"/>
                <a:cs typeface="Tahoma" pitchFamily="34" charset="0"/>
              </a:rPr>
              <a:t>hurling </a:t>
            </a:r>
            <a:r>
              <a:rPr lang="en-US" dirty="0" smtClean="0">
                <a:solidFill>
                  <a:schemeClr val="bg1"/>
                </a:solidFill>
                <a:latin typeface="Tahoma" pitchFamily="34" charset="0"/>
                <a:ea typeface="Tahoma" pitchFamily="34" charset="0"/>
                <a:cs typeface="Tahoma" pitchFamily="34" charset="0"/>
              </a:rPr>
              <a:t>abuse at Him, saying, “Are You not the </a:t>
            </a:r>
            <a:r>
              <a:rPr lang="en-US" dirty="0" smtClean="0">
                <a:solidFill>
                  <a:schemeClr val="bg1"/>
                </a:solidFill>
                <a:latin typeface="Tahoma" pitchFamily="34" charset="0"/>
                <a:ea typeface="Tahoma" pitchFamily="34" charset="0"/>
                <a:cs typeface="Tahoma" pitchFamily="34" charset="0"/>
              </a:rPr>
              <a:t>Christ</a:t>
            </a:r>
            <a:r>
              <a:rPr lang="en-US" dirty="0" smtClean="0">
                <a:solidFill>
                  <a:schemeClr val="bg1"/>
                </a:solidFill>
                <a:latin typeface="Tahoma" pitchFamily="34" charset="0"/>
                <a:ea typeface="Tahoma" pitchFamily="34" charset="0"/>
                <a:cs typeface="Tahoma" pitchFamily="34" charset="0"/>
              </a:rPr>
              <a:t>? Save Yourself and us!” </a:t>
            </a:r>
            <a:r>
              <a:rPr lang="en-US" dirty="0" smtClean="0">
                <a:solidFill>
                  <a:schemeClr val="bg1"/>
                </a:solidFill>
                <a:latin typeface="Tahoma" pitchFamily="34" charset="0"/>
                <a:ea typeface="Tahoma" pitchFamily="34" charset="0"/>
                <a:cs typeface="Tahoma" pitchFamily="34" charset="0"/>
              </a:rPr>
              <a:t>But </a:t>
            </a:r>
            <a:r>
              <a:rPr lang="en-US" dirty="0" smtClean="0">
                <a:solidFill>
                  <a:schemeClr val="bg1"/>
                </a:solidFill>
                <a:latin typeface="Tahoma" pitchFamily="34" charset="0"/>
                <a:ea typeface="Tahoma" pitchFamily="34" charset="0"/>
                <a:cs typeface="Tahoma" pitchFamily="34" charset="0"/>
              </a:rPr>
              <a:t>the other answered, and rebuking him said, “Do you not even fear God, since you are under the same sentence of condemnation? </a:t>
            </a:r>
            <a:r>
              <a:rPr lang="en-US" dirty="0" smtClean="0">
                <a:solidFill>
                  <a:schemeClr val="bg1"/>
                </a:solidFill>
                <a:latin typeface="Tahoma" pitchFamily="34" charset="0"/>
                <a:ea typeface="Tahoma" pitchFamily="34" charset="0"/>
                <a:cs typeface="Tahoma" pitchFamily="34" charset="0"/>
              </a:rPr>
              <a:t>And </a:t>
            </a:r>
            <a:r>
              <a:rPr lang="en-US" dirty="0" smtClean="0">
                <a:solidFill>
                  <a:schemeClr val="bg1"/>
                </a:solidFill>
                <a:latin typeface="Tahoma" pitchFamily="34" charset="0"/>
                <a:ea typeface="Tahoma" pitchFamily="34" charset="0"/>
                <a:cs typeface="Tahoma" pitchFamily="34" charset="0"/>
              </a:rPr>
              <a:t>we indeed </a:t>
            </a:r>
            <a:r>
              <a:rPr lang="en-US" i="1" dirty="0" smtClean="0">
                <a:solidFill>
                  <a:schemeClr val="bg1"/>
                </a:solidFill>
                <a:latin typeface="Tahoma" pitchFamily="34" charset="0"/>
                <a:ea typeface="Tahoma" pitchFamily="34" charset="0"/>
                <a:cs typeface="Tahoma" pitchFamily="34" charset="0"/>
              </a:rPr>
              <a:t>are </a:t>
            </a:r>
            <a:r>
              <a:rPr lang="en-US" i="1" dirty="0" smtClean="0">
                <a:solidFill>
                  <a:schemeClr val="bg1"/>
                </a:solidFill>
                <a:latin typeface="Tahoma" pitchFamily="34" charset="0"/>
                <a:ea typeface="Tahoma" pitchFamily="34" charset="0"/>
                <a:cs typeface="Tahoma" pitchFamily="34" charset="0"/>
              </a:rPr>
              <a:t>suffering </a:t>
            </a:r>
            <a:r>
              <a:rPr lang="en-US" dirty="0" smtClean="0">
                <a:solidFill>
                  <a:schemeClr val="bg1"/>
                </a:solidFill>
                <a:latin typeface="Tahoma" pitchFamily="34" charset="0"/>
                <a:ea typeface="Tahoma" pitchFamily="34" charset="0"/>
                <a:cs typeface="Tahoma" pitchFamily="34" charset="0"/>
              </a:rPr>
              <a:t>justly</a:t>
            </a:r>
            <a:r>
              <a:rPr lang="en-US" dirty="0" smtClean="0">
                <a:solidFill>
                  <a:schemeClr val="bg1"/>
                </a:solidFill>
                <a:latin typeface="Tahoma" pitchFamily="34" charset="0"/>
                <a:ea typeface="Tahoma" pitchFamily="34" charset="0"/>
                <a:cs typeface="Tahoma" pitchFamily="34" charset="0"/>
              </a:rPr>
              <a:t>, for we are receiving </a:t>
            </a:r>
            <a:r>
              <a:rPr lang="en-US" dirty="0" smtClean="0">
                <a:solidFill>
                  <a:schemeClr val="bg1"/>
                </a:solidFill>
                <a:latin typeface="Tahoma" pitchFamily="34" charset="0"/>
                <a:ea typeface="Tahoma" pitchFamily="34" charset="0"/>
                <a:cs typeface="Tahoma" pitchFamily="34" charset="0"/>
              </a:rPr>
              <a:t>what </a:t>
            </a:r>
            <a:r>
              <a:rPr lang="en-US" dirty="0" smtClean="0">
                <a:solidFill>
                  <a:schemeClr val="bg1"/>
                </a:solidFill>
                <a:latin typeface="Tahoma" pitchFamily="34" charset="0"/>
                <a:ea typeface="Tahoma" pitchFamily="34" charset="0"/>
                <a:cs typeface="Tahoma" pitchFamily="34" charset="0"/>
              </a:rPr>
              <a:t>we deserve for our deeds; but this man has done nothing wrong.” </a:t>
            </a:r>
            <a:r>
              <a:rPr lang="en-US" dirty="0" smtClean="0">
                <a:solidFill>
                  <a:schemeClr val="bg1"/>
                </a:solidFill>
                <a:latin typeface="Tahoma" pitchFamily="34" charset="0"/>
                <a:ea typeface="Tahoma" pitchFamily="34" charset="0"/>
                <a:cs typeface="Tahoma" pitchFamily="34" charset="0"/>
              </a:rPr>
              <a:t>And </a:t>
            </a:r>
            <a:r>
              <a:rPr lang="en-US" dirty="0" smtClean="0">
                <a:solidFill>
                  <a:schemeClr val="bg1"/>
                </a:solidFill>
                <a:latin typeface="Tahoma" pitchFamily="34" charset="0"/>
                <a:ea typeface="Tahoma" pitchFamily="34" charset="0"/>
                <a:cs typeface="Tahoma" pitchFamily="34" charset="0"/>
              </a:rPr>
              <a:t>he was saying, “Jesus, remember me when You come </a:t>
            </a:r>
            <a:r>
              <a:rPr lang="en-US" dirty="0" smtClean="0">
                <a:solidFill>
                  <a:schemeClr val="bg1"/>
                </a:solidFill>
                <a:latin typeface="Tahoma" pitchFamily="34" charset="0"/>
                <a:ea typeface="Tahoma" pitchFamily="34" charset="0"/>
                <a:cs typeface="Tahoma" pitchFamily="34" charset="0"/>
              </a:rPr>
              <a:t>in </a:t>
            </a:r>
            <a:r>
              <a:rPr lang="en-US" dirty="0" smtClean="0">
                <a:solidFill>
                  <a:schemeClr val="bg1"/>
                </a:solidFill>
                <a:latin typeface="Tahoma" pitchFamily="34" charset="0"/>
                <a:ea typeface="Tahoma" pitchFamily="34" charset="0"/>
                <a:cs typeface="Tahoma" pitchFamily="34" charset="0"/>
              </a:rPr>
              <a:t>Your kingdom!” </a:t>
            </a:r>
            <a:r>
              <a:rPr lang="en-US" dirty="0" smtClean="0">
                <a:solidFill>
                  <a:schemeClr val="bg1"/>
                </a:solidFill>
                <a:latin typeface="Tahoma" pitchFamily="34" charset="0"/>
                <a:ea typeface="Tahoma" pitchFamily="34" charset="0"/>
                <a:cs typeface="Tahoma" pitchFamily="34" charset="0"/>
              </a:rPr>
              <a:t>And </a:t>
            </a:r>
            <a:r>
              <a:rPr lang="en-US" dirty="0" smtClean="0">
                <a:solidFill>
                  <a:schemeClr val="bg1"/>
                </a:solidFill>
                <a:latin typeface="Tahoma" pitchFamily="34" charset="0"/>
                <a:ea typeface="Tahoma" pitchFamily="34" charset="0"/>
                <a:cs typeface="Tahoma" pitchFamily="34" charset="0"/>
              </a:rPr>
              <a:t>He said to him, “</a:t>
            </a:r>
            <a:r>
              <a:rPr lang="en-US" u="sng" dirty="0" smtClean="0">
                <a:solidFill>
                  <a:srgbClr val="FFFF00"/>
                </a:solidFill>
                <a:latin typeface="Tahoma" pitchFamily="34" charset="0"/>
                <a:ea typeface="Tahoma" pitchFamily="34" charset="0"/>
                <a:cs typeface="Tahoma" pitchFamily="34" charset="0"/>
              </a:rPr>
              <a:t>Truly I say to you, today you shall be with Me in Paradise</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0" y="0"/>
          <a:ext cx="14630400" cy="8229600"/>
        </p:xfrm>
        <a:graphic>
          <a:graphicData uri="http://schemas.openxmlformats.org/drawingml/2006/table">
            <a:tbl>
              <a:tblPr firstRow="1" bandRow="1">
                <a:tableStyleId>{073A0DAA-6AF3-43AB-8588-CEC1D06C72B9}</a:tableStyleId>
              </a:tblPr>
              <a:tblGrid>
                <a:gridCol w="7315200"/>
                <a:gridCol w="7315200"/>
              </a:tblGrid>
              <a:tr h="1147591">
                <a:tc>
                  <a:txBody>
                    <a:bodyPr/>
                    <a:lstStyle/>
                    <a:p>
                      <a:pPr algn="ctr"/>
                      <a:r>
                        <a:rPr lang="en-US" sz="4800" dirty="0" smtClean="0">
                          <a:solidFill>
                            <a:srgbClr val="FFFF00"/>
                          </a:solidFill>
                          <a:latin typeface="Tahoma" pitchFamily="34" charset="0"/>
                          <a:ea typeface="Tahoma" pitchFamily="34" charset="0"/>
                          <a:cs typeface="Tahoma" pitchFamily="34" charset="0"/>
                        </a:rPr>
                        <a:t>When the Thief Lived</a:t>
                      </a:r>
                      <a:endParaRPr lang="en-US" sz="4800" dirty="0">
                        <a:solidFill>
                          <a:srgbClr val="FFFF00"/>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800" dirty="0" smtClean="0">
                          <a:solidFill>
                            <a:srgbClr val="00B0F0"/>
                          </a:solidFill>
                          <a:latin typeface="Tahoma" pitchFamily="34" charset="0"/>
                          <a:ea typeface="Tahoma" pitchFamily="34" charset="0"/>
                          <a:cs typeface="Tahoma" pitchFamily="34" charset="0"/>
                        </a:rPr>
                        <a:t>The Gospel</a:t>
                      </a:r>
                      <a:r>
                        <a:rPr lang="en-US" sz="4800" baseline="0" dirty="0" smtClean="0">
                          <a:solidFill>
                            <a:srgbClr val="00B0F0"/>
                          </a:solidFill>
                          <a:latin typeface="Tahoma" pitchFamily="34" charset="0"/>
                          <a:ea typeface="Tahoma" pitchFamily="34" charset="0"/>
                          <a:cs typeface="Tahoma" pitchFamily="34" charset="0"/>
                        </a:rPr>
                        <a:t> Age</a:t>
                      </a:r>
                      <a:endParaRPr lang="en-US" sz="4800" dirty="0">
                        <a:solidFill>
                          <a:srgbClr val="00B0F0"/>
                        </a:solidFill>
                        <a:latin typeface="Tahoma" pitchFamily="34" charset="0"/>
                        <a:ea typeface="Tahoma" pitchFamily="34" charset="0"/>
                        <a:cs typeface="Tahoma" pitchFamily="34" charset="0"/>
                      </a:endParaRPr>
                    </a:p>
                  </a:txBody>
                  <a:tcPr>
                    <a:solidFill>
                      <a:schemeClr val="tx1"/>
                    </a:solidFill>
                  </a:tcPr>
                </a:tc>
              </a:tr>
              <a:tr h="2541219">
                <a:tc>
                  <a:txBody>
                    <a:bodyPr/>
                    <a:lstStyle/>
                    <a:p>
                      <a:pPr algn="ct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r h="1829355">
                <a:tc>
                  <a:txBody>
                    <a:bodyPr/>
                    <a:lstStyle/>
                    <a:p>
                      <a:pPr algn="ct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000" dirty="0" smtClean="0">
                        <a:solidFill>
                          <a:schemeClr val="bg1"/>
                        </a:solidFill>
                        <a:latin typeface="Tahoma" pitchFamily="34" charset="0"/>
                        <a:ea typeface="Tahoma" pitchFamily="34" charset="0"/>
                        <a:cs typeface="Tahoma" pitchFamily="34" charset="0"/>
                      </a:endParaRPr>
                    </a:p>
                  </a:txBody>
                  <a:tcPr>
                    <a:solidFill>
                      <a:schemeClr val="tx1"/>
                    </a:solidFill>
                  </a:tcPr>
                </a:tc>
              </a:tr>
              <a:tr h="2711435">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0" y="0"/>
          <a:ext cx="14630400" cy="8229599"/>
        </p:xfrm>
        <a:graphic>
          <a:graphicData uri="http://schemas.openxmlformats.org/drawingml/2006/table">
            <a:tbl>
              <a:tblPr firstRow="1" bandRow="1">
                <a:tableStyleId>{073A0DAA-6AF3-43AB-8588-CEC1D06C72B9}</a:tableStyleId>
              </a:tblPr>
              <a:tblGrid>
                <a:gridCol w="7315200"/>
                <a:gridCol w="7315200"/>
              </a:tblGrid>
              <a:tr h="1122999">
                <a:tc>
                  <a:txBody>
                    <a:bodyPr/>
                    <a:lstStyle/>
                    <a:p>
                      <a:pPr algn="ctr"/>
                      <a:r>
                        <a:rPr lang="en-US" sz="4800" dirty="0" smtClean="0">
                          <a:solidFill>
                            <a:srgbClr val="FFFF00"/>
                          </a:solidFill>
                          <a:latin typeface="Tahoma" pitchFamily="34" charset="0"/>
                          <a:ea typeface="Tahoma" pitchFamily="34" charset="0"/>
                          <a:cs typeface="Tahoma" pitchFamily="34" charset="0"/>
                        </a:rPr>
                        <a:t>When the Thief Lived</a:t>
                      </a:r>
                      <a:endParaRPr lang="en-US" sz="4800" dirty="0">
                        <a:solidFill>
                          <a:srgbClr val="FFFF00"/>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800" dirty="0" smtClean="0">
                          <a:solidFill>
                            <a:srgbClr val="00B0F0"/>
                          </a:solidFill>
                          <a:latin typeface="Tahoma" pitchFamily="34" charset="0"/>
                          <a:ea typeface="Tahoma" pitchFamily="34" charset="0"/>
                          <a:cs typeface="Tahoma" pitchFamily="34" charset="0"/>
                        </a:rPr>
                        <a:t>The Gospel</a:t>
                      </a:r>
                      <a:r>
                        <a:rPr lang="en-US" sz="4800" baseline="0" dirty="0" smtClean="0">
                          <a:solidFill>
                            <a:srgbClr val="00B0F0"/>
                          </a:solidFill>
                          <a:latin typeface="Tahoma" pitchFamily="34" charset="0"/>
                          <a:ea typeface="Tahoma" pitchFamily="34" charset="0"/>
                          <a:cs typeface="Tahoma" pitchFamily="34" charset="0"/>
                        </a:rPr>
                        <a:t> Age</a:t>
                      </a:r>
                      <a:endParaRPr lang="en-US" sz="4800" dirty="0">
                        <a:solidFill>
                          <a:srgbClr val="00B0F0"/>
                        </a:solidFill>
                        <a:latin typeface="Tahoma" pitchFamily="34" charset="0"/>
                        <a:ea typeface="Tahoma" pitchFamily="34" charset="0"/>
                        <a:cs typeface="Tahoma" pitchFamily="34" charset="0"/>
                      </a:endParaRPr>
                    </a:p>
                  </a:txBody>
                  <a:tcPr>
                    <a:solidFill>
                      <a:schemeClr val="tx1"/>
                    </a:solidFill>
                  </a:tcPr>
                </a:tc>
              </a:tr>
              <a:tr h="2663113">
                <a:tc>
                  <a:txBody>
                    <a:bodyPr/>
                    <a:lstStyle/>
                    <a:p>
                      <a:pPr algn="ctr"/>
                      <a:r>
                        <a:rPr lang="en-US" sz="4000" dirty="0" smtClean="0">
                          <a:solidFill>
                            <a:srgbClr val="FFFF00"/>
                          </a:solidFill>
                          <a:latin typeface="Tahoma" pitchFamily="34" charset="0"/>
                          <a:ea typeface="Tahoma" pitchFamily="34" charset="0"/>
                          <a:cs typeface="Tahoma" pitchFamily="34" charset="0"/>
                        </a:rPr>
                        <a:t>Jesus </a:t>
                      </a:r>
                      <a:r>
                        <a:rPr lang="en-US" sz="4000" baseline="0" dirty="0" smtClean="0">
                          <a:solidFill>
                            <a:srgbClr val="FFFF00"/>
                          </a:solidFill>
                          <a:latin typeface="Tahoma" pitchFamily="34" charset="0"/>
                          <a:ea typeface="Tahoma" pitchFamily="34" charset="0"/>
                          <a:cs typeface="Tahoma" pitchFamily="34" charset="0"/>
                        </a:rPr>
                        <a:t>had the power on earth to forgive sins which included the thief </a:t>
                      </a:r>
                    </a:p>
                    <a:p>
                      <a:pPr algn="ctr"/>
                      <a:r>
                        <a:rPr lang="en-US" sz="4000" baseline="0" dirty="0" smtClean="0">
                          <a:solidFill>
                            <a:schemeClr val="bg1"/>
                          </a:solidFill>
                          <a:latin typeface="Tahoma" pitchFamily="34" charset="0"/>
                          <a:ea typeface="Tahoma" pitchFamily="34" charset="0"/>
                          <a:cs typeface="Tahoma" pitchFamily="34" charset="0"/>
                        </a:rPr>
                        <a:t>(Luke 5:18-23; 7:50; 23:43)</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r h="1790154">
                <a:tc>
                  <a:txBody>
                    <a:bodyPr/>
                    <a:lstStyle/>
                    <a:p>
                      <a:pPr algn="ct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000" dirty="0" smtClean="0">
                        <a:solidFill>
                          <a:schemeClr val="bg1"/>
                        </a:solidFill>
                        <a:latin typeface="Tahoma" pitchFamily="34" charset="0"/>
                        <a:ea typeface="Tahoma" pitchFamily="34" charset="0"/>
                        <a:cs typeface="Tahoma" pitchFamily="34" charset="0"/>
                      </a:endParaRPr>
                    </a:p>
                  </a:txBody>
                  <a:tcPr>
                    <a:solidFill>
                      <a:schemeClr val="tx1"/>
                    </a:solidFill>
                  </a:tcPr>
                </a:tc>
              </a:tr>
              <a:tr h="2653333">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0" y="0"/>
          <a:ext cx="14630400" cy="8229599"/>
        </p:xfrm>
        <a:graphic>
          <a:graphicData uri="http://schemas.openxmlformats.org/drawingml/2006/table">
            <a:tbl>
              <a:tblPr firstRow="1" bandRow="1">
                <a:tableStyleId>{073A0DAA-6AF3-43AB-8588-CEC1D06C72B9}</a:tableStyleId>
              </a:tblPr>
              <a:tblGrid>
                <a:gridCol w="7315200"/>
                <a:gridCol w="7315200"/>
              </a:tblGrid>
              <a:tr h="1122999">
                <a:tc>
                  <a:txBody>
                    <a:bodyPr/>
                    <a:lstStyle/>
                    <a:p>
                      <a:pPr algn="ctr"/>
                      <a:r>
                        <a:rPr lang="en-US" sz="4800" dirty="0" smtClean="0">
                          <a:solidFill>
                            <a:srgbClr val="FFFF00"/>
                          </a:solidFill>
                          <a:latin typeface="Tahoma" pitchFamily="34" charset="0"/>
                          <a:ea typeface="Tahoma" pitchFamily="34" charset="0"/>
                          <a:cs typeface="Tahoma" pitchFamily="34" charset="0"/>
                        </a:rPr>
                        <a:t>When the Thief Lived</a:t>
                      </a:r>
                      <a:endParaRPr lang="en-US" sz="4800" dirty="0">
                        <a:solidFill>
                          <a:srgbClr val="FFFF00"/>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800" dirty="0" smtClean="0">
                          <a:solidFill>
                            <a:srgbClr val="00B0F0"/>
                          </a:solidFill>
                          <a:latin typeface="Tahoma" pitchFamily="34" charset="0"/>
                          <a:ea typeface="Tahoma" pitchFamily="34" charset="0"/>
                          <a:cs typeface="Tahoma" pitchFamily="34" charset="0"/>
                        </a:rPr>
                        <a:t>The Gospel</a:t>
                      </a:r>
                      <a:r>
                        <a:rPr lang="en-US" sz="4800" baseline="0" dirty="0" smtClean="0">
                          <a:solidFill>
                            <a:srgbClr val="00B0F0"/>
                          </a:solidFill>
                          <a:latin typeface="Tahoma" pitchFamily="34" charset="0"/>
                          <a:ea typeface="Tahoma" pitchFamily="34" charset="0"/>
                          <a:cs typeface="Tahoma" pitchFamily="34" charset="0"/>
                        </a:rPr>
                        <a:t> Age</a:t>
                      </a:r>
                      <a:endParaRPr lang="en-US" sz="4800" dirty="0">
                        <a:solidFill>
                          <a:srgbClr val="00B0F0"/>
                        </a:solidFill>
                        <a:latin typeface="Tahoma" pitchFamily="34" charset="0"/>
                        <a:ea typeface="Tahoma" pitchFamily="34" charset="0"/>
                        <a:cs typeface="Tahoma" pitchFamily="34" charset="0"/>
                      </a:endParaRPr>
                    </a:p>
                  </a:txBody>
                  <a:tcPr>
                    <a:solidFill>
                      <a:schemeClr val="tx1"/>
                    </a:solidFill>
                  </a:tcPr>
                </a:tc>
              </a:tr>
              <a:tr h="2663113">
                <a:tc>
                  <a:txBody>
                    <a:bodyPr/>
                    <a:lstStyle/>
                    <a:p>
                      <a:pPr algn="ctr"/>
                      <a:r>
                        <a:rPr lang="en-US" sz="4000" dirty="0" smtClean="0">
                          <a:solidFill>
                            <a:srgbClr val="FFFF00"/>
                          </a:solidFill>
                          <a:latin typeface="Tahoma" pitchFamily="34" charset="0"/>
                          <a:ea typeface="Tahoma" pitchFamily="34" charset="0"/>
                          <a:cs typeface="Tahoma" pitchFamily="34" charset="0"/>
                        </a:rPr>
                        <a:t>Jesus </a:t>
                      </a:r>
                      <a:r>
                        <a:rPr lang="en-US" sz="4000" baseline="0" dirty="0" smtClean="0">
                          <a:solidFill>
                            <a:srgbClr val="FFFF00"/>
                          </a:solidFill>
                          <a:latin typeface="Tahoma" pitchFamily="34" charset="0"/>
                          <a:ea typeface="Tahoma" pitchFamily="34" charset="0"/>
                          <a:cs typeface="Tahoma" pitchFamily="34" charset="0"/>
                        </a:rPr>
                        <a:t>had the power on earth to forgive sins which included the thief </a:t>
                      </a:r>
                    </a:p>
                    <a:p>
                      <a:pPr algn="ctr"/>
                      <a:r>
                        <a:rPr lang="en-US" sz="4000" baseline="0" dirty="0" smtClean="0">
                          <a:solidFill>
                            <a:schemeClr val="bg1"/>
                          </a:solidFill>
                          <a:latin typeface="Tahoma" pitchFamily="34" charset="0"/>
                          <a:ea typeface="Tahoma" pitchFamily="34" charset="0"/>
                          <a:cs typeface="Tahoma" pitchFamily="34" charset="0"/>
                        </a:rPr>
                        <a:t>(Luke 5:18-23; 7:50; 23:43)</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000" dirty="0" smtClean="0">
                          <a:solidFill>
                            <a:srgbClr val="00B0F0"/>
                          </a:solidFill>
                          <a:latin typeface="Tahoma" pitchFamily="34" charset="0"/>
                          <a:ea typeface="Tahoma" pitchFamily="34" charset="0"/>
                          <a:cs typeface="Tahoma" pitchFamily="34" charset="0"/>
                        </a:rPr>
                        <a:t>When Jesus died,</a:t>
                      </a:r>
                      <a:r>
                        <a:rPr lang="en-US" sz="4000" baseline="0" dirty="0" smtClean="0">
                          <a:solidFill>
                            <a:srgbClr val="00B0F0"/>
                          </a:solidFill>
                          <a:latin typeface="Tahoma" pitchFamily="34" charset="0"/>
                          <a:ea typeface="Tahoma" pitchFamily="34" charset="0"/>
                          <a:cs typeface="Tahoma" pitchFamily="34" charset="0"/>
                        </a:rPr>
                        <a:t> he nailed Moses’ law to the cross &amp; the New Covenant went into effect </a:t>
                      </a:r>
                      <a:r>
                        <a:rPr lang="en-US" sz="4000" baseline="0" dirty="0" smtClean="0">
                          <a:solidFill>
                            <a:schemeClr val="bg1"/>
                          </a:solidFill>
                          <a:latin typeface="Tahoma" pitchFamily="34" charset="0"/>
                          <a:ea typeface="Tahoma" pitchFamily="34" charset="0"/>
                          <a:cs typeface="Tahoma" pitchFamily="34" charset="0"/>
                        </a:rPr>
                        <a:t>(Col. 2:14; Heb. 9:15-17)</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r h="1790154">
                <a:tc>
                  <a:txBody>
                    <a:bodyPr/>
                    <a:lstStyle/>
                    <a:p>
                      <a:pPr algn="ct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000" dirty="0" smtClean="0">
                        <a:solidFill>
                          <a:schemeClr val="bg1"/>
                        </a:solidFill>
                        <a:latin typeface="Tahoma" pitchFamily="34" charset="0"/>
                        <a:ea typeface="Tahoma" pitchFamily="34" charset="0"/>
                        <a:cs typeface="Tahoma" pitchFamily="34" charset="0"/>
                      </a:endParaRPr>
                    </a:p>
                  </a:txBody>
                  <a:tcPr>
                    <a:solidFill>
                      <a:schemeClr val="tx1"/>
                    </a:solidFill>
                  </a:tcPr>
                </a:tc>
              </a:tr>
              <a:tr h="2653333">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0" y="0"/>
          <a:ext cx="14630400" cy="8037430"/>
        </p:xfrm>
        <a:graphic>
          <a:graphicData uri="http://schemas.openxmlformats.org/drawingml/2006/table">
            <a:tbl>
              <a:tblPr firstRow="1" bandRow="1">
                <a:tableStyleId>{073A0DAA-6AF3-43AB-8588-CEC1D06C72B9}</a:tableStyleId>
              </a:tblPr>
              <a:tblGrid>
                <a:gridCol w="7315200"/>
                <a:gridCol w="7315200"/>
              </a:tblGrid>
              <a:tr h="1066800">
                <a:tc>
                  <a:txBody>
                    <a:bodyPr/>
                    <a:lstStyle/>
                    <a:p>
                      <a:pPr algn="ctr"/>
                      <a:r>
                        <a:rPr lang="en-US" sz="4800" dirty="0" smtClean="0">
                          <a:solidFill>
                            <a:srgbClr val="FFFF00"/>
                          </a:solidFill>
                          <a:latin typeface="Tahoma" pitchFamily="34" charset="0"/>
                          <a:ea typeface="Tahoma" pitchFamily="34" charset="0"/>
                          <a:cs typeface="Tahoma" pitchFamily="34" charset="0"/>
                        </a:rPr>
                        <a:t>When the Thief Lived</a:t>
                      </a:r>
                      <a:endParaRPr lang="en-US" sz="4800" dirty="0">
                        <a:solidFill>
                          <a:srgbClr val="FFFF00"/>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800" dirty="0" smtClean="0">
                          <a:solidFill>
                            <a:srgbClr val="00B0F0"/>
                          </a:solidFill>
                          <a:latin typeface="Tahoma" pitchFamily="34" charset="0"/>
                          <a:ea typeface="Tahoma" pitchFamily="34" charset="0"/>
                          <a:cs typeface="Tahoma" pitchFamily="34" charset="0"/>
                        </a:rPr>
                        <a:t>The Gospel</a:t>
                      </a:r>
                      <a:r>
                        <a:rPr lang="en-US" sz="4800" baseline="0" dirty="0" smtClean="0">
                          <a:solidFill>
                            <a:srgbClr val="00B0F0"/>
                          </a:solidFill>
                          <a:latin typeface="Tahoma" pitchFamily="34" charset="0"/>
                          <a:ea typeface="Tahoma" pitchFamily="34" charset="0"/>
                          <a:cs typeface="Tahoma" pitchFamily="34" charset="0"/>
                        </a:rPr>
                        <a:t> Age</a:t>
                      </a:r>
                      <a:endParaRPr lang="en-US" sz="4800" dirty="0">
                        <a:solidFill>
                          <a:srgbClr val="00B0F0"/>
                        </a:solidFill>
                        <a:latin typeface="Tahoma" pitchFamily="34" charset="0"/>
                        <a:ea typeface="Tahoma" pitchFamily="34" charset="0"/>
                        <a:cs typeface="Tahoma" pitchFamily="34" charset="0"/>
                      </a:endParaRPr>
                    </a:p>
                  </a:txBody>
                  <a:tcPr>
                    <a:solidFill>
                      <a:schemeClr val="tx1"/>
                    </a:solidFill>
                  </a:tcPr>
                </a:tc>
              </a:tr>
              <a:tr h="2362317">
                <a:tc>
                  <a:txBody>
                    <a:bodyPr/>
                    <a:lstStyle/>
                    <a:p>
                      <a:pPr algn="ctr"/>
                      <a:r>
                        <a:rPr lang="en-US" sz="4000" dirty="0" smtClean="0">
                          <a:solidFill>
                            <a:schemeClr val="bg1"/>
                          </a:solidFill>
                          <a:latin typeface="Tahoma" pitchFamily="34" charset="0"/>
                          <a:ea typeface="Tahoma" pitchFamily="34" charset="0"/>
                          <a:cs typeface="Tahoma" pitchFamily="34" charset="0"/>
                        </a:rPr>
                        <a:t>Jesus </a:t>
                      </a:r>
                      <a:r>
                        <a:rPr lang="en-US" sz="4000" baseline="0" dirty="0" smtClean="0">
                          <a:solidFill>
                            <a:schemeClr val="bg1"/>
                          </a:solidFill>
                          <a:latin typeface="Tahoma" pitchFamily="34" charset="0"/>
                          <a:ea typeface="Tahoma" pitchFamily="34" charset="0"/>
                          <a:cs typeface="Tahoma" pitchFamily="34" charset="0"/>
                        </a:rPr>
                        <a:t>had the power on earth to forgive sins which included the thief </a:t>
                      </a:r>
                    </a:p>
                    <a:p>
                      <a:pPr algn="ctr"/>
                      <a:r>
                        <a:rPr lang="en-US" sz="4000" baseline="0" dirty="0" smtClean="0">
                          <a:solidFill>
                            <a:schemeClr val="bg1"/>
                          </a:solidFill>
                          <a:latin typeface="Tahoma" pitchFamily="34" charset="0"/>
                          <a:ea typeface="Tahoma" pitchFamily="34" charset="0"/>
                          <a:cs typeface="Tahoma" pitchFamily="34" charset="0"/>
                        </a:rPr>
                        <a:t>(Luke 5:18-23; 7:50; 23:43)</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000" dirty="0" smtClean="0">
                          <a:solidFill>
                            <a:schemeClr val="bg1"/>
                          </a:solidFill>
                          <a:latin typeface="Tahoma" pitchFamily="34" charset="0"/>
                          <a:ea typeface="Tahoma" pitchFamily="34" charset="0"/>
                          <a:cs typeface="Tahoma" pitchFamily="34" charset="0"/>
                        </a:rPr>
                        <a:t>When Jesus died,</a:t>
                      </a:r>
                      <a:r>
                        <a:rPr lang="en-US" sz="4000" baseline="0" dirty="0" smtClean="0">
                          <a:solidFill>
                            <a:schemeClr val="bg1"/>
                          </a:solidFill>
                          <a:latin typeface="Tahoma" pitchFamily="34" charset="0"/>
                          <a:ea typeface="Tahoma" pitchFamily="34" charset="0"/>
                          <a:cs typeface="Tahoma" pitchFamily="34" charset="0"/>
                        </a:rPr>
                        <a:t> he nailed Moses’ law to the cross &amp; the New Covenant went into effect (Col. 2:14; Heb. 9:15-17)</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r h="1700568">
                <a:tc>
                  <a:txBody>
                    <a:bodyPr/>
                    <a:lstStyle/>
                    <a:p>
                      <a:pPr algn="ctr"/>
                      <a:r>
                        <a:rPr lang="en-US" sz="4000" dirty="0" smtClean="0">
                          <a:solidFill>
                            <a:srgbClr val="FFFF00"/>
                          </a:solidFill>
                          <a:latin typeface="Tahoma" pitchFamily="34" charset="0"/>
                          <a:ea typeface="Tahoma" pitchFamily="34" charset="0"/>
                          <a:cs typeface="Tahoma" pitchFamily="34" charset="0"/>
                        </a:rPr>
                        <a:t>The Jews were to believe</a:t>
                      </a:r>
                      <a:r>
                        <a:rPr lang="en-US" sz="4000" baseline="0" dirty="0" smtClean="0">
                          <a:solidFill>
                            <a:srgbClr val="FFFF00"/>
                          </a:solidFill>
                          <a:latin typeface="Tahoma" pitchFamily="34" charset="0"/>
                          <a:ea typeface="Tahoma" pitchFamily="34" charset="0"/>
                          <a:cs typeface="Tahoma" pitchFamily="34" charset="0"/>
                        </a:rPr>
                        <a:t> in the gospel of Christ</a:t>
                      </a:r>
                    </a:p>
                    <a:p>
                      <a:pPr algn="ctr"/>
                      <a:r>
                        <a:rPr lang="en-US" sz="4000" baseline="0" dirty="0" smtClean="0">
                          <a:solidFill>
                            <a:schemeClr val="bg1"/>
                          </a:solidFill>
                          <a:latin typeface="Tahoma" pitchFamily="34" charset="0"/>
                          <a:ea typeface="Tahoma" pitchFamily="34" charset="0"/>
                          <a:cs typeface="Tahoma" pitchFamily="34" charset="0"/>
                        </a:rPr>
                        <a:t> (Mark 1:15; John 1:12)</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000" dirty="0" smtClean="0">
                        <a:solidFill>
                          <a:schemeClr val="bg1"/>
                        </a:solidFill>
                        <a:latin typeface="Tahoma" pitchFamily="34" charset="0"/>
                        <a:ea typeface="Tahoma" pitchFamily="34" charset="0"/>
                        <a:cs typeface="Tahoma" pitchFamily="34" charset="0"/>
                      </a:endParaRPr>
                    </a:p>
                  </a:txBody>
                  <a:tcPr>
                    <a:solidFill>
                      <a:schemeClr val="tx1"/>
                    </a:solidFill>
                  </a:tcPr>
                </a:tc>
              </a:tr>
              <a:tr h="252055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0" y="0"/>
          <a:ext cx="14630400" cy="8037430"/>
        </p:xfrm>
        <a:graphic>
          <a:graphicData uri="http://schemas.openxmlformats.org/drawingml/2006/table">
            <a:tbl>
              <a:tblPr firstRow="1" bandRow="1">
                <a:tableStyleId>{073A0DAA-6AF3-43AB-8588-CEC1D06C72B9}</a:tableStyleId>
              </a:tblPr>
              <a:tblGrid>
                <a:gridCol w="7315200"/>
                <a:gridCol w="7315200"/>
              </a:tblGrid>
              <a:tr h="1066800">
                <a:tc>
                  <a:txBody>
                    <a:bodyPr/>
                    <a:lstStyle/>
                    <a:p>
                      <a:pPr algn="ctr"/>
                      <a:r>
                        <a:rPr lang="en-US" sz="4800" dirty="0" smtClean="0">
                          <a:solidFill>
                            <a:srgbClr val="FFFF00"/>
                          </a:solidFill>
                          <a:latin typeface="Tahoma" pitchFamily="34" charset="0"/>
                          <a:ea typeface="Tahoma" pitchFamily="34" charset="0"/>
                          <a:cs typeface="Tahoma" pitchFamily="34" charset="0"/>
                        </a:rPr>
                        <a:t>When the Thief Lived</a:t>
                      </a:r>
                      <a:endParaRPr lang="en-US" sz="4800" dirty="0">
                        <a:solidFill>
                          <a:srgbClr val="FFFF00"/>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800" dirty="0" smtClean="0">
                          <a:solidFill>
                            <a:srgbClr val="00B0F0"/>
                          </a:solidFill>
                          <a:latin typeface="Tahoma" pitchFamily="34" charset="0"/>
                          <a:ea typeface="Tahoma" pitchFamily="34" charset="0"/>
                          <a:cs typeface="Tahoma" pitchFamily="34" charset="0"/>
                        </a:rPr>
                        <a:t>The Gospel</a:t>
                      </a:r>
                      <a:r>
                        <a:rPr lang="en-US" sz="4800" baseline="0" dirty="0" smtClean="0">
                          <a:solidFill>
                            <a:srgbClr val="00B0F0"/>
                          </a:solidFill>
                          <a:latin typeface="Tahoma" pitchFamily="34" charset="0"/>
                          <a:ea typeface="Tahoma" pitchFamily="34" charset="0"/>
                          <a:cs typeface="Tahoma" pitchFamily="34" charset="0"/>
                        </a:rPr>
                        <a:t> Age</a:t>
                      </a:r>
                      <a:endParaRPr lang="en-US" sz="4800" dirty="0">
                        <a:solidFill>
                          <a:srgbClr val="00B0F0"/>
                        </a:solidFill>
                        <a:latin typeface="Tahoma" pitchFamily="34" charset="0"/>
                        <a:ea typeface="Tahoma" pitchFamily="34" charset="0"/>
                        <a:cs typeface="Tahoma" pitchFamily="34" charset="0"/>
                      </a:endParaRPr>
                    </a:p>
                  </a:txBody>
                  <a:tcPr>
                    <a:solidFill>
                      <a:schemeClr val="tx1"/>
                    </a:solidFill>
                  </a:tcPr>
                </a:tc>
              </a:tr>
              <a:tr h="2362317">
                <a:tc>
                  <a:txBody>
                    <a:bodyPr/>
                    <a:lstStyle/>
                    <a:p>
                      <a:pPr algn="ctr"/>
                      <a:r>
                        <a:rPr lang="en-US" sz="4000" dirty="0" smtClean="0">
                          <a:solidFill>
                            <a:schemeClr val="bg1"/>
                          </a:solidFill>
                          <a:latin typeface="Tahoma" pitchFamily="34" charset="0"/>
                          <a:ea typeface="Tahoma" pitchFamily="34" charset="0"/>
                          <a:cs typeface="Tahoma" pitchFamily="34" charset="0"/>
                        </a:rPr>
                        <a:t>Jesus </a:t>
                      </a:r>
                      <a:r>
                        <a:rPr lang="en-US" sz="4000" baseline="0" dirty="0" smtClean="0">
                          <a:solidFill>
                            <a:schemeClr val="bg1"/>
                          </a:solidFill>
                          <a:latin typeface="Tahoma" pitchFamily="34" charset="0"/>
                          <a:ea typeface="Tahoma" pitchFamily="34" charset="0"/>
                          <a:cs typeface="Tahoma" pitchFamily="34" charset="0"/>
                        </a:rPr>
                        <a:t>had the power on earth to forgive sins which included the thief </a:t>
                      </a:r>
                    </a:p>
                    <a:p>
                      <a:pPr algn="ctr"/>
                      <a:r>
                        <a:rPr lang="en-US" sz="4000" baseline="0" dirty="0" smtClean="0">
                          <a:solidFill>
                            <a:schemeClr val="bg1"/>
                          </a:solidFill>
                          <a:latin typeface="Tahoma" pitchFamily="34" charset="0"/>
                          <a:ea typeface="Tahoma" pitchFamily="34" charset="0"/>
                          <a:cs typeface="Tahoma" pitchFamily="34" charset="0"/>
                        </a:rPr>
                        <a:t>(Luke 5:18-23; 7:50; 23:43)</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000" dirty="0" smtClean="0">
                          <a:solidFill>
                            <a:schemeClr val="bg1"/>
                          </a:solidFill>
                          <a:latin typeface="Tahoma" pitchFamily="34" charset="0"/>
                          <a:ea typeface="Tahoma" pitchFamily="34" charset="0"/>
                          <a:cs typeface="Tahoma" pitchFamily="34" charset="0"/>
                        </a:rPr>
                        <a:t>When Jesus died,</a:t>
                      </a:r>
                      <a:r>
                        <a:rPr lang="en-US" sz="4000" baseline="0" dirty="0" smtClean="0">
                          <a:solidFill>
                            <a:schemeClr val="bg1"/>
                          </a:solidFill>
                          <a:latin typeface="Tahoma" pitchFamily="34" charset="0"/>
                          <a:ea typeface="Tahoma" pitchFamily="34" charset="0"/>
                          <a:cs typeface="Tahoma" pitchFamily="34" charset="0"/>
                        </a:rPr>
                        <a:t> he nailed Moses’ law to the cross &amp; the New Covenant went into effect (Col. 2:14; Heb. 9:15-17)</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r h="1700568">
                <a:tc>
                  <a:txBody>
                    <a:bodyPr/>
                    <a:lstStyle/>
                    <a:p>
                      <a:pPr algn="ctr"/>
                      <a:r>
                        <a:rPr lang="en-US" sz="4000" dirty="0" smtClean="0">
                          <a:solidFill>
                            <a:srgbClr val="FFFF00"/>
                          </a:solidFill>
                          <a:latin typeface="Tahoma" pitchFamily="34" charset="0"/>
                          <a:ea typeface="Tahoma" pitchFamily="34" charset="0"/>
                          <a:cs typeface="Tahoma" pitchFamily="34" charset="0"/>
                        </a:rPr>
                        <a:t>The Jews were to believe</a:t>
                      </a:r>
                      <a:r>
                        <a:rPr lang="en-US" sz="4000" baseline="0" dirty="0" smtClean="0">
                          <a:solidFill>
                            <a:srgbClr val="FFFF00"/>
                          </a:solidFill>
                          <a:latin typeface="Tahoma" pitchFamily="34" charset="0"/>
                          <a:ea typeface="Tahoma" pitchFamily="34" charset="0"/>
                          <a:cs typeface="Tahoma" pitchFamily="34" charset="0"/>
                        </a:rPr>
                        <a:t> in the gospel of Christ</a:t>
                      </a:r>
                    </a:p>
                    <a:p>
                      <a:pPr algn="ctr"/>
                      <a:r>
                        <a:rPr lang="en-US" sz="4000" baseline="0" dirty="0" smtClean="0">
                          <a:solidFill>
                            <a:schemeClr val="bg1"/>
                          </a:solidFill>
                          <a:latin typeface="Tahoma" pitchFamily="34" charset="0"/>
                          <a:ea typeface="Tahoma" pitchFamily="34" charset="0"/>
                          <a:cs typeface="Tahoma" pitchFamily="34" charset="0"/>
                        </a:rPr>
                        <a:t> (Mark 1:15; John 1:12)</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rgbClr val="00B0F0"/>
                          </a:solidFill>
                          <a:latin typeface="Tahoma" pitchFamily="34" charset="0"/>
                          <a:ea typeface="Tahoma" pitchFamily="34" charset="0"/>
                          <a:cs typeface="Tahoma" pitchFamily="34" charset="0"/>
                        </a:rPr>
                        <a:t>All have to believe</a:t>
                      </a:r>
                      <a:r>
                        <a:rPr lang="en-US" sz="4000" baseline="0" dirty="0" smtClean="0">
                          <a:solidFill>
                            <a:srgbClr val="00B0F0"/>
                          </a:solidFill>
                          <a:latin typeface="Tahoma" pitchFamily="34" charset="0"/>
                          <a:ea typeface="Tahoma" pitchFamily="34" charset="0"/>
                          <a:cs typeface="Tahoma" pitchFamily="34" charset="0"/>
                        </a:rPr>
                        <a:t> that God raised Jesus from the dead </a:t>
                      </a:r>
                      <a:r>
                        <a:rPr lang="en-US" sz="4000" baseline="0" dirty="0" smtClean="0">
                          <a:solidFill>
                            <a:schemeClr val="bg1"/>
                          </a:solidFill>
                          <a:latin typeface="Tahoma" pitchFamily="34" charset="0"/>
                          <a:ea typeface="Tahoma" pitchFamily="34" charset="0"/>
                          <a:cs typeface="Tahoma" pitchFamily="34" charset="0"/>
                        </a:rPr>
                        <a:t>(Romans 10:9-10)</a:t>
                      </a:r>
                      <a:endParaRPr lang="en-US" sz="4000" dirty="0" smtClean="0">
                        <a:solidFill>
                          <a:schemeClr val="bg1"/>
                        </a:solidFill>
                        <a:latin typeface="Tahoma" pitchFamily="34" charset="0"/>
                        <a:ea typeface="Tahoma" pitchFamily="34" charset="0"/>
                        <a:cs typeface="Tahoma" pitchFamily="34" charset="0"/>
                      </a:endParaRPr>
                    </a:p>
                  </a:txBody>
                  <a:tcPr>
                    <a:solidFill>
                      <a:schemeClr val="tx1"/>
                    </a:solidFill>
                  </a:tcPr>
                </a:tc>
              </a:tr>
              <a:tr h="252055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0" y="0"/>
          <a:ext cx="14630400" cy="8037430"/>
        </p:xfrm>
        <a:graphic>
          <a:graphicData uri="http://schemas.openxmlformats.org/drawingml/2006/table">
            <a:tbl>
              <a:tblPr firstRow="1" bandRow="1">
                <a:tableStyleId>{073A0DAA-6AF3-43AB-8588-CEC1D06C72B9}</a:tableStyleId>
              </a:tblPr>
              <a:tblGrid>
                <a:gridCol w="7315200"/>
                <a:gridCol w="7315200"/>
              </a:tblGrid>
              <a:tr h="1066800">
                <a:tc>
                  <a:txBody>
                    <a:bodyPr/>
                    <a:lstStyle/>
                    <a:p>
                      <a:pPr algn="ctr"/>
                      <a:r>
                        <a:rPr lang="en-US" sz="4800" dirty="0" smtClean="0">
                          <a:solidFill>
                            <a:srgbClr val="FFFF00"/>
                          </a:solidFill>
                          <a:latin typeface="Tahoma" pitchFamily="34" charset="0"/>
                          <a:ea typeface="Tahoma" pitchFamily="34" charset="0"/>
                          <a:cs typeface="Tahoma" pitchFamily="34" charset="0"/>
                        </a:rPr>
                        <a:t>When the Thief Lived</a:t>
                      </a:r>
                      <a:endParaRPr lang="en-US" sz="4800" dirty="0">
                        <a:solidFill>
                          <a:srgbClr val="FFFF00"/>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800" dirty="0" smtClean="0">
                          <a:solidFill>
                            <a:srgbClr val="00B0F0"/>
                          </a:solidFill>
                          <a:latin typeface="Tahoma" pitchFamily="34" charset="0"/>
                          <a:ea typeface="Tahoma" pitchFamily="34" charset="0"/>
                          <a:cs typeface="Tahoma" pitchFamily="34" charset="0"/>
                        </a:rPr>
                        <a:t>The Gospel</a:t>
                      </a:r>
                      <a:r>
                        <a:rPr lang="en-US" sz="4800" baseline="0" dirty="0" smtClean="0">
                          <a:solidFill>
                            <a:srgbClr val="00B0F0"/>
                          </a:solidFill>
                          <a:latin typeface="Tahoma" pitchFamily="34" charset="0"/>
                          <a:ea typeface="Tahoma" pitchFamily="34" charset="0"/>
                          <a:cs typeface="Tahoma" pitchFamily="34" charset="0"/>
                        </a:rPr>
                        <a:t> Age</a:t>
                      </a:r>
                      <a:endParaRPr lang="en-US" sz="4800" dirty="0">
                        <a:solidFill>
                          <a:srgbClr val="00B0F0"/>
                        </a:solidFill>
                        <a:latin typeface="Tahoma" pitchFamily="34" charset="0"/>
                        <a:ea typeface="Tahoma" pitchFamily="34" charset="0"/>
                        <a:cs typeface="Tahoma" pitchFamily="34" charset="0"/>
                      </a:endParaRPr>
                    </a:p>
                  </a:txBody>
                  <a:tcPr>
                    <a:solidFill>
                      <a:schemeClr val="tx1"/>
                    </a:solidFill>
                  </a:tcPr>
                </a:tc>
              </a:tr>
              <a:tr h="2362317">
                <a:tc>
                  <a:txBody>
                    <a:bodyPr/>
                    <a:lstStyle/>
                    <a:p>
                      <a:pPr algn="ctr"/>
                      <a:r>
                        <a:rPr lang="en-US" sz="4000" dirty="0" smtClean="0">
                          <a:solidFill>
                            <a:schemeClr val="bg1"/>
                          </a:solidFill>
                          <a:latin typeface="Tahoma" pitchFamily="34" charset="0"/>
                          <a:ea typeface="Tahoma" pitchFamily="34" charset="0"/>
                          <a:cs typeface="Tahoma" pitchFamily="34" charset="0"/>
                        </a:rPr>
                        <a:t>Jesus </a:t>
                      </a:r>
                      <a:r>
                        <a:rPr lang="en-US" sz="4000" baseline="0" dirty="0" smtClean="0">
                          <a:solidFill>
                            <a:schemeClr val="bg1"/>
                          </a:solidFill>
                          <a:latin typeface="Tahoma" pitchFamily="34" charset="0"/>
                          <a:ea typeface="Tahoma" pitchFamily="34" charset="0"/>
                          <a:cs typeface="Tahoma" pitchFamily="34" charset="0"/>
                        </a:rPr>
                        <a:t>had the power on earth to forgive sins which included the thief </a:t>
                      </a:r>
                    </a:p>
                    <a:p>
                      <a:pPr algn="ctr"/>
                      <a:r>
                        <a:rPr lang="en-US" sz="4000" baseline="0" dirty="0" smtClean="0">
                          <a:solidFill>
                            <a:schemeClr val="bg1"/>
                          </a:solidFill>
                          <a:latin typeface="Tahoma" pitchFamily="34" charset="0"/>
                          <a:ea typeface="Tahoma" pitchFamily="34" charset="0"/>
                          <a:cs typeface="Tahoma" pitchFamily="34" charset="0"/>
                        </a:rPr>
                        <a:t>(Luke 5:18-23; 7:50; 23:43)</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000" dirty="0" smtClean="0">
                          <a:solidFill>
                            <a:schemeClr val="bg1"/>
                          </a:solidFill>
                          <a:latin typeface="Tahoma" pitchFamily="34" charset="0"/>
                          <a:ea typeface="Tahoma" pitchFamily="34" charset="0"/>
                          <a:cs typeface="Tahoma" pitchFamily="34" charset="0"/>
                        </a:rPr>
                        <a:t>When Jesus died,</a:t>
                      </a:r>
                      <a:r>
                        <a:rPr lang="en-US" sz="4000" baseline="0" dirty="0" smtClean="0">
                          <a:solidFill>
                            <a:schemeClr val="bg1"/>
                          </a:solidFill>
                          <a:latin typeface="Tahoma" pitchFamily="34" charset="0"/>
                          <a:ea typeface="Tahoma" pitchFamily="34" charset="0"/>
                          <a:cs typeface="Tahoma" pitchFamily="34" charset="0"/>
                        </a:rPr>
                        <a:t> he nailed Moses’ law to the cross &amp; the New Covenant went into effect (Col. 2:14; Heb. 9:15-17)</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r h="1700568">
                <a:tc>
                  <a:txBody>
                    <a:bodyPr/>
                    <a:lstStyle/>
                    <a:p>
                      <a:pPr algn="ctr"/>
                      <a:r>
                        <a:rPr lang="en-US" sz="4000" dirty="0" smtClean="0">
                          <a:solidFill>
                            <a:schemeClr val="bg1"/>
                          </a:solidFill>
                          <a:latin typeface="Tahoma" pitchFamily="34" charset="0"/>
                          <a:ea typeface="Tahoma" pitchFamily="34" charset="0"/>
                          <a:cs typeface="Tahoma" pitchFamily="34" charset="0"/>
                        </a:rPr>
                        <a:t>The Jews were to believe</a:t>
                      </a:r>
                      <a:r>
                        <a:rPr lang="en-US" sz="4000" baseline="0" dirty="0" smtClean="0">
                          <a:solidFill>
                            <a:schemeClr val="bg1"/>
                          </a:solidFill>
                          <a:latin typeface="Tahoma" pitchFamily="34" charset="0"/>
                          <a:ea typeface="Tahoma" pitchFamily="34" charset="0"/>
                          <a:cs typeface="Tahoma" pitchFamily="34" charset="0"/>
                        </a:rPr>
                        <a:t> in the gospel of Christ</a:t>
                      </a:r>
                    </a:p>
                    <a:p>
                      <a:pPr algn="ctr"/>
                      <a:r>
                        <a:rPr lang="en-US" sz="4000" baseline="0" dirty="0" smtClean="0">
                          <a:solidFill>
                            <a:schemeClr val="bg1"/>
                          </a:solidFill>
                          <a:latin typeface="Tahoma" pitchFamily="34" charset="0"/>
                          <a:ea typeface="Tahoma" pitchFamily="34" charset="0"/>
                          <a:cs typeface="Tahoma" pitchFamily="34" charset="0"/>
                        </a:rPr>
                        <a:t> (Mark 1:15; John 1:12)</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chemeClr val="bg1"/>
                          </a:solidFill>
                          <a:latin typeface="Tahoma" pitchFamily="34" charset="0"/>
                          <a:ea typeface="Tahoma" pitchFamily="34" charset="0"/>
                          <a:cs typeface="Tahoma" pitchFamily="34" charset="0"/>
                        </a:rPr>
                        <a:t>All have to believe</a:t>
                      </a:r>
                      <a:r>
                        <a:rPr lang="en-US" sz="4000" baseline="0" dirty="0" smtClean="0">
                          <a:solidFill>
                            <a:schemeClr val="bg1"/>
                          </a:solidFill>
                          <a:latin typeface="Tahoma" pitchFamily="34" charset="0"/>
                          <a:ea typeface="Tahoma" pitchFamily="34" charset="0"/>
                          <a:cs typeface="Tahoma" pitchFamily="34" charset="0"/>
                        </a:rPr>
                        <a:t> that God raised Jesus from the dead (Romans 10:9-10)</a:t>
                      </a:r>
                      <a:endParaRPr lang="en-US" sz="4000" dirty="0" smtClean="0">
                        <a:solidFill>
                          <a:schemeClr val="bg1"/>
                        </a:solidFill>
                        <a:latin typeface="Tahoma" pitchFamily="34" charset="0"/>
                        <a:ea typeface="Tahoma" pitchFamily="34" charset="0"/>
                        <a:cs typeface="Tahoma" pitchFamily="34" charset="0"/>
                      </a:endParaRPr>
                    </a:p>
                  </a:txBody>
                  <a:tcPr>
                    <a:solidFill>
                      <a:schemeClr val="tx1"/>
                    </a:solidFill>
                  </a:tcPr>
                </a:tc>
              </a:tr>
              <a:tr h="252055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dirty="0" smtClean="0">
                          <a:solidFill>
                            <a:srgbClr val="FFFF00"/>
                          </a:solidFill>
                          <a:latin typeface="Tahoma" pitchFamily="34" charset="0"/>
                          <a:ea typeface="Tahoma" pitchFamily="34" charset="0"/>
                          <a:cs typeface="Tahoma" pitchFamily="34" charset="0"/>
                        </a:rPr>
                        <a:t>The Jews were told to repent for the kingdom of heaven was at hand</a:t>
                      </a:r>
                      <a:r>
                        <a:rPr lang="en-US" sz="4000" dirty="0" smtClean="0">
                          <a:solidFill>
                            <a:schemeClr val="bg1"/>
                          </a:solidFill>
                          <a:latin typeface="Tahoma" pitchFamily="34" charset="0"/>
                          <a:ea typeface="Tahoma" pitchFamily="34" charset="0"/>
                          <a:cs typeface="Tahoma" pitchFamily="34" charset="0"/>
                        </a:rPr>
                        <a:t> (Matt. 3:2; 4:17)</a:t>
                      </a:r>
                      <a:r>
                        <a:rPr lang="en-US" sz="4000" baseline="0" dirty="0" smtClean="0">
                          <a:solidFill>
                            <a:schemeClr val="bg1"/>
                          </a:solidFill>
                          <a:latin typeface="Tahoma" pitchFamily="34" charset="0"/>
                          <a:ea typeface="Tahoma" pitchFamily="34" charset="0"/>
                          <a:cs typeface="Tahoma" pitchFamily="34" charset="0"/>
                        </a:rPr>
                        <a:t>                      </a:t>
                      </a: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0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2225</TotalTime>
  <Words>1303</Words>
  <Application>Microsoft Office PowerPoint</Application>
  <PresentationFormat>Custom</PresentationFormat>
  <Paragraphs>104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Introduction</vt:lpstr>
      <vt:lpstr>What about the Thief on the Cross? (Luke 23:39-43)</vt:lpstr>
      <vt:lpstr>Luke 23:39-43</vt:lpstr>
      <vt:lpstr>Slide 4</vt:lpstr>
      <vt:lpstr>Slide 5</vt:lpstr>
      <vt:lpstr>Slide 6</vt:lpstr>
      <vt:lpstr>Slide 7</vt:lpstr>
      <vt:lpstr>Slide 8</vt:lpstr>
      <vt:lpstr>Slide 9</vt:lpstr>
      <vt:lpstr>Slide 10</vt:lpstr>
      <vt:lpstr>Slide 11</vt:lpstr>
      <vt:lpstr>Slide 12</vt:lpstr>
      <vt:lpstr>Slide 13</vt:lpstr>
      <vt:lpstr>Slide 14</vt:lpstr>
      <vt:lpstr>We Aren’t Saved like the Thief Today…</vt:lpstr>
      <vt:lpstr>If You Want to Be Saved Today-                Just Obey what the Lord Commanded</vt:lpstr>
      <vt:lpstr>Listen to the Words of Jesus &amp; Obey Him</vt:lpstr>
      <vt:lpstr>Conclusion</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about the Thief on the Cross?</dc:title>
  <dc:creator>Steven Lawrence Locklair</dc:creator>
  <cp:lastModifiedBy>Steven Lawrence Locklair</cp:lastModifiedBy>
  <cp:revision>26</cp:revision>
  <dcterms:created xsi:type="dcterms:W3CDTF">2014-12-06T01:38:29Z</dcterms:created>
  <dcterms:modified xsi:type="dcterms:W3CDTF">2014-12-07T14:44:55Z</dcterms:modified>
</cp:coreProperties>
</file>