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4630400" cy="9144000"/>
  <p:notesSz cx="6858000" cy="91440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96" y="-84"/>
      </p:cViewPr>
      <p:guideLst>
        <p:guide orient="horz" pos="2880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AC57E-AB56-4678-B887-82FEF8F7D023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26908-7BD1-4D1A-A7F0-3D7D4A05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9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6218863"/>
            <a:ext cx="1464174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97280" y="2336802"/>
            <a:ext cx="1243584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7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97280" y="4815476"/>
            <a:ext cx="12435840" cy="1599605"/>
          </a:xfrm>
        </p:spPr>
        <p:txBody>
          <a:bodyPr lIns="67926" rIns="67926"/>
          <a:lstStyle>
            <a:lvl1pPr marL="0" marR="95097" indent="0" algn="r">
              <a:buNone/>
              <a:defRPr>
                <a:solidFill>
                  <a:schemeClr val="tx2"/>
                </a:solidFill>
              </a:defRPr>
            </a:lvl1pPr>
            <a:lvl2pPr marL="679262" indent="0" algn="ctr">
              <a:buNone/>
            </a:lvl2pPr>
            <a:lvl3pPr marL="1358524" indent="0" algn="ctr">
              <a:buNone/>
            </a:lvl3pPr>
            <a:lvl4pPr marL="2037786" indent="0" algn="ctr">
              <a:buNone/>
            </a:lvl4pPr>
            <a:lvl5pPr marL="2717048" indent="0" algn="ctr">
              <a:buNone/>
            </a:lvl5pPr>
            <a:lvl6pPr marL="3396310" indent="0" algn="ctr">
              <a:buNone/>
            </a:lvl6pPr>
            <a:lvl7pPr marL="4075572" indent="0" algn="ctr">
              <a:buNone/>
            </a:lvl7pPr>
            <a:lvl8pPr marL="4754834" indent="0" algn="ctr">
              <a:buNone/>
            </a:lvl8pPr>
            <a:lvl9pPr marL="543409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6023" y="6604000"/>
            <a:ext cx="146364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1975106"/>
            <a:ext cx="1316736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50421" y="366187"/>
            <a:ext cx="2843952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66188"/>
            <a:ext cx="1011936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802" y="1412949"/>
            <a:ext cx="1243584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71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6341" y="3908949"/>
            <a:ext cx="7315200" cy="1939851"/>
          </a:xfrm>
        </p:spPr>
        <p:txBody>
          <a:bodyPr lIns="135852" rIns="135852" anchor="t"/>
          <a:lstStyle>
            <a:lvl1pPr marL="0" indent="0" algn="l">
              <a:buNone/>
              <a:defRPr sz="3400">
                <a:solidFill>
                  <a:schemeClr val="tx1"/>
                </a:solidFill>
              </a:defRPr>
            </a:lvl1pPr>
            <a:lvl2pPr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5818688" y="4007296"/>
            <a:ext cx="292608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5520422" y="4007296"/>
            <a:ext cx="292608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75105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75105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64067"/>
            <a:ext cx="1316736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7213600"/>
            <a:ext cx="646430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71705" anchor="ctr"/>
          <a:lstStyle>
            <a:lvl1pPr marL="0" indent="0">
              <a:buNone/>
              <a:defRPr sz="3600" b="0">
                <a:solidFill>
                  <a:schemeClr val="bg1"/>
                </a:solidFill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432042" y="7213600"/>
            <a:ext cx="6466840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71705" anchor="ctr"/>
          <a:lstStyle>
            <a:lvl1pPr marL="0" indent="0">
              <a:buNone/>
              <a:defRPr sz="3600" b="0">
                <a:solidFill>
                  <a:schemeClr val="bg1"/>
                </a:solidFill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31520" y="1925726"/>
            <a:ext cx="646430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1925726"/>
            <a:ext cx="6466840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6502400"/>
            <a:ext cx="1197084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7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071360" y="7140136"/>
            <a:ext cx="6359347" cy="1219200"/>
          </a:xfrm>
        </p:spPr>
        <p:txBody>
          <a:bodyPr/>
          <a:lstStyle>
            <a:lvl1pPr marL="0" indent="0" algn="r">
              <a:buNone/>
              <a:defRPr sz="2400"/>
            </a:lvl1pPr>
            <a:lvl2pPr>
              <a:buNone/>
              <a:defRPr sz="1800"/>
            </a:lvl2pPr>
            <a:lvl3pPr>
              <a:buNone/>
              <a:defRPr sz="15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63040" y="365760"/>
            <a:ext cx="11967667" cy="609600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63251" y="8543925"/>
            <a:ext cx="3072384" cy="487680"/>
          </a:xfrm>
        </p:spPr>
        <p:txBody>
          <a:bodyPr/>
          <a:lstStyle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5971" y="7257870"/>
            <a:ext cx="11460480" cy="864309"/>
          </a:xfrm>
          <a:noFill/>
        </p:spPr>
        <p:txBody>
          <a:bodyPr lIns="135852" tIns="0" rIns="135852" anchor="t"/>
          <a:lstStyle>
            <a:lvl1pPr marL="0" marR="27170" indent="0" algn="r">
              <a:buNone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760" y="253291"/>
            <a:ext cx="1389888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8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08116" y="8543926"/>
            <a:ext cx="3761090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486830"/>
            <a:ext cx="12920691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8837" y="7926582"/>
            <a:ext cx="790499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77148" y="7918681"/>
            <a:ext cx="5904722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9667" y="7721671"/>
            <a:ext cx="5443702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5852" tIns="67926" rIns="135852" bIns="6792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4778" y="7716985"/>
            <a:ext cx="5448814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3862579" y="6651253"/>
            <a:ext cx="292608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3564314" y="6651253"/>
            <a:ext cx="292608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98837" y="7926582"/>
            <a:ext cx="790499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777148" y="7918681"/>
            <a:ext cx="5904722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9667" y="7721671"/>
            <a:ext cx="5443702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35852" tIns="67926" rIns="135852" bIns="6792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4778" y="7716985"/>
            <a:ext cx="5448814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731520" y="1975105"/>
            <a:ext cx="13167360" cy="6034617"/>
          </a:xfrm>
          <a:prstGeom prst="rect">
            <a:avLst/>
          </a:prstGeom>
        </p:spPr>
        <p:txBody>
          <a:bodyPr vert="horz" lIns="135852" tIns="67926" rIns="135852" bIns="6792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763251" y="8543925"/>
            <a:ext cx="3072384" cy="487680"/>
          </a:xfrm>
          <a:prstGeom prst="rect">
            <a:avLst/>
          </a:prstGeom>
        </p:spPr>
        <p:txBody>
          <a:bodyPr vert="horz" lIns="135852" tIns="67926" rIns="135852" bIns="67926" anchor="b"/>
          <a:lstStyle>
            <a:lvl1pPr algn="l" eaLnBrk="1" latinLnBrk="0" hangingPunct="1">
              <a:defRPr kumimoji="0" sz="1500">
                <a:solidFill>
                  <a:schemeClr val="tx1"/>
                </a:solidFill>
              </a:defRPr>
            </a:lvl1pPr>
            <a:extLst/>
          </a:lstStyle>
          <a:p>
            <a:fld id="{0297E240-BB0A-444A-B282-746EBF6761C4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008116" y="8543926"/>
            <a:ext cx="3761090" cy="486833"/>
          </a:xfrm>
          <a:prstGeom prst="rect">
            <a:avLst/>
          </a:prstGeom>
        </p:spPr>
        <p:txBody>
          <a:bodyPr vert="horz" lIns="135852" tIns="67926" rIns="135852" bIns="67926" anchor="b"/>
          <a:lstStyle>
            <a:lvl1pPr algn="r" eaLnBrk="1" latinLnBrk="0" hangingPunct="1">
              <a:defRPr kumimoji="0" sz="15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3835635" y="8543926"/>
            <a:ext cx="585216" cy="486833"/>
          </a:xfrm>
          <a:prstGeom prst="rect">
            <a:avLst/>
          </a:prstGeom>
        </p:spPr>
        <p:txBody>
          <a:bodyPr vert="horz" lIns="135852" tIns="67926" rIns="135852" bIns="67926" anchor="b"/>
          <a:lstStyle>
            <a:lvl1pPr algn="r" eaLnBrk="1" latinLnBrk="0" hangingPunct="1">
              <a:defRPr kumimoji="0" sz="1500" b="0">
                <a:solidFill>
                  <a:schemeClr val="tx1"/>
                </a:solidFill>
              </a:defRPr>
            </a:lvl1pPr>
            <a:extLst/>
          </a:lstStyle>
          <a:p>
            <a:fld id="{4D2B6DF8-1833-4012-B291-7933219DF8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6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43410" indent="-380387" algn="l" rtl="0" eaLnBrk="1" latinLnBrk="0" hangingPunct="1">
        <a:spcBef>
          <a:spcPts val="594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3796" indent="-339631" algn="l" rtl="0" eaLnBrk="1" latinLnBrk="0" hangingPunct="1">
        <a:spcBef>
          <a:spcPts val="481"/>
        </a:spcBef>
        <a:buClr>
          <a:schemeClr val="accent1"/>
        </a:buClr>
        <a:buFont typeface="Verdana"/>
        <a:buChar char="◦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013" indent="-339631" algn="l" rtl="0" eaLnBrk="1" latinLnBrk="0" hangingPunct="1">
        <a:spcBef>
          <a:spcPts val="520"/>
        </a:spcBef>
        <a:buClr>
          <a:schemeClr val="accent2"/>
        </a:buClr>
        <a:buSzPct val="100000"/>
        <a:buFont typeface="Wingdings 2"/>
        <a:buChar char="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698155" indent="-339631" algn="l" rtl="0" eaLnBrk="1" latinLnBrk="0" hangingPunct="1">
        <a:spcBef>
          <a:spcPts val="520"/>
        </a:spcBef>
        <a:buClr>
          <a:schemeClr val="accent2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86" indent="-339631" algn="l" rtl="0" eaLnBrk="1" latinLnBrk="0" hangingPunct="1">
        <a:spcBef>
          <a:spcPts val="52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417" indent="-339631" algn="l" rtl="0" eaLnBrk="1" latinLnBrk="0" hangingPunct="1">
        <a:spcBef>
          <a:spcPts val="520"/>
        </a:spcBef>
        <a:buClr>
          <a:schemeClr val="accent3"/>
        </a:buClr>
        <a:buFont typeface="Wingdings 2"/>
        <a:buChar char="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2717048" indent="-339631" algn="l" rtl="0" eaLnBrk="1" latinLnBrk="0" hangingPunct="1">
        <a:spcBef>
          <a:spcPts val="520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056679" indent="-339631" algn="l" rtl="0" eaLnBrk="1" latinLnBrk="0" hangingPunct="1">
        <a:spcBef>
          <a:spcPts val="520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310" indent="-339631" algn="l" rtl="0" eaLnBrk="1" latinLnBrk="0" hangingPunct="1">
        <a:spcBef>
          <a:spcPts val="520"/>
        </a:spcBef>
        <a:buClr>
          <a:schemeClr val="accent3"/>
        </a:buClr>
        <a:buFont typeface="Wingdings 2"/>
        <a:buChar char="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Bible Authority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Matt 21:23</a:t>
            </a:r>
            <a:endParaRPr lang="en-US" sz="5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3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mindsets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5689600"/>
            <a:ext cx="11094720" cy="2722502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pPr algn="ctr"/>
            <a:r>
              <a:rPr lang="en-US" sz="4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Heb. 7:14:</a:t>
            </a:r>
          </a:p>
          <a:p>
            <a:pPr algn="ctr"/>
            <a:r>
              <a:rPr lang="en-US" sz="4200" dirty="0"/>
              <a:t>For it is evident that our Lord arose out of Judah, of which tribe Moses spoke nothing concerning priesthood.</a:t>
            </a:r>
            <a:endParaRPr lang="en-US" sz="4200" dirty="0"/>
          </a:p>
        </p:txBody>
      </p:sp>
      <p:sp>
        <p:nvSpPr>
          <p:cNvPr id="15" name="Oval 14"/>
          <p:cNvSpPr/>
          <p:nvPr/>
        </p:nvSpPr>
        <p:spPr>
          <a:xfrm>
            <a:off x="487680" y="1980705"/>
            <a:ext cx="633984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852" tIns="67926" rIns="135852" bIns="67926" rtlCol="0" anchor="ctr"/>
          <a:lstStyle/>
          <a:p>
            <a:pPr algn="ctr"/>
            <a:r>
              <a:rPr lang="en-US" sz="4200" dirty="0"/>
              <a:t>Prohibitive-Forbidden to act without authority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559040" y="1969311"/>
            <a:ext cx="633984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852" tIns="67926" rIns="135852" bIns="67926" rtlCol="0" anchor="ctr"/>
          <a:lstStyle/>
          <a:p>
            <a:pPr algn="ctr"/>
            <a:r>
              <a:rPr lang="en-US" sz="4200" dirty="0"/>
              <a:t>Permissive- At liberty to do what is not condemned</a:t>
            </a:r>
            <a:endParaRPr lang="en-US" dirty="0"/>
          </a:p>
        </p:txBody>
      </p:sp>
      <p:pic>
        <p:nvPicPr>
          <p:cNvPr id="2052" name="Picture 4" descr="C:\Users\Hightowers\AppData\Local\Microsoft\Windows\Temporary Internet Files\Content.IE5\F6H0RELO\MC90043253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311" y="2157358"/>
            <a:ext cx="3937806" cy="328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41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ghtowers\AppData\Local\Microsoft\Windows\Temporary Internet Files\Content.IE5\5L8F54M9\MC900440391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002337"/>
            <a:ext cx="438912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63" y="304800"/>
            <a:ext cx="14056733" cy="751416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Suppose Someone Sends You to the Store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3670" y="1422401"/>
            <a:ext cx="5974080" cy="2353170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r>
              <a:rPr lang="en-US" sz="4800" dirty="0"/>
              <a:t>“Go buy me a gallon of milk and a box of cereal.”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655661"/>
            <a:ext cx="13710096" cy="2076171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pPr algn="ctr"/>
            <a:r>
              <a:rPr lang="en-US" sz="4200" dirty="0"/>
              <a:t>Inherent Authority: One who owns the money</a:t>
            </a:r>
          </a:p>
          <a:p>
            <a:pPr algn="ctr"/>
            <a:r>
              <a:rPr lang="en-US" sz="4200" dirty="0"/>
              <a:t>Delegated Authority: You have the authority to spend it</a:t>
            </a:r>
            <a:endParaRPr lang="en-US" sz="4200" dirty="0"/>
          </a:p>
        </p:txBody>
      </p:sp>
      <p:sp>
        <p:nvSpPr>
          <p:cNvPr id="7" name="TextBox 6"/>
          <p:cNvSpPr txBox="1"/>
          <p:nvPr/>
        </p:nvSpPr>
        <p:spPr>
          <a:xfrm>
            <a:off x="262963" y="6472374"/>
            <a:ext cx="13784787" cy="2076171"/>
          </a:xfrm>
          <a:prstGeom prst="rect">
            <a:avLst/>
          </a:prstGeom>
          <a:noFill/>
        </p:spPr>
        <p:txBody>
          <a:bodyPr wrap="square" lIns="135852" tIns="67926" rIns="135852" bIns="67926" rtlCol="0">
            <a:spAutoFit/>
          </a:bodyPr>
          <a:lstStyle/>
          <a:p>
            <a:pPr algn="ctr"/>
            <a:r>
              <a:rPr lang="en-US" sz="4200" dirty="0"/>
              <a:t>Did not say, “Don’t buy candy” </a:t>
            </a:r>
          </a:p>
          <a:p>
            <a:pPr algn="ctr"/>
            <a:r>
              <a:rPr lang="en-US" sz="4200" dirty="0"/>
              <a:t>Did not say, “Don’t buy meat” </a:t>
            </a:r>
          </a:p>
          <a:p>
            <a:pPr algn="ctr"/>
            <a:r>
              <a:rPr lang="en-US" sz="4200" dirty="0"/>
              <a:t>Did not say, “Don’t buy Soda” </a:t>
            </a:r>
          </a:p>
        </p:txBody>
      </p:sp>
      <p:sp>
        <p:nvSpPr>
          <p:cNvPr id="8" name="Oval 7"/>
          <p:cNvSpPr/>
          <p:nvPr/>
        </p:nvSpPr>
        <p:spPr>
          <a:xfrm>
            <a:off x="2682240" y="2234428"/>
            <a:ext cx="9387840" cy="60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852" tIns="67926" rIns="135852" bIns="67926" rtlCol="0" anchor="ctr"/>
          <a:lstStyle/>
          <a:p>
            <a:pPr algn="ctr"/>
            <a:r>
              <a:rPr lang="en-US" sz="5300" dirty="0"/>
              <a:t>Only Authorized to buy:</a:t>
            </a:r>
          </a:p>
          <a:p>
            <a:pPr algn="ctr"/>
            <a:r>
              <a:rPr lang="en-US" sz="5300" dirty="0"/>
              <a:t>Milk and cereal</a:t>
            </a: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147800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Ice </a:t>
            </a:r>
            <a:r>
              <a:rPr lang="en-US" sz="4800" dirty="0"/>
              <a:t>cream w/Lord’s </a:t>
            </a:r>
            <a:r>
              <a:rPr lang="en-US" sz="4800" dirty="0"/>
              <a:t>Supper</a:t>
            </a:r>
          </a:p>
          <a:p>
            <a:r>
              <a:rPr lang="en-US" sz="4800" dirty="0"/>
              <a:t>Handle </a:t>
            </a:r>
            <a:r>
              <a:rPr lang="en-US" sz="4800" dirty="0"/>
              <a:t>snakes as an act of </a:t>
            </a:r>
            <a:r>
              <a:rPr lang="en-US" sz="4800" dirty="0"/>
              <a:t>worship</a:t>
            </a:r>
          </a:p>
          <a:p>
            <a:r>
              <a:rPr lang="en-US" sz="4800" dirty="0"/>
              <a:t>Church </a:t>
            </a:r>
            <a:r>
              <a:rPr lang="en-US" sz="4800" dirty="0"/>
              <a:t>sponsored </a:t>
            </a:r>
            <a:r>
              <a:rPr lang="en-US" sz="4800" dirty="0"/>
              <a:t>sports</a:t>
            </a:r>
          </a:p>
          <a:p>
            <a:r>
              <a:rPr lang="en-US" sz="4800" dirty="0"/>
              <a:t>Offer </a:t>
            </a:r>
            <a:r>
              <a:rPr lang="en-US" sz="4800" dirty="0"/>
              <a:t>a bull or lamb as </a:t>
            </a:r>
            <a:r>
              <a:rPr lang="en-US" sz="4800" dirty="0"/>
              <a:t>sacrifice</a:t>
            </a:r>
          </a:p>
          <a:p>
            <a:r>
              <a:rPr lang="en-US" sz="4800" dirty="0"/>
              <a:t>Count beads as act of worship</a:t>
            </a:r>
          </a:p>
          <a:p>
            <a:r>
              <a:rPr lang="en-US" sz="4800" dirty="0"/>
              <a:t>Mech</a:t>
            </a:r>
            <a:r>
              <a:rPr lang="en-US" sz="4800" dirty="0"/>
              <a:t>. </a:t>
            </a:r>
            <a:r>
              <a:rPr lang="en-US" sz="4800" dirty="0"/>
              <a:t>Instruments of Music in worship</a:t>
            </a:r>
          </a:p>
          <a:p>
            <a:r>
              <a:rPr lang="en-US" sz="4800" dirty="0"/>
              <a:t>Church to be in secular business</a:t>
            </a:r>
          </a:p>
          <a:p>
            <a:r>
              <a:rPr lang="en-US" sz="4800" dirty="0"/>
              <a:t>Have a supreme elder called Pope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God did not say not to: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25600"/>
            <a:ext cx="13167360" cy="5994400"/>
          </a:xfrm>
        </p:spPr>
        <p:txBody>
          <a:bodyPr>
            <a:normAutofit lnSpcReduction="10000"/>
          </a:bodyPr>
          <a:lstStyle/>
          <a:p>
            <a:r>
              <a:rPr lang="en-US" sz="4300" dirty="0"/>
              <a:t>Authority simply means “the right to rule or govern” or “the power of one whose will and commands </a:t>
            </a:r>
            <a:r>
              <a:rPr lang="en-US" sz="4300" dirty="0"/>
              <a:t>must be </a:t>
            </a:r>
            <a:r>
              <a:rPr lang="en-US" sz="4300" dirty="0"/>
              <a:t>obeyed by </a:t>
            </a:r>
            <a:r>
              <a:rPr lang="en-US" sz="4300" dirty="0"/>
              <a:t>others</a:t>
            </a:r>
          </a:p>
          <a:p>
            <a:r>
              <a:rPr lang="en-US" sz="4300" dirty="0"/>
              <a:t>We are told to have authority for everything we do (Col. 3:17</a:t>
            </a:r>
            <a:r>
              <a:rPr lang="en-US" sz="4300" dirty="0"/>
              <a:t>)</a:t>
            </a:r>
          </a:p>
          <a:p>
            <a:r>
              <a:rPr lang="en-US" sz="4300" dirty="0"/>
              <a:t>In His name means authority (Acts 4:7) </a:t>
            </a:r>
            <a:r>
              <a:rPr lang="en-US" sz="4300" dirty="0"/>
              <a:t>“stop </a:t>
            </a:r>
            <a:r>
              <a:rPr lang="en-US" sz="4300" dirty="0"/>
              <a:t>up in the name of the </a:t>
            </a:r>
            <a:r>
              <a:rPr lang="en-US" sz="4300" dirty="0"/>
              <a:t>Law”</a:t>
            </a:r>
          </a:p>
          <a:p>
            <a:r>
              <a:rPr lang="en-US" sz="4300" dirty="0"/>
              <a:t>Not </a:t>
            </a:r>
            <a:r>
              <a:rPr lang="en-US" sz="4300" dirty="0"/>
              <a:t>up to us (Jer. 10:23; Prov. 14:12; Acts 4:12</a:t>
            </a:r>
            <a:r>
              <a:rPr lang="en-US" sz="4300" dirty="0"/>
              <a:t>)</a:t>
            </a:r>
            <a:endParaRPr lang="en-US" sz="4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Authority Defined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C:\Users\Hightowers\AppData\Local\Microsoft\Windows\Temporary Internet Files\Content.IE5\G09HTZZR\MC90043439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39" y="2641600"/>
            <a:ext cx="514724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9235" y="2438400"/>
            <a:ext cx="5730240" cy="3759200"/>
          </a:xfrm>
          <a:prstGeom prst="wedgeEllipseCallout">
            <a:avLst>
              <a:gd name="adj1" fmla="val -55484"/>
              <a:gd name="adj2" fmla="val 31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852" tIns="67926" rIns="135852" bIns="67926" rtlCol="0" anchor="ctr"/>
          <a:lstStyle/>
          <a:p>
            <a:pPr algn="ctr"/>
            <a:r>
              <a:rPr lang="en-US" sz="4800" dirty="0"/>
              <a:t>STOP in the name of the Law!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0558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DIRECT STATEMENT</a:t>
            </a:r>
          </a:p>
          <a:p>
            <a:pPr lvl="1"/>
            <a:r>
              <a:rPr lang="en-US" sz="4800" dirty="0"/>
              <a:t>Build </a:t>
            </a:r>
            <a:r>
              <a:rPr lang="en-US" sz="4800" dirty="0"/>
              <a:t>ark – Gen </a:t>
            </a:r>
            <a:r>
              <a:rPr lang="en-US" sz="4800" dirty="0"/>
              <a:t>6:14</a:t>
            </a:r>
          </a:p>
          <a:p>
            <a:pPr lvl="1"/>
            <a:r>
              <a:rPr lang="en-US" sz="4800" dirty="0"/>
              <a:t>Wash </a:t>
            </a:r>
            <a:r>
              <a:rPr lang="en-US" sz="4800" dirty="0"/>
              <a:t>7 times - 2 Kings </a:t>
            </a:r>
            <a:r>
              <a:rPr lang="en-US" sz="4800" dirty="0"/>
              <a:t>5:10</a:t>
            </a:r>
          </a:p>
          <a:p>
            <a:pPr lvl="1"/>
            <a:r>
              <a:rPr lang="en-US" sz="4800" dirty="0"/>
              <a:t>Make </a:t>
            </a:r>
            <a:r>
              <a:rPr lang="en-US" sz="4800" dirty="0"/>
              <a:t>disciples – Matt. </a:t>
            </a:r>
            <a:r>
              <a:rPr lang="en-US" sz="4800" dirty="0"/>
              <a:t>28:19-20</a:t>
            </a:r>
          </a:p>
          <a:p>
            <a:pPr lvl="1"/>
            <a:r>
              <a:rPr lang="en-US" sz="4800" dirty="0"/>
              <a:t>Used </a:t>
            </a:r>
            <a:r>
              <a:rPr lang="en-US" sz="4800" dirty="0"/>
              <a:t>by Apostles – Acts </a:t>
            </a:r>
            <a:r>
              <a:rPr lang="en-US" sz="4800" dirty="0"/>
              <a:t>15:13-21</a:t>
            </a:r>
          </a:p>
          <a:p>
            <a:pPr lvl="1"/>
            <a:r>
              <a:rPr lang="en-US" sz="4800" dirty="0"/>
              <a:t>Inherent </a:t>
            </a:r>
            <a:r>
              <a:rPr lang="en-US" sz="4800" dirty="0"/>
              <a:t>and Delegated (Mk. 13:34; 1 Cor. 11:23)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Authority Established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APPROVED EXAMPLE</a:t>
            </a:r>
          </a:p>
          <a:p>
            <a:pPr lvl="1"/>
            <a:r>
              <a:rPr lang="en-US" sz="6000" dirty="0"/>
              <a:t>Christ’s example (John 13:34)</a:t>
            </a:r>
          </a:p>
          <a:p>
            <a:pPr lvl="1"/>
            <a:r>
              <a:rPr lang="en-US" sz="6000" dirty="0"/>
              <a:t>Apostles example(Acts 15:12)</a:t>
            </a:r>
          </a:p>
          <a:p>
            <a:pPr lvl="1"/>
            <a:r>
              <a:rPr lang="en-US" sz="6000" dirty="0"/>
              <a:t>The early church’s example (Acts 20:7)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Authority Established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75104"/>
            <a:ext cx="13167360" cy="625449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NECESSARY INFERENCE 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sz="4200" dirty="0"/>
              <a:t>All </a:t>
            </a:r>
            <a:r>
              <a:rPr lang="en-US" sz="4200" dirty="0"/>
              <a:t>Will </a:t>
            </a:r>
            <a:r>
              <a:rPr lang="en-US" sz="4200" dirty="0"/>
              <a:t>Know </a:t>
            </a:r>
            <a:r>
              <a:rPr lang="en-US" sz="3600" dirty="0"/>
              <a:t>(John 13:35)</a:t>
            </a:r>
          </a:p>
          <a:p>
            <a:pPr lvl="1"/>
            <a:r>
              <a:rPr lang="en-US" sz="4200" dirty="0"/>
              <a:t>Cain &amp; Able </a:t>
            </a:r>
            <a:r>
              <a:rPr lang="en-US" sz="3600" dirty="0"/>
              <a:t>(</a:t>
            </a:r>
            <a:r>
              <a:rPr lang="en-US" sz="3600" dirty="0" err="1"/>
              <a:t>Heb</a:t>
            </a:r>
            <a:r>
              <a:rPr lang="en-US" sz="3600" dirty="0"/>
              <a:t> 11:4</a:t>
            </a:r>
            <a:r>
              <a:rPr lang="en-US" sz="3600" dirty="0"/>
              <a:t>)</a:t>
            </a:r>
          </a:p>
          <a:p>
            <a:pPr lvl="2"/>
            <a:r>
              <a:rPr lang="en-US" sz="3600" dirty="0"/>
              <a:t>possible </a:t>
            </a:r>
            <a:r>
              <a:rPr lang="en-US" sz="3600" dirty="0"/>
              <a:t>conclusions vs. </a:t>
            </a:r>
            <a:r>
              <a:rPr lang="en-US" sz="3600" dirty="0"/>
              <a:t>forced</a:t>
            </a:r>
          </a:p>
          <a:p>
            <a:pPr lvl="1"/>
            <a:r>
              <a:rPr lang="en-US" sz="4200" dirty="0"/>
              <a:t>Examples of </a:t>
            </a:r>
            <a:r>
              <a:rPr lang="en-US" sz="4200" dirty="0"/>
              <a:t>Necessary Inference</a:t>
            </a:r>
          </a:p>
          <a:p>
            <a:pPr lvl="2"/>
            <a:r>
              <a:rPr lang="en-US" sz="3600" dirty="0"/>
              <a:t>Mk. 1:27; Acts 8:35-36; </a:t>
            </a:r>
            <a:r>
              <a:rPr lang="en-US" sz="3600" dirty="0"/>
              <a:t>10:44-48</a:t>
            </a:r>
          </a:p>
          <a:p>
            <a:pPr lvl="1"/>
            <a:r>
              <a:rPr lang="en-US" sz="4200" dirty="0"/>
              <a:t>Peter appeals </a:t>
            </a:r>
            <a:r>
              <a:rPr lang="en-US" sz="4200" dirty="0"/>
              <a:t>to Necessary Inference </a:t>
            </a:r>
            <a:r>
              <a:rPr lang="en-US" sz="4200" dirty="0"/>
              <a:t>(Acts 15:6-11</a:t>
            </a:r>
            <a:r>
              <a:rPr lang="en-US" sz="4200" dirty="0"/>
              <a:t>)</a:t>
            </a:r>
          </a:p>
          <a:p>
            <a:pPr lvl="1"/>
            <a:r>
              <a:rPr lang="en-US" sz="4200" dirty="0"/>
              <a:t>Jesus rebukes </a:t>
            </a:r>
            <a:r>
              <a:rPr lang="en-US" sz="4200" dirty="0"/>
              <a:t>Sadducees</a:t>
            </a:r>
            <a:r>
              <a:rPr lang="en-US" sz="4200" dirty="0"/>
              <a:t> for not recognizing it (</a:t>
            </a:r>
            <a:r>
              <a:rPr lang="en-US" sz="3600" dirty="0"/>
              <a:t>Matt 22:32)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Authority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Established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5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Authority Applied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31520" y="2032000"/>
            <a:ext cx="6464301" cy="1016000"/>
          </a:xfrm>
        </p:spPr>
        <p:txBody>
          <a:bodyPr>
            <a:normAutofit/>
          </a:bodyPr>
          <a:lstStyle/>
          <a:p>
            <a:r>
              <a:rPr lang="en-US" sz="4800" dirty="0"/>
              <a:t>General Authority</a:t>
            </a:r>
            <a:endParaRPr lang="en-US" sz="4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7559041" y="2032000"/>
            <a:ext cx="6466840" cy="1016000"/>
          </a:xfrm>
        </p:spPr>
        <p:txBody>
          <a:bodyPr/>
          <a:lstStyle/>
          <a:p>
            <a:r>
              <a:rPr lang="en-US" sz="4800" dirty="0"/>
              <a:t>Specific</a:t>
            </a:r>
            <a:r>
              <a:rPr lang="en-US" dirty="0" smtClean="0"/>
              <a:t> </a:t>
            </a:r>
            <a:r>
              <a:rPr lang="en-US" sz="4800" dirty="0"/>
              <a:t>Authority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731520" y="3048001"/>
            <a:ext cx="6464301" cy="5255684"/>
          </a:xfrm>
        </p:spPr>
        <p:txBody>
          <a:bodyPr>
            <a:normAutofit/>
          </a:bodyPr>
          <a:lstStyle/>
          <a:p>
            <a:r>
              <a:rPr lang="en-US" sz="4800" dirty="0"/>
              <a:t>Wood</a:t>
            </a:r>
          </a:p>
          <a:p>
            <a:r>
              <a:rPr lang="en-US" sz="4800" dirty="0"/>
              <a:t>River</a:t>
            </a:r>
          </a:p>
          <a:p>
            <a:r>
              <a:rPr lang="en-US" sz="4800" dirty="0"/>
              <a:t>Make Music</a:t>
            </a:r>
          </a:p>
          <a:p>
            <a:r>
              <a:rPr lang="en-US" sz="4800" dirty="0"/>
              <a:t>Songs</a:t>
            </a:r>
          </a:p>
          <a:p>
            <a:endParaRPr lang="en-US" sz="4800" dirty="0"/>
          </a:p>
          <a:p>
            <a:r>
              <a:rPr lang="en-US" sz="4800" dirty="0"/>
              <a:t>Food/beverage</a:t>
            </a:r>
            <a:endParaRPr lang="en-US" sz="4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559041" y="3048000"/>
            <a:ext cx="6466840" cy="5791200"/>
          </a:xfrm>
        </p:spPr>
        <p:txBody>
          <a:bodyPr>
            <a:noAutofit/>
          </a:bodyPr>
          <a:lstStyle/>
          <a:p>
            <a:r>
              <a:rPr lang="en-US" sz="4200" dirty="0"/>
              <a:t>Gopher(Gen 6:14)</a:t>
            </a:r>
          </a:p>
          <a:p>
            <a:r>
              <a:rPr lang="en-US" sz="4200" dirty="0"/>
              <a:t>Jordan(2Ki. 5:10-14)</a:t>
            </a:r>
          </a:p>
          <a:p>
            <a:r>
              <a:rPr lang="en-US" sz="4200" dirty="0"/>
              <a:t>Sing (Col 3:16)</a:t>
            </a:r>
          </a:p>
          <a:p>
            <a:r>
              <a:rPr lang="en-US" sz="4200" dirty="0"/>
              <a:t>Hymns, psalms, Spiritual songs (Eph. 5:19)</a:t>
            </a:r>
          </a:p>
          <a:p>
            <a:r>
              <a:rPr lang="en-US" sz="4200" dirty="0"/>
              <a:t>B</a:t>
            </a:r>
            <a:r>
              <a:rPr lang="en-US" sz="4200" dirty="0"/>
              <a:t>read/wine (1Cor. 11:23-26)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54509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Authority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Understood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1930400"/>
            <a:ext cx="6464301" cy="1016000"/>
          </a:xfrm>
        </p:spPr>
        <p:txBody>
          <a:bodyPr>
            <a:noAutofit/>
          </a:bodyPr>
          <a:lstStyle/>
          <a:p>
            <a:r>
              <a:rPr lang="en-US" sz="4800" dirty="0"/>
              <a:t>Aide to carry out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559041" y="1930400"/>
            <a:ext cx="6466840" cy="1016000"/>
          </a:xfrm>
        </p:spPr>
        <p:txBody>
          <a:bodyPr>
            <a:normAutofit/>
          </a:bodyPr>
          <a:lstStyle/>
          <a:p>
            <a:r>
              <a:rPr lang="en-US" sz="4200" dirty="0"/>
              <a:t>Addition to command</a:t>
            </a:r>
            <a:endParaRPr lang="en-US" sz="4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853440" y="2946401"/>
            <a:ext cx="6464301" cy="5255684"/>
          </a:xfrm>
        </p:spPr>
        <p:txBody>
          <a:bodyPr/>
          <a:lstStyle/>
          <a:p>
            <a:r>
              <a:rPr lang="en-US" sz="4800" dirty="0"/>
              <a:t>Tools/sons</a:t>
            </a:r>
          </a:p>
          <a:p>
            <a:r>
              <a:rPr lang="en-US" sz="4800" dirty="0"/>
              <a:t>Horse/map</a:t>
            </a:r>
          </a:p>
          <a:p>
            <a:r>
              <a:rPr lang="en-US" sz="4800" dirty="0"/>
              <a:t>Songbooks</a:t>
            </a:r>
          </a:p>
          <a:p>
            <a:r>
              <a:rPr lang="en-US" sz="4800" dirty="0" err="1"/>
              <a:t>Songleader</a:t>
            </a:r>
            <a:r>
              <a:rPr lang="en-US" sz="4800" dirty="0"/>
              <a:t>/pitch pipe</a:t>
            </a:r>
          </a:p>
          <a:p>
            <a:r>
              <a:rPr lang="en-US" sz="4800" dirty="0"/>
              <a:t>Plate/cup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59041" y="2946401"/>
            <a:ext cx="6466840" cy="5255684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Oak/hickory</a:t>
            </a:r>
          </a:p>
          <a:p>
            <a:r>
              <a:rPr lang="en-US" sz="4800" dirty="0" err="1"/>
              <a:t>Abanah</a:t>
            </a:r>
            <a:r>
              <a:rPr lang="en-US" sz="4800" dirty="0"/>
              <a:t>/</a:t>
            </a:r>
            <a:r>
              <a:rPr lang="en-US" sz="4800" dirty="0" err="1"/>
              <a:t>Pharpar</a:t>
            </a:r>
            <a:endParaRPr lang="en-US" sz="4800" dirty="0"/>
          </a:p>
          <a:p>
            <a:r>
              <a:rPr lang="en-US" sz="4800" dirty="0"/>
              <a:t>Guitar/piano</a:t>
            </a:r>
          </a:p>
          <a:p>
            <a:r>
              <a:rPr lang="en-US" sz="4800" dirty="0"/>
              <a:t>Chorus/choir</a:t>
            </a:r>
          </a:p>
          <a:p>
            <a:endParaRPr lang="en-US" sz="4800" dirty="0"/>
          </a:p>
          <a:p>
            <a:r>
              <a:rPr lang="en-US" sz="4800" dirty="0"/>
              <a:t>Ice cream/</a:t>
            </a:r>
            <a:r>
              <a:rPr lang="en-US" sz="4800" dirty="0" err="1"/>
              <a:t>rootbeer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5045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1520" y="2133601"/>
            <a:ext cx="13167360" cy="6807199"/>
          </a:xfrm>
        </p:spPr>
        <p:txBody>
          <a:bodyPr>
            <a:normAutofit/>
          </a:bodyPr>
          <a:lstStyle/>
          <a:p>
            <a:r>
              <a:rPr lang="en-US" sz="4200" dirty="0"/>
              <a:t>Appeal to Silence of scriptures</a:t>
            </a:r>
          </a:p>
          <a:p>
            <a:r>
              <a:rPr lang="en-US" sz="4200" dirty="0"/>
              <a:t>“</a:t>
            </a:r>
            <a:r>
              <a:rPr lang="en-US" sz="4200" dirty="0"/>
              <a:t>God did not say not to</a:t>
            </a:r>
            <a:r>
              <a:rPr lang="en-US" sz="4200" dirty="0"/>
              <a:t>”</a:t>
            </a:r>
          </a:p>
          <a:p>
            <a:r>
              <a:rPr lang="en-US" sz="4200" dirty="0"/>
              <a:t>“</a:t>
            </a:r>
            <a:r>
              <a:rPr lang="en-US" sz="4200" dirty="0"/>
              <a:t>There is no passage that says ‘Thou Shalt Not</a:t>
            </a:r>
            <a:r>
              <a:rPr lang="en-US" sz="4200" dirty="0"/>
              <a:t>…’</a:t>
            </a:r>
          </a:p>
          <a:p>
            <a:r>
              <a:rPr lang="en-US" sz="4200" dirty="0"/>
              <a:t>“Where is the passage that says its wrong to</a:t>
            </a:r>
            <a:r>
              <a:rPr lang="en-US" sz="4200" dirty="0"/>
              <a:t>…”</a:t>
            </a:r>
          </a:p>
          <a:p>
            <a:endParaRPr lang="en-US" sz="4200" dirty="0"/>
          </a:p>
          <a:p>
            <a:pPr marL="163023" indent="0" algn="ctr">
              <a:buNone/>
            </a:pPr>
            <a:r>
              <a:rPr lang="en-US" sz="4200" b="1" i="1" u="sng" dirty="0"/>
              <a:t>Common thought:</a:t>
            </a:r>
          </a:p>
          <a:p>
            <a:pPr marL="163023" indent="0" algn="ctr">
              <a:buNone/>
            </a:pPr>
            <a:r>
              <a:rPr lang="en-US" sz="4200" dirty="0"/>
              <a:t>Silence of God gives permission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Absence of Authority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4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Cor</a:t>
            </a:r>
            <a:r>
              <a:rPr lang="en-US" dirty="0"/>
              <a:t> 4:6 – “that you may learn in us not to think beyond what is </a:t>
            </a:r>
            <a:r>
              <a:rPr lang="en-US" dirty="0" smtClean="0"/>
              <a:t>written,” </a:t>
            </a:r>
          </a:p>
          <a:p>
            <a:pPr lvl="1"/>
            <a:r>
              <a:rPr lang="en-US" dirty="0" smtClean="0"/>
              <a:t>FORBIDDEN </a:t>
            </a:r>
            <a:r>
              <a:rPr lang="en-US" dirty="0"/>
              <a:t>TO GO BEYOND what is </a:t>
            </a:r>
            <a:r>
              <a:rPr lang="en-US" dirty="0" smtClean="0"/>
              <a:t>written</a:t>
            </a:r>
          </a:p>
          <a:p>
            <a:r>
              <a:rPr lang="en-US" dirty="0"/>
              <a:t>Col. </a:t>
            </a:r>
            <a:r>
              <a:rPr lang="en-US" dirty="0" smtClean="0"/>
              <a:t>2:22-23(KJV) warned </a:t>
            </a:r>
            <a:r>
              <a:rPr lang="en-US" dirty="0"/>
              <a:t>about “will worship” </a:t>
            </a:r>
            <a:endParaRPr lang="en-US" dirty="0" smtClean="0"/>
          </a:p>
          <a:p>
            <a:endParaRPr lang="en-US" b="1" dirty="0"/>
          </a:p>
          <a:p>
            <a:endParaRPr lang="en-US" b="1" dirty="0" smtClean="0"/>
          </a:p>
          <a:p>
            <a:pPr marL="163023" indent="0" algn="ctr">
              <a:buNone/>
            </a:pPr>
            <a:r>
              <a:rPr lang="en-US" dirty="0" smtClean="0"/>
              <a:t>Any </a:t>
            </a:r>
            <a:r>
              <a:rPr lang="en-US" dirty="0"/>
              <a:t>passage that says we must have authority </a:t>
            </a:r>
            <a:r>
              <a:rPr lang="en-US" dirty="0" smtClean="0"/>
              <a:t>says </a:t>
            </a:r>
            <a:r>
              <a:rPr lang="en-US" dirty="0"/>
              <a:t>we must respect God’s </a:t>
            </a:r>
            <a:r>
              <a:rPr lang="en-US" b="1" dirty="0"/>
              <a:t>SILENCE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Absence of Authority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5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</TotalTime>
  <Words>539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Bible Authority</vt:lpstr>
      <vt:lpstr>Authority Defined</vt:lpstr>
      <vt:lpstr>Authority Established</vt:lpstr>
      <vt:lpstr>Authority Established</vt:lpstr>
      <vt:lpstr>Authority Established</vt:lpstr>
      <vt:lpstr>Authority Applied</vt:lpstr>
      <vt:lpstr>Authority Understood</vt:lpstr>
      <vt:lpstr>Absence of Authority</vt:lpstr>
      <vt:lpstr>Absence of Authority</vt:lpstr>
      <vt:lpstr>Two mindsets</vt:lpstr>
      <vt:lpstr>Suppose Someone Sends You to the Store</vt:lpstr>
      <vt:lpstr>God did not say not 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Authority</dc:title>
  <dc:creator>Daddy</dc:creator>
  <cp:lastModifiedBy>user</cp:lastModifiedBy>
  <cp:revision>21</cp:revision>
  <dcterms:created xsi:type="dcterms:W3CDTF">2012-06-19T16:19:37Z</dcterms:created>
  <dcterms:modified xsi:type="dcterms:W3CDTF">2015-01-18T18:53:03Z</dcterms:modified>
</cp:coreProperties>
</file>