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2"/>
  </p:handoutMasterIdLst>
  <p:sldIdLst>
    <p:sldId id="256" r:id="rId2"/>
    <p:sldId id="257" r:id="rId3"/>
    <p:sldId id="258" r:id="rId4"/>
    <p:sldId id="259" r:id="rId5"/>
    <p:sldId id="261" r:id="rId6"/>
    <p:sldId id="260" r:id="rId7"/>
    <p:sldId id="264" r:id="rId8"/>
    <p:sldId id="263" r:id="rId9"/>
    <p:sldId id="265" r:id="rId10"/>
    <p:sldId id="266" r:id="rId11"/>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864" y="-102"/>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3D0D226-5EA3-4AB7-A274-D2452E856A99}" type="datetimeFigureOut">
              <a:rPr lang="en-US" smtClean="0"/>
              <a:pPr/>
              <a:t>3/14/2015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535897-8C38-4CCF-A935-ED029C3D311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345C30-8A1F-4C6E-9013-E0F32CD5042C}" type="datetimeFigureOut">
              <a:rPr lang="en-US" smtClean="0"/>
              <a:pPr/>
              <a:t>3/14/2015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AD4634-20A6-4C05-94B2-FE6549D3492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345C30-8A1F-4C6E-9013-E0F32CD5042C}" type="datetimeFigureOut">
              <a:rPr lang="en-US" smtClean="0"/>
              <a:pPr/>
              <a:t>3/14/2015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AD4634-20A6-4C05-94B2-FE6549D3492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345C30-8A1F-4C6E-9013-E0F32CD5042C}" type="datetimeFigureOut">
              <a:rPr lang="en-US" smtClean="0"/>
              <a:pPr/>
              <a:t>3/14/2015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AD4634-20A6-4C05-94B2-FE6549D3492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345C30-8A1F-4C6E-9013-E0F32CD5042C}" type="datetimeFigureOut">
              <a:rPr lang="en-US" smtClean="0"/>
              <a:pPr/>
              <a:t>3/14/2015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AD4634-20A6-4C05-94B2-FE6549D3492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345C30-8A1F-4C6E-9013-E0F32CD5042C}" type="datetimeFigureOut">
              <a:rPr lang="en-US" smtClean="0"/>
              <a:pPr/>
              <a:t>3/14/2015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AD4634-20A6-4C05-94B2-FE6549D3492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345C30-8A1F-4C6E-9013-E0F32CD5042C}" type="datetimeFigureOut">
              <a:rPr lang="en-US" smtClean="0"/>
              <a:pPr/>
              <a:t>3/14/2015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AD4634-20A6-4C05-94B2-FE6549D3492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345C30-8A1F-4C6E-9013-E0F32CD5042C}" type="datetimeFigureOut">
              <a:rPr lang="en-US" smtClean="0"/>
              <a:pPr/>
              <a:t>3/14/2015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AD4634-20A6-4C05-94B2-FE6549D3492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345C30-8A1F-4C6E-9013-E0F32CD5042C}" type="datetimeFigureOut">
              <a:rPr lang="en-US" smtClean="0"/>
              <a:pPr/>
              <a:t>3/14/2015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AD4634-20A6-4C05-94B2-FE6549D3492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345C30-8A1F-4C6E-9013-E0F32CD5042C}" type="datetimeFigureOut">
              <a:rPr lang="en-US" smtClean="0"/>
              <a:pPr/>
              <a:t>3/14/2015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AD4634-20A6-4C05-94B2-FE6549D3492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345C30-8A1F-4C6E-9013-E0F32CD5042C}" type="datetimeFigureOut">
              <a:rPr lang="en-US" smtClean="0"/>
              <a:pPr/>
              <a:t>3/14/2015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AD4634-20A6-4C05-94B2-FE6549D3492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345C30-8A1F-4C6E-9013-E0F32CD5042C}" type="datetimeFigureOut">
              <a:rPr lang="en-US" smtClean="0"/>
              <a:pPr/>
              <a:t>3/14/2015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AD4634-20A6-4C05-94B2-FE6549D3492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6B345C30-8A1F-4C6E-9013-E0F32CD5042C}" type="datetimeFigureOut">
              <a:rPr lang="en-US" smtClean="0"/>
              <a:pPr/>
              <a:t>3/14/2015</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FDAD4634-20A6-4C05-94B2-FE6549D3492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4630400" cy="8229600"/>
          </a:xfrm>
        </p:spPr>
        <p:txBody>
          <a:bodyPr>
            <a:normAutofit/>
          </a:bodyPr>
          <a:lstStyle/>
          <a:p>
            <a:r>
              <a:rPr lang="en-US" sz="15500" dirty="0" smtClean="0">
                <a:solidFill>
                  <a:srgbClr val="FFFF00"/>
                </a:solidFill>
                <a:latin typeface="Tahoma" pitchFamily="34" charset="0"/>
                <a:ea typeface="Tahoma" pitchFamily="34" charset="0"/>
                <a:cs typeface="Tahoma" pitchFamily="34" charset="0"/>
              </a:rPr>
              <a:t>Solomon Seeks after Pleasure (Eccl. 2)</a:t>
            </a:r>
            <a:endParaRPr lang="en-US" sz="15500" dirty="0">
              <a:solidFill>
                <a:srgbClr val="FFFF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43000"/>
          </a:xfrm>
        </p:spPr>
        <p:txBody>
          <a:bodyPr>
            <a:normAutofit/>
          </a:bodyPr>
          <a:lstStyle/>
          <a:p>
            <a:r>
              <a:rPr lang="en-US" dirty="0" smtClean="0">
                <a:solidFill>
                  <a:srgbClr val="FFFF00"/>
                </a:solidFill>
                <a:latin typeface="Tahoma" pitchFamily="34" charset="0"/>
                <a:ea typeface="Tahoma" pitchFamily="34" charset="0"/>
                <a:cs typeface="Tahoma" pitchFamily="34" charset="0"/>
              </a:rPr>
              <a:t>Conclusion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315200"/>
          </a:xfrm>
        </p:spPr>
        <p:txBody>
          <a:bodyPr>
            <a:normAutofit fontScale="92500" lnSpcReduction="20000"/>
          </a:bodyPr>
          <a:lstStyle/>
          <a:p>
            <a:pPr algn="ctr">
              <a:buNone/>
            </a:pPr>
            <a:r>
              <a:rPr lang="en-US" dirty="0" smtClean="0">
                <a:solidFill>
                  <a:schemeClr val="bg1"/>
                </a:solidFill>
                <a:latin typeface="Tahoma" pitchFamily="34" charset="0"/>
                <a:ea typeface="Tahoma" pitchFamily="34" charset="0"/>
                <a:cs typeface="Tahoma" pitchFamily="34" charset="0"/>
              </a:rPr>
              <a:t>Solomon learned that “God gives wisdom and knowledge and joy to a man who is good in His sight” (Eccl. 2:26</a:t>
            </a:r>
            <a:r>
              <a:rPr lang="en-US" dirty="0" smtClean="0">
                <a:solidFill>
                  <a:schemeClr val="bg1"/>
                </a:solidFill>
                <a:latin typeface="Tahoma" pitchFamily="34" charset="0"/>
                <a:ea typeface="Tahoma" pitchFamily="34" charset="0"/>
                <a:cs typeface="Tahoma" pitchFamily="34" charset="0"/>
              </a:rPr>
              <a:t>).</a:t>
            </a:r>
            <a:endParaRPr lang="en-US" dirty="0" smtClean="0">
              <a:solidFill>
                <a:schemeClr val="bg1"/>
              </a:solidFill>
              <a:latin typeface="Tahoma" pitchFamily="34" charset="0"/>
              <a:ea typeface="Tahoma" pitchFamily="34" charset="0"/>
              <a:cs typeface="Tahoma" pitchFamily="34" charset="0"/>
            </a:endParaRPr>
          </a:p>
          <a:p>
            <a:pPr algn="ctr">
              <a:buNone/>
            </a:pPr>
            <a:endParaRPr lang="en-US" sz="13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1 Timothy 6:6 says, “Godliness with contentment is great gain” but gambling leads to misery and great loss. </a:t>
            </a:r>
          </a:p>
          <a:p>
            <a:pPr algn="ctr">
              <a:buNone/>
            </a:pPr>
            <a:endParaRPr lang="en-US" sz="16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If you want to help others, do it from your own income, not from others- especially poor people who give about 9% of their income to the lottery </a:t>
            </a:r>
            <a:r>
              <a:rPr lang="en-US" sz="3000" dirty="0" smtClean="0">
                <a:solidFill>
                  <a:schemeClr val="bg1"/>
                </a:solidFill>
                <a:latin typeface="Tahoma" pitchFamily="34" charset="0"/>
                <a:ea typeface="Tahoma" pitchFamily="34" charset="0"/>
                <a:cs typeface="Tahoma" pitchFamily="34" charset="0"/>
              </a:rPr>
              <a:t>http://consumerist.com/2010/05/26/poor-people-spend-9-of-income-on-lottery-tickets/. </a:t>
            </a:r>
          </a:p>
          <a:p>
            <a:pPr algn="ctr">
              <a:buNone/>
            </a:pPr>
            <a:endParaRPr lang="en-US" sz="13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You need to deny yourself &amp; seek after heavenly treasures that will last forever, not be selfish and seek after </a:t>
            </a:r>
            <a:r>
              <a:rPr lang="en-US" dirty="0" smtClean="0">
                <a:solidFill>
                  <a:schemeClr val="bg1"/>
                </a:solidFill>
                <a:latin typeface="Tahoma" pitchFamily="34" charset="0"/>
                <a:ea typeface="Tahoma" pitchFamily="34" charset="0"/>
                <a:cs typeface="Tahoma" pitchFamily="34" charset="0"/>
              </a:rPr>
              <a:t>things </a:t>
            </a:r>
            <a:r>
              <a:rPr lang="en-US" dirty="0" smtClean="0">
                <a:solidFill>
                  <a:schemeClr val="bg1"/>
                </a:solidFill>
                <a:latin typeface="Tahoma" pitchFamily="34" charset="0"/>
                <a:ea typeface="Tahoma" pitchFamily="34" charset="0"/>
                <a:cs typeface="Tahoma" pitchFamily="34" charset="0"/>
              </a:rPr>
              <a:t>that will perish &amp; corrupt you (Mt. 6:19-24). </a:t>
            </a:r>
          </a:p>
          <a:p>
            <a:pP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43000"/>
          </a:xfrm>
        </p:spPr>
        <p:txBody>
          <a:bodyPr/>
          <a:lstStyle/>
          <a:p>
            <a:r>
              <a:rPr lang="en-US" dirty="0" smtClean="0">
                <a:solidFill>
                  <a:srgbClr val="FFFF00"/>
                </a:solidFill>
                <a:latin typeface="Tahoma" pitchFamily="34" charset="0"/>
                <a:ea typeface="Tahoma" pitchFamily="34" charset="0"/>
                <a:cs typeface="Tahoma" pitchFamily="34" charset="0"/>
              </a:rPr>
              <a:t>Introduction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fontScale="92500" lnSpcReduction="20000"/>
          </a:bodyPr>
          <a:lstStyle/>
          <a:p>
            <a:pPr algn="ctr">
              <a:buNone/>
            </a:pPr>
            <a:r>
              <a:rPr lang="en-US" dirty="0" smtClean="0">
                <a:solidFill>
                  <a:schemeClr val="bg1"/>
                </a:solidFill>
                <a:latin typeface="Tahoma" pitchFamily="34" charset="0"/>
                <a:ea typeface="Tahoma" pitchFamily="34" charset="0"/>
                <a:cs typeface="Tahoma" pitchFamily="34" charset="0"/>
              </a:rPr>
              <a:t>Last week we examined how Solomon searched for meaning in his life and his answer was “all is vanity”</a:t>
            </a: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He observed that nature never changes, nothing satisfies us, nothing is new under the sun, and human wisdom is folly (Eccl. 1:1-18).</a:t>
            </a: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The problem is that life under the sun without the Son of God is like striving after the wind (you can’t hold on to what you have and many things are out of your control).</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We only have one life to live before the Judgment- let’s learn to live for God now as there will be no second chances (cf. Heb. 9:27; Eccl. 12:13-14). </a:t>
            </a:r>
          </a:p>
          <a:p>
            <a:pPr>
              <a:buNone/>
            </a:pPr>
            <a:endParaRPr lang="en-US" dirty="0">
              <a:solidFill>
                <a:schemeClr val="bg1"/>
              </a:solidFill>
              <a:latin typeface="Tahoma" pitchFamily="34" charset="0"/>
              <a:ea typeface="Tahoma" pitchFamily="34" charset="0"/>
              <a:cs typeface="Tahoma" pitchFamily="34" charset="0"/>
            </a:endParaRPr>
          </a:p>
          <a:p>
            <a:pP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43000"/>
          </a:xfrm>
        </p:spPr>
        <p:txBody>
          <a:bodyPr/>
          <a:lstStyle/>
          <a:p>
            <a:r>
              <a:rPr lang="en-US" dirty="0" smtClean="0">
                <a:solidFill>
                  <a:srgbClr val="FFFF00"/>
                </a:solidFill>
                <a:latin typeface="Tahoma" pitchFamily="34" charset="0"/>
                <a:ea typeface="Tahoma" pitchFamily="34" charset="0"/>
                <a:cs typeface="Tahoma" pitchFamily="34" charset="0"/>
              </a:rPr>
              <a:t>Solomon Tested Pleasure</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fontScale="92500"/>
          </a:bodyPr>
          <a:lstStyle/>
          <a:p>
            <a:pPr algn="ctr">
              <a:buNone/>
            </a:pPr>
            <a:r>
              <a:rPr lang="en-US" dirty="0" smtClean="0">
                <a:solidFill>
                  <a:schemeClr val="bg1"/>
                </a:solidFill>
                <a:latin typeface="Tahoma" pitchFamily="34" charset="0"/>
                <a:ea typeface="Tahoma" pitchFamily="34" charset="0"/>
                <a:cs typeface="Tahoma" pitchFamily="34" charset="0"/>
              </a:rPr>
              <a:t>He was “living in the lap of luxury” being the King and he did not refuse his heart for any pleasure (2:10</a:t>
            </a:r>
            <a:r>
              <a:rPr lang="en-US" dirty="0" smtClean="0">
                <a:solidFill>
                  <a:schemeClr val="bg1"/>
                </a:solidFill>
                <a:latin typeface="Tahoma" pitchFamily="34" charset="0"/>
                <a:ea typeface="Tahoma" pitchFamily="34" charset="0"/>
                <a:cs typeface="Tahoma" pitchFamily="34" charset="0"/>
              </a:rPr>
              <a:t>).</a:t>
            </a:r>
            <a:endParaRPr lang="en-US" dirty="0" smtClean="0">
              <a:solidFill>
                <a:schemeClr val="bg1"/>
              </a:solidFill>
              <a:latin typeface="Tahoma" pitchFamily="34" charset="0"/>
              <a:ea typeface="Tahoma" pitchFamily="34" charset="0"/>
              <a:cs typeface="Tahoma" pitchFamily="34" charset="0"/>
            </a:endParaRP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He worked hard being a builder &amp; horticulturalist.  He drank the finest wine, had the most beautiful women, best entertainment, many slaves to do his bidding [over 150,000], and an abundance of possessions (2:1-8).</a:t>
            </a: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But he realized that “living high on the hog” was useless and worthless like the Prodigal Son finally did as recorded in Luke 15:11-21. </a:t>
            </a:r>
          </a:p>
          <a:p>
            <a:pPr>
              <a:buNone/>
            </a:pPr>
            <a:endParaRPr lang="en-US" dirty="0">
              <a:solidFill>
                <a:schemeClr val="bg1"/>
              </a:solidFill>
              <a:latin typeface="Tahoma" pitchFamily="34" charset="0"/>
              <a:ea typeface="Tahoma" pitchFamily="34" charset="0"/>
              <a:cs typeface="Tahoma" pitchFamily="34" charset="0"/>
            </a:endParaRPr>
          </a:p>
          <a:p>
            <a:pP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9906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Upon Reflection the Preacher Hated Life</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fontScale="92500" lnSpcReduction="20000"/>
          </a:bodyPr>
          <a:lstStyle/>
          <a:p>
            <a:pPr algn="ctr">
              <a:buNone/>
            </a:pPr>
            <a:r>
              <a:rPr lang="en-US" dirty="0" smtClean="0">
                <a:solidFill>
                  <a:schemeClr val="bg1"/>
                </a:solidFill>
                <a:latin typeface="Tahoma" pitchFamily="34" charset="0"/>
                <a:ea typeface="Tahoma" pitchFamily="34" charset="0"/>
                <a:cs typeface="Tahoma" pitchFamily="34" charset="0"/>
              </a:rPr>
              <a:t>The wise and the foolish will both die so what is the point of accomplishing great things &amp; seeking after pleasure (2:13-16).</a:t>
            </a: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effectLst/>
                <a:latin typeface="Tahoma" pitchFamily="34" charset="0"/>
                <a:ea typeface="Tahoma" pitchFamily="34" charset="0"/>
                <a:cs typeface="Tahoma" pitchFamily="34" charset="0"/>
              </a:rPr>
              <a:t>Solomon came to hate his labor because you must leave it to someone who might be foolish (2:17-19</a:t>
            </a:r>
            <a:r>
              <a:rPr lang="en-US" dirty="0" smtClean="0">
                <a:solidFill>
                  <a:schemeClr val="bg1"/>
                </a:solidFill>
                <a:effectLst/>
                <a:latin typeface="Tahoma" pitchFamily="34" charset="0"/>
                <a:ea typeface="Tahoma" pitchFamily="34" charset="0"/>
                <a:cs typeface="Tahoma" pitchFamily="34" charset="0"/>
              </a:rPr>
              <a:t>). [His </a:t>
            </a:r>
            <a:r>
              <a:rPr lang="en-US" dirty="0" smtClean="0">
                <a:solidFill>
                  <a:schemeClr val="bg1"/>
                </a:solidFill>
                <a:effectLst/>
                <a:latin typeface="Tahoma" pitchFamily="34" charset="0"/>
                <a:ea typeface="Tahoma" pitchFamily="34" charset="0"/>
                <a:cs typeface="Tahoma" pitchFamily="34" charset="0"/>
              </a:rPr>
              <a:t>son </a:t>
            </a:r>
            <a:r>
              <a:rPr lang="en-US" dirty="0" err="1" smtClean="0">
                <a:solidFill>
                  <a:schemeClr val="bg1"/>
                </a:solidFill>
                <a:effectLst/>
                <a:latin typeface="Tahoma" pitchFamily="34" charset="0"/>
                <a:ea typeface="Tahoma" pitchFamily="34" charset="0"/>
                <a:cs typeface="Tahoma" pitchFamily="34" charset="0"/>
              </a:rPr>
              <a:t>Rehoboam</a:t>
            </a:r>
            <a:r>
              <a:rPr lang="en-US" dirty="0" smtClean="0">
                <a:solidFill>
                  <a:schemeClr val="bg1"/>
                </a:solidFill>
                <a:effectLst/>
                <a:latin typeface="Tahoma" pitchFamily="34" charset="0"/>
                <a:ea typeface="Tahoma" pitchFamily="34" charset="0"/>
                <a:cs typeface="Tahoma" pitchFamily="34" charset="0"/>
              </a:rPr>
              <a:t> as king lost all the treasures </a:t>
            </a:r>
            <a:r>
              <a:rPr lang="en-US" dirty="0" smtClean="0">
                <a:solidFill>
                  <a:schemeClr val="bg1"/>
                </a:solidFill>
                <a:effectLst/>
                <a:latin typeface="Tahoma" pitchFamily="34" charset="0"/>
                <a:ea typeface="Tahoma" pitchFamily="34" charset="0"/>
                <a:cs typeface="Tahoma" pitchFamily="34" charset="0"/>
              </a:rPr>
              <a:t>Solomon </a:t>
            </a:r>
            <a:r>
              <a:rPr lang="en-US" dirty="0" smtClean="0">
                <a:solidFill>
                  <a:schemeClr val="bg1"/>
                </a:solidFill>
                <a:effectLst/>
                <a:latin typeface="Tahoma" pitchFamily="34" charset="0"/>
                <a:ea typeface="Tahoma" pitchFamily="34" charset="0"/>
                <a:cs typeface="Tahoma" pitchFamily="34" charset="0"/>
              </a:rPr>
              <a:t>had to </a:t>
            </a:r>
            <a:r>
              <a:rPr lang="en-US" dirty="0" smtClean="0">
                <a:solidFill>
                  <a:schemeClr val="bg1"/>
                </a:solidFill>
                <a:latin typeface="Tahoma" pitchFamily="34" charset="0"/>
                <a:ea typeface="Tahoma" pitchFamily="34" charset="0"/>
                <a:cs typeface="Tahoma" pitchFamily="34" charset="0"/>
              </a:rPr>
              <a:t>K</a:t>
            </a:r>
            <a:r>
              <a:rPr lang="en-US" dirty="0" smtClean="0">
                <a:solidFill>
                  <a:schemeClr val="bg1"/>
                </a:solidFill>
                <a:effectLst/>
                <a:latin typeface="Tahoma" pitchFamily="34" charset="0"/>
                <a:ea typeface="Tahoma" pitchFamily="34" charset="0"/>
                <a:cs typeface="Tahoma" pitchFamily="34" charset="0"/>
              </a:rPr>
              <a:t>ing </a:t>
            </a:r>
            <a:r>
              <a:rPr lang="en-US" dirty="0" err="1" smtClean="0">
                <a:solidFill>
                  <a:schemeClr val="bg1"/>
                </a:solidFill>
                <a:effectLst/>
                <a:latin typeface="Tahoma" pitchFamily="34" charset="0"/>
                <a:ea typeface="Tahoma" pitchFamily="34" charset="0"/>
                <a:cs typeface="Tahoma" pitchFamily="34" charset="0"/>
              </a:rPr>
              <a:t>Shishak</a:t>
            </a:r>
            <a:r>
              <a:rPr lang="en-US" dirty="0" smtClean="0">
                <a:solidFill>
                  <a:schemeClr val="bg1"/>
                </a:solidFill>
                <a:effectLst/>
                <a:latin typeface="Tahoma" pitchFamily="34" charset="0"/>
                <a:ea typeface="Tahoma" pitchFamily="34" charset="0"/>
                <a:cs typeface="Tahoma" pitchFamily="34" charset="0"/>
              </a:rPr>
              <a:t> of </a:t>
            </a:r>
            <a:r>
              <a:rPr lang="en-US" dirty="0" smtClean="0">
                <a:solidFill>
                  <a:schemeClr val="bg1"/>
                </a:solidFill>
                <a:effectLst/>
                <a:latin typeface="Tahoma" pitchFamily="34" charset="0"/>
                <a:ea typeface="Tahoma" pitchFamily="34" charset="0"/>
                <a:cs typeface="Tahoma" pitchFamily="34" charset="0"/>
              </a:rPr>
              <a:t>Egypt] </a:t>
            </a:r>
            <a:r>
              <a:rPr lang="en-US" dirty="0" smtClean="0">
                <a:solidFill>
                  <a:schemeClr val="bg1"/>
                </a:solidFill>
                <a:effectLst/>
                <a:latin typeface="Tahoma" pitchFamily="34" charset="0"/>
                <a:ea typeface="Tahoma" pitchFamily="34" charset="0"/>
                <a:cs typeface="Tahoma" pitchFamily="34" charset="0"/>
              </a:rPr>
              <a:t>(1 Kings 14:25-26).</a:t>
            </a:r>
          </a:p>
          <a:p>
            <a:pPr algn="ctr">
              <a:buNone/>
            </a:pPr>
            <a:endParaRPr lang="en-US" sz="1500" dirty="0" smtClean="0">
              <a:solidFill>
                <a:schemeClr val="bg1"/>
              </a:solidFill>
              <a:effectLst/>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Solomon received only grief, misery, and sleepless nights for his exertion (2:20-23).</a:t>
            </a:r>
          </a:p>
          <a:p>
            <a:pPr algn="ctr">
              <a:buNone/>
            </a:pPr>
            <a:endParaRPr lang="en-US" sz="16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effectLst/>
                <a:latin typeface="Tahoma" pitchFamily="34" charset="0"/>
                <a:ea typeface="Tahoma" pitchFamily="34" charset="0"/>
                <a:cs typeface="Tahoma" pitchFamily="34" charset="0"/>
              </a:rPr>
              <a:t>Many seek pleasure today and think that they will get it by winning the lottery. </a:t>
            </a:r>
          </a:p>
          <a:p>
            <a:pPr>
              <a:buNone/>
            </a:pPr>
            <a:endParaRPr lang="en-US" dirty="0">
              <a:solidFill>
                <a:schemeClr val="bg1"/>
              </a:solidFill>
              <a:latin typeface="Tahoma" pitchFamily="34" charset="0"/>
              <a:ea typeface="Tahoma" pitchFamily="34" charset="0"/>
              <a:cs typeface="Tahoma" pitchFamily="34" charset="0"/>
            </a:endParaRPr>
          </a:p>
          <a:p>
            <a:pP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9906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Winning the Lottery has Led to Much Sorrow</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fontScale="85000" lnSpcReduction="10000"/>
          </a:bodyPr>
          <a:lstStyle/>
          <a:p>
            <a:pPr algn="ctr">
              <a:buNone/>
            </a:pPr>
            <a:r>
              <a:rPr lang="en-US" dirty="0" smtClean="0">
                <a:solidFill>
                  <a:schemeClr val="bg1"/>
                </a:solidFill>
                <a:latin typeface="Tahoma" pitchFamily="34" charset="0"/>
                <a:ea typeface="Tahoma" pitchFamily="34" charset="0"/>
                <a:cs typeface="Tahoma" pitchFamily="34" charset="0"/>
              </a:rPr>
              <a:t>In 2002, Jack Whitaker (already a successful man with a net worth of $1 million) won $315 million in the Powerball lottery. </a:t>
            </a: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 At first he gave much to help others &amp; his church but later  became a drunk, gambler, &amp; carouser at strip clubs. He’s been arrested twice, bounced checks, &amp; was divorced by his wife. </a:t>
            </a: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His </a:t>
            </a:r>
            <a:r>
              <a:rPr lang="en-US" dirty="0" smtClean="0">
                <a:solidFill>
                  <a:schemeClr val="bg1"/>
                </a:solidFill>
                <a:latin typeface="Tahoma" pitchFamily="34" charset="0"/>
                <a:ea typeface="Tahoma" pitchFamily="34" charset="0"/>
                <a:cs typeface="Tahoma" pitchFamily="34" charset="0"/>
              </a:rPr>
              <a:t>granddaughter, </a:t>
            </a:r>
            <a:r>
              <a:rPr lang="en-US" dirty="0" smtClean="0">
                <a:solidFill>
                  <a:schemeClr val="bg1"/>
                </a:solidFill>
                <a:latin typeface="Tahoma" pitchFamily="34" charset="0"/>
                <a:ea typeface="Tahoma" pitchFamily="34" charset="0"/>
                <a:cs typeface="Tahoma" pitchFamily="34" charset="0"/>
              </a:rPr>
              <a:t>who he loved </a:t>
            </a:r>
            <a:r>
              <a:rPr lang="en-US" dirty="0" smtClean="0">
                <a:solidFill>
                  <a:schemeClr val="bg1"/>
                </a:solidFill>
                <a:latin typeface="Tahoma" pitchFamily="34" charset="0"/>
                <a:ea typeface="Tahoma" pitchFamily="34" charset="0"/>
                <a:cs typeface="Tahoma" pitchFamily="34" charset="0"/>
              </a:rPr>
              <a:t>dearly, </a:t>
            </a:r>
            <a:r>
              <a:rPr lang="en-US" dirty="0" smtClean="0">
                <a:solidFill>
                  <a:schemeClr val="bg1"/>
                </a:solidFill>
                <a:latin typeface="Tahoma" pitchFamily="34" charset="0"/>
                <a:ea typeface="Tahoma" pitchFamily="34" charset="0"/>
                <a:cs typeface="Tahoma" pitchFamily="34" charset="0"/>
              </a:rPr>
              <a:t>died of a drug overdose in 2004 and his daughter died in 2009. </a:t>
            </a:r>
          </a:p>
          <a:p>
            <a:pPr algn="ctr">
              <a:buNone/>
            </a:pPr>
            <a:endParaRPr lang="en-US" sz="1600" dirty="0">
              <a:solidFill>
                <a:schemeClr val="bg1"/>
              </a:solidFill>
              <a:latin typeface="Tahoma" pitchFamily="34" charset="0"/>
              <a:ea typeface="Tahoma" pitchFamily="34" charset="0"/>
              <a:cs typeface="Tahoma" pitchFamily="34" charset="0"/>
            </a:endParaRPr>
          </a:p>
          <a:p>
            <a:pPr algn="ctr">
              <a:buNone/>
            </a:pPr>
            <a:r>
              <a:rPr lang="en-US" i="1" dirty="0" smtClean="0">
                <a:solidFill>
                  <a:schemeClr val="bg1"/>
                </a:solidFill>
                <a:latin typeface="Tahoma" pitchFamily="34" charset="0"/>
                <a:ea typeface="Tahoma" pitchFamily="34" charset="0"/>
                <a:cs typeface="Tahoma" pitchFamily="34" charset="0"/>
              </a:rPr>
              <a:t>"</a:t>
            </a:r>
            <a:r>
              <a:rPr lang="en-US" i="1" dirty="0">
                <a:solidFill>
                  <a:schemeClr val="bg1"/>
                </a:solidFill>
                <a:latin typeface="Tahoma" pitchFamily="34" charset="0"/>
                <a:ea typeface="Tahoma" pitchFamily="34" charset="0"/>
                <a:cs typeface="Tahoma" pitchFamily="34" charset="0"/>
              </a:rPr>
              <a:t>Since I won the lottery, I think there is no control for greed," he said. "I think if you have something, there's always someone else that wants it. I wish I'd torn that ticket up</a:t>
            </a:r>
            <a:r>
              <a:rPr lang="en-US" i="1" dirty="0" smtClean="0">
                <a:solidFill>
                  <a:schemeClr val="bg1"/>
                </a:solidFill>
                <a:latin typeface="Tahoma" pitchFamily="34" charset="0"/>
                <a:ea typeface="Tahoma" pitchFamily="34" charset="0"/>
                <a:cs typeface="Tahoma" pitchFamily="34" charset="0"/>
              </a:rPr>
              <a:t>.” </a:t>
            </a:r>
            <a:r>
              <a:rPr lang="en-US" sz="3300" dirty="0" smtClean="0">
                <a:solidFill>
                  <a:schemeClr val="bg1"/>
                </a:solidFill>
                <a:latin typeface="Tahoma" pitchFamily="34" charset="0"/>
                <a:ea typeface="Tahoma" pitchFamily="34" charset="0"/>
                <a:cs typeface="Tahoma" pitchFamily="34" charset="0"/>
              </a:rPr>
              <a:t>http://abcnews.go.com/2020/</a:t>
            </a:r>
            <a:endParaRPr lang="en-US" sz="3300" dirty="0">
              <a:solidFill>
                <a:schemeClr val="bg1"/>
              </a:solidFill>
              <a:latin typeface="Tahoma" pitchFamily="34" charset="0"/>
              <a:ea typeface="Tahoma" pitchFamily="34" charset="0"/>
              <a:cs typeface="Tahoma" pitchFamily="34" charset="0"/>
            </a:endParaRPr>
          </a:p>
          <a:p>
            <a:pPr>
              <a:buNone/>
            </a:pPr>
            <a:endParaRPr lang="en-US" dirty="0">
              <a:solidFill>
                <a:schemeClr val="bg1"/>
              </a:solidFill>
              <a:latin typeface="Tahoma" pitchFamily="34" charset="0"/>
              <a:ea typeface="Tahoma" pitchFamily="34" charset="0"/>
              <a:cs typeface="Tahoma" pitchFamily="34" charset="0"/>
            </a:endParaRPr>
          </a:p>
          <a:p>
            <a:pP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9906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Winning the Lottery has Led to Much Sorrow</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fontScale="85000" lnSpcReduction="20000"/>
          </a:bodyPr>
          <a:lstStyle/>
          <a:p>
            <a:pPr algn="ctr">
              <a:buNone/>
            </a:pPr>
            <a:r>
              <a:rPr lang="en-US" dirty="0" smtClean="0">
                <a:solidFill>
                  <a:schemeClr val="bg1"/>
                </a:solidFill>
                <a:latin typeface="Tahoma" pitchFamily="34" charset="0"/>
                <a:ea typeface="Tahoma" pitchFamily="34" charset="0"/>
                <a:cs typeface="Tahoma" pitchFamily="34" charset="0"/>
              </a:rPr>
              <a:t>In 1997, </a:t>
            </a:r>
            <a:r>
              <a:rPr lang="en-US" baseline="0" dirty="0" smtClean="0">
                <a:solidFill>
                  <a:schemeClr val="bg1"/>
                </a:solidFill>
                <a:latin typeface="Tahoma" pitchFamily="34" charset="0"/>
                <a:ea typeface="Tahoma" pitchFamily="34" charset="0"/>
                <a:cs typeface="Tahoma" pitchFamily="34" charset="0"/>
              </a:rPr>
              <a:t>Billie Bob Harrell Jr. (former Pentecostal preacher) won $31</a:t>
            </a:r>
            <a:r>
              <a:rPr lang="en-US" dirty="0" smtClean="0">
                <a:solidFill>
                  <a:schemeClr val="bg1"/>
                </a:solidFill>
                <a:latin typeface="Tahoma" pitchFamily="34" charset="0"/>
                <a:ea typeface="Tahoma" pitchFamily="34" charset="0"/>
                <a:cs typeface="Tahoma" pitchFamily="34" charset="0"/>
              </a:rPr>
              <a:t> million in the Texas lotto after having a rough time providing for his wife and three teenage kids.</a:t>
            </a: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 He bought homes and cars for himself and his relatives, gave a tithe to a Pentecostal church, &amp; gave a lot of money to just about anyone who asked for help. </a:t>
            </a: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But there were many scam artists and constant demands for money which led to a separation with his wife and he decided to commit suicide 20 months after he had won.</a:t>
            </a:r>
          </a:p>
          <a:p>
            <a:pPr algn="ctr">
              <a:buNone/>
            </a:pPr>
            <a:endParaRPr lang="en-US" sz="1800" dirty="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 </a:t>
            </a:r>
            <a:r>
              <a:rPr lang="en-US" dirty="0">
                <a:solidFill>
                  <a:schemeClr val="bg1"/>
                </a:solidFill>
                <a:latin typeface="Tahoma" pitchFamily="34" charset="0"/>
                <a:ea typeface="Tahoma" pitchFamily="34" charset="0"/>
                <a:cs typeface="Tahoma" pitchFamily="34" charset="0"/>
              </a:rPr>
              <a:t>Shortly before his death, Billy Bob told a financial adviser: </a:t>
            </a:r>
            <a:r>
              <a:rPr lang="en-US" i="1" dirty="0">
                <a:solidFill>
                  <a:schemeClr val="bg1"/>
                </a:solidFill>
                <a:latin typeface="Tahoma" pitchFamily="34" charset="0"/>
                <a:ea typeface="Tahoma" pitchFamily="34" charset="0"/>
                <a:cs typeface="Tahoma" pitchFamily="34" charset="0"/>
              </a:rPr>
              <a:t>“Winning the lottery is the worst thing that ever happened to me</a:t>
            </a:r>
            <a:r>
              <a:rPr lang="en-US" i="1" dirty="0" smtClean="0">
                <a:solidFill>
                  <a:schemeClr val="bg1"/>
                </a:solidFill>
                <a:latin typeface="Tahoma" pitchFamily="34" charset="0"/>
                <a:ea typeface="Tahoma" pitchFamily="34" charset="0"/>
                <a:cs typeface="Tahoma" pitchFamily="34" charset="0"/>
              </a:rPr>
              <a:t>.”</a:t>
            </a:r>
            <a:r>
              <a:rPr lang="en-US" dirty="0" smtClean="0">
                <a:solidFill>
                  <a:schemeClr val="bg1"/>
                </a:solidFill>
                <a:latin typeface="Tahoma" pitchFamily="34" charset="0"/>
                <a:ea typeface="Tahoma" pitchFamily="34" charset="0"/>
                <a:cs typeface="Tahoma" pitchFamily="34" charset="0"/>
              </a:rPr>
              <a:t>  </a:t>
            </a:r>
            <a:r>
              <a:rPr lang="en-US" sz="3300" dirty="0" smtClean="0">
                <a:solidFill>
                  <a:schemeClr val="bg1"/>
                </a:solidFill>
                <a:latin typeface="Tahoma" pitchFamily="34" charset="0"/>
                <a:ea typeface="Tahoma" pitchFamily="34" charset="0"/>
                <a:cs typeface="Tahoma" pitchFamily="34" charset="0"/>
              </a:rPr>
              <a:t>http://www.euro-millions.org/america/238/</a:t>
            </a:r>
            <a:endParaRPr lang="en-US" sz="3300" dirty="0">
              <a:solidFill>
                <a:schemeClr val="bg1"/>
              </a:solidFill>
              <a:latin typeface="Tahoma" pitchFamily="34" charset="0"/>
              <a:ea typeface="Tahoma" pitchFamily="34" charset="0"/>
              <a:cs typeface="Tahoma" pitchFamily="34" charset="0"/>
            </a:endParaRPr>
          </a:p>
          <a:p>
            <a:pPr>
              <a:buNone/>
            </a:pPr>
            <a:endParaRPr lang="en-US" dirty="0">
              <a:solidFill>
                <a:schemeClr val="bg1"/>
              </a:solidFill>
              <a:latin typeface="Tahoma" pitchFamily="34" charset="0"/>
              <a:ea typeface="Tahoma" pitchFamily="34" charset="0"/>
              <a:cs typeface="Tahoma" pitchFamily="34" charset="0"/>
            </a:endParaRPr>
          </a:p>
          <a:p>
            <a:pP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9906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Winning the Lottery has Led to Much Sorrow</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fontScale="85000" lnSpcReduction="20000"/>
          </a:bodyPr>
          <a:lstStyle/>
          <a:p>
            <a:pPr algn="ctr">
              <a:buNone/>
            </a:pPr>
            <a:r>
              <a:rPr lang="en-US" sz="4800" dirty="0" smtClean="0">
                <a:solidFill>
                  <a:schemeClr val="bg1"/>
                </a:solidFill>
                <a:latin typeface="Tahoma" pitchFamily="34" charset="0"/>
                <a:ea typeface="Tahoma" pitchFamily="34" charset="0"/>
                <a:cs typeface="Tahoma" pitchFamily="34" charset="0"/>
              </a:rPr>
              <a:t>In 1996, Jeffrey Dampier used the $20 million he won from the Illinois Lottery to move to Tampa, Florida and start a popcorn business which became very profitable and he was very generous with his money.</a:t>
            </a: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sz="4800" dirty="0" smtClean="0">
                <a:solidFill>
                  <a:schemeClr val="bg1"/>
                </a:solidFill>
                <a:latin typeface="Tahoma" pitchFamily="34" charset="0"/>
                <a:ea typeface="Tahoma" pitchFamily="34" charset="0"/>
                <a:cs typeface="Tahoma" pitchFamily="34" charset="0"/>
              </a:rPr>
              <a:t>But Jeffrey committed adultery with his sister-in-law (Victoria Jackson) who eventually shot and killed him in 2005 after her boyfriend told her, “shoot him or I’ll shoot you” after they had tied Jeffrey up.</a:t>
            </a:r>
          </a:p>
          <a:p>
            <a:pPr algn="ctr">
              <a:buNone/>
            </a:pPr>
            <a:endParaRPr lang="en-US" sz="1800" dirty="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 </a:t>
            </a:r>
            <a:r>
              <a:rPr lang="en-US" sz="4800" dirty="0" smtClean="0">
                <a:solidFill>
                  <a:schemeClr val="bg1"/>
                </a:solidFill>
                <a:latin typeface="Tahoma" pitchFamily="34" charset="0"/>
                <a:ea typeface="Tahoma" pitchFamily="34" charset="0"/>
                <a:cs typeface="Tahoma" pitchFamily="34" charset="0"/>
              </a:rPr>
              <a:t>Playing the lottery will not kill you if you win big, but for those who do, about 70% will end up broke after seven years (National Endowment for Financial Education). </a:t>
            </a:r>
            <a:r>
              <a:rPr lang="en-US" sz="3300" dirty="0" smtClean="0">
                <a:solidFill>
                  <a:schemeClr val="bg1"/>
                </a:solidFill>
                <a:latin typeface="Tahoma" pitchFamily="34" charset="0"/>
                <a:ea typeface="Tahoma" pitchFamily="34" charset="0"/>
                <a:cs typeface="Tahoma" pitchFamily="34" charset="0"/>
              </a:rPr>
              <a:t>https://ca.finance.yahoo.com/news/riches-rags-why-most-lottery-winners-end-broke-180227163.html</a:t>
            </a:r>
            <a:endParaRPr lang="en-US" sz="3300" dirty="0">
              <a:solidFill>
                <a:schemeClr val="bg1"/>
              </a:solidFill>
              <a:latin typeface="Tahoma" pitchFamily="34" charset="0"/>
              <a:ea typeface="Tahoma" pitchFamily="34" charset="0"/>
              <a:cs typeface="Tahoma" pitchFamily="34" charset="0"/>
            </a:endParaRPr>
          </a:p>
          <a:p>
            <a:pPr>
              <a:buNone/>
            </a:pPr>
            <a:endParaRPr lang="en-US" dirty="0">
              <a:solidFill>
                <a:schemeClr val="bg1"/>
              </a:solidFill>
              <a:latin typeface="Tahoma" pitchFamily="34" charset="0"/>
              <a:ea typeface="Tahoma" pitchFamily="34" charset="0"/>
              <a:cs typeface="Tahoma" pitchFamily="34" charset="0"/>
            </a:endParaRPr>
          </a:p>
          <a:p>
            <a:pP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430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Guard Yourself against Greed (Luke 12:15)</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fontScale="92500" lnSpcReduction="20000"/>
          </a:bodyPr>
          <a:lstStyle/>
          <a:p>
            <a:pPr algn="ctr">
              <a:buNone/>
            </a:pPr>
            <a:r>
              <a:rPr lang="en-US" dirty="0" smtClean="0">
                <a:solidFill>
                  <a:schemeClr val="bg1"/>
                </a:solidFill>
                <a:latin typeface="Tahoma" pitchFamily="34" charset="0"/>
                <a:ea typeface="Tahoma" pitchFamily="34" charset="0"/>
                <a:cs typeface="Tahoma" pitchFamily="34" charset="0"/>
              </a:rPr>
              <a:t>If inheritance </a:t>
            </a:r>
            <a:r>
              <a:rPr lang="en-US" dirty="0" smtClean="0">
                <a:solidFill>
                  <a:schemeClr val="bg1"/>
                </a:solidFill>
                <a:latin typeface="Tahoma" pitchFamily="34" charset="0"/>
                <a:ea typeface="Tahoma" pitchFamily="34" charset="0"/>
                <a:cs typeface="Tahoma" pitchFamily="34" charset="0"/>
              </a:rPr>
              <a:t>gained hastily will not be blessed in the </a:t>
            </a:r>
            <a:r>
              <a:rPr lang="en-US" dirty="0" smtClean="0">
                <a:solidFill>
                  <a:schemeClr val="bg1"/>
                </a:solidFill>
                <a:latin typeface="Tahoma" pitchFamily="34" charset="0"/>
                <a:ea typeface="Tahoma" pitchFamily="34" charset="0"/>
                <a:cs typeface="Tahoma" pitchFamily="34" charset="0"/>
              </a:rPr>
              <a:t>end, how much worse the lottery winner </a:t>
            </a:r>
            <a:r>
              <a:rPr lang="en-US" dirty="0" smtClean="0">
                <a:solidFill>
                  <a:schemeClr val="bg1"/>
                </a:solidFill>
                <a:latin typeface="Tahoma" pitchFamily="34" charset="0"/>
                <a:ea typeface="Tahoma" pitchFamily="34" charset="0"/>
                <a:cs typeface="Tahoma" pitchFamily="34" charset="0"/>
              </a:rPr>
              <a:t>(Proverbs 20:21</a:t>
            </a:r>
            <a:r>
              <a:rPr lang="en-US" dirty="0" smtClean="0">
                <a:solidFill>
                  <a:schemeClr val="bg1"/>
                </a:solidFill>
                <a:latin typeface="Tahoma" pitchFamily="34" charset="0"/>
                <a:ea typeface="Tahoma" pitchFamily="34" charset="0"/>
                <a:cs typeface="Tahoma" pitchFamily="34" charset="0"/>
              </a:rPr>
              <a:t>).</a:t>
            </a:r>
            <a:endParaRPr lang="en-US" dirty="0" smtClean="0">
              <a:solidFill>
                <a:schemeClr val="bg1"/>
              </a:solidFill>
              <a:latin typeface="Tahoma" pitchFamily="34" charset="0"/>
              <a:ea typeface="Tahoma" pitchFamily="34" charset="0"/>
              <a:cs typeface="Tahoma" pitchFamily="34" charset="0"/>
            </a:endParaRPr>
          </a:p>
          <a:p>
            <a:pPr algn="ctr">
              <a:buNone/>
            </a:pPr>
            <a:endParaRPr lang="en-US" sz="16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Ill gotten gains will not profit (Pr. 10:2; 11:4-8).</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Wealth flies away like an eagle towards the heavens.      (Pr. 23:4)</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If you love money, it won’t satisfy you because you always want more of it (Eccl. 5:10-11).</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The love of money is the root of all sorts of evil         [envy, jealousy, strife, suicide, murder] (1 Tim. 6:9-10)</a:t>
            </a:r>
          </a:p>
          <a:p>
            <a:pP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p:cTn id="21"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 calcmode="lin" valueType="num">
                                      <p:cBhvr>
                                        <p:cTn id="28"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0" dur="500"/>
                                        <p:tgtEl>
                                          <p:spTgt spid="3">
                                            <p:txEl>
                                              <p:pRg st="8" end="8"/>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 calcmode="lin" valueType="num">
                                      <p:cBhvr>
                                        <p:cTn id="35"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3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43000"/>
          </a:xfrm>
        </p:spPr>
        <p:txBody>
          <a:bodyPr>
            <a:normAutofit/>
          </a:bodyPr>
          <a:lstStyle/>
          <a:p>
            <a:r>
              <a:rPr lang="en-US" dirty="0" smtClean="0">
                <a:solidFill>
                  <a:srgbClr val="FFFF00"/>
                </a:solidFill>
                <a:latin typeface="Tahoma" pitchFamily="34" charset="0"/>
                <a:ea typeface="Tahoma" pitchFamily="34" charset="0"/>
                <a:cs typeface="Tahoma" pitchFamily="34" charset="0"/>
              </a:rPr>
              <a:t>Conclusion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848600"/>
          </a:xfrm>
        </p:spPr>
        <p:txBody>
          <a:bodyPr>
            <a:normAutofit fontScale="92500"/>
          </a:bodyPr>
          <a:lstStyle/>
          <a:p>
            <a:pPr algn="ctr">
              <a:buNone/>
            </a:pPr>
            <a:r>
              <a:rPr lang="en-US" dirty="0" smtClean="0">
                <a:solidFill>
                  <a:schemeClr val="bg1"/>
                </a:solidFill>
                <a:latin typeface="Tahoma" pitchFamily="34" charset="0"/>
                <a:ea typeface="Tahoma" pitchFamily="34" charset="0"/>
                <a:cs typeface="Tahoma" pitchFamily="34" charset="0"/>
              </a:rPr>
              <a:t>Solomon sought after pleasure and was frustrated because it led to futility, emptiness, and many sleepless nights.</a:t>
            </a:r>
          </a:p>
          <a:p>
            <a:pPr algn="ctr">
              <a:buNone/>
            </a:pPr>
            <a:endParaRPr lang="en-US" sz="13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Many seek after pleasure &amp; think that winning the lottery is the ticket that will lead happiness, security, &amp; peace but they are deceived as shown by the evidence.</a:t>
            </a:r>
          </a:p>
          <a:p>
            <a:pPr algn="ctr">
              <a:buNone/>
            </a:pPr>
            <a:endParaRPr lang="en-US" sz="13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Some religious people gamble and think that God will answer their prayers to win the big one.</a:t>
            </a:r>
          </a:p>
          <a:p>
            <a:pPr algn="ctr">
              <a:buNone/>
            </a:pPr>
            <a:endParaRPr lang="en-US" sz="13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Prayers must be in accordance with God’s will. If we don’t listen to Him our prayer is an abomination (Pr. 28:9). </a:t>
            </a:r>
          </a:p>
          <a:p>
            <a:pP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2400</TotalTime>
  <Words>1069</Words>
  <Application>Microsoft Office PowerPoint</Application>
  <PresentationFormat>Custom</PresentationFormat>
  <Paragraphs>73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Solomon Seeks after Pleasure (Eccl. 2)</vt:lpstr>
      <vt:lpstr>Introduction</vt:lpstr>
      <vt:lpstr>Solomon Tested Pleasure</vt:lpstr>
      <vt:lpstr>Upon Reflection the Preacher Hated Life</vt:lpstr>
      <vt:lpstr>Winning the Lottery has Led to Much Sorrow</vt:lpstr>
      <vt:lpstr>Winning the Lottery has Led to Much Sorrow</vt:lpstr>
      <vt:lpstr>Winning the Lottery has Led to Much Sorrow</vt:lpstr>
      <vt:lpstr>Guard Yourself against Greed (Luke 12:15)</vt:lpstr>
      <vt:lpstr>Conclusion</vt:lpstr>
      <vt:lpstr>Conclusion</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Solomon Seeks after Pleasure (Eccl. 2)</dc:title>
  <dc:creator>Steven Lawrence Locklair</dc:creator>
  <cp:lastModifiedBy>Steven Lawrence Locklair</cp:lastModifiedBy>
  <cp:revision>22</cp:revision>
  <dcterms:created xsi:type="dcterms:W3CDTF">2015-03-13T20:11:05Z</dcterms:created>
  <dcterms:modified xsi:type="dcterms:W3CDTF">2015-03-15T12:23:15Z</dcterms:modified>
</cp:coreProperties>
</file>