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7" r:id="rId3"/>
    <p:sldId id="271" r:id="rId4"/>
    <p:sldId id="259" r:id="rId5"/>
    <p:sldId id="269" r:id="rId6"/>
    <p:sldId id="262" r:id="rId7"/>
    <p:sldId id="263" r:id="rId8"/>
    <p:sldId id="264" r:id="rId9"/>
    <p:sldId id="265" r:id="rId10"/>
    <p:sldId id="266" r:id="rId11"/>
    <p:sldId id="267" r:id="rId12"/>
    <p:sldId id="268" r:id="rId13"/>
    <p:sldId id="260" r:id="rId14"/>
    <p:sldId id="261" r:id="rId15"/>
    <p:sldId id="270" r:id="rId16"/>
    <p:sldId id="273" r:id="rId17"/>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6FCF58-71A0-47F6-AE61-C76C55A71465}" type="datetimeFigureOut">
              <a:rPr lang="en-US" smtClean="0"/>
              <a:pPr/>
              <a:t>3/8/2015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81A9A-E9EB-4398-B3BC-7E9464B4A1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7C8C0A0-5ED6-46DC-8CE3-02622D193ED2}" type="slidenum">
              <a:rPr lang="en-US" smtClean="0"/>
              <a:pPr/>
              <a:t>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DC2CF3B-734B-40C2-92AF-BC744D170A3D}"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Just as surely as God still speaks through Abel (Heb. 11:4), He uses ants to teach us lessons also. </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845C8F6-5818-4022-9FE5-89B68BF62AA3}" type="slidenum">
              <a:rPr lang="en-US" smtClean="0"/>
              <a:pPr/>
              <a:t>13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3EFB880-6F8F-473B-BCCD-FB6F4F25FDD9}" type="slidenum">
              <a:rPr lang="en-US" smtClean="0"/>
              <a:pPr/>
              <a:t>14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I’m too tired to pray, study, teach, visit, help needy.  If you don’t work, you shouldn’t eat. The Monday morning “sluggard” might lose his job, but the Sunday morning “sluggard” will lose his soul.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3EFB880-6F8F-473B-BCCD-FB6F4F25FDD9}" type="slidenum">
              <a:rPr lang="en-US" smtClean="0"/>
              <a:pPr/>
              <a:t>15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t>I’m too tired to pray, study, teach, visit, help needy.  If you don’t work, you shouldn’t eat. The Monday morning “sluggard” might lose his job, but the Sunday morning “sluggard” will lose his soul.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E907D-68E1-4E04-9BDE-2D63C4E54CE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E907D-68E1-4E04-9BDE-2D63C4E54CEC}"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FE907D-68E1-4E04-9BDE-2D63C4E54CE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FE907D-68E1-4E04-9BDE-2D63C4E54CEC}" type="datetimeFigureOut">
              <a:rPr lang="en-US" smtClean="0"/>
              <a:pPr/>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E907D-68E1-4E04-9BDE-2D63C4E54CEC}" type="datetimeFigureOut">
              <a:rPr lang="en-US" smtClean="0"/>
              <a:pPr/>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E907D-68E1-4E04-9BDE-2D63C4E54CEC}" type="datetimeFigureOut">
              <a:rPr lang="en-US" smtClean="0"/>
              <a:pPr/>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E907D-68E1-4E04-9BDE-2D63C4E54CE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E907D-68E1-4E04-9BDE-2D63C4E54CEC}"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D609-6F5E-4609-B0AC-C79D0534DD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5FE907D-68E1-4E04-9BDE-2D63C4E54CEC}" type="datetimeFigureOut">
              <a:rPr lang="en-US" smtClean="0"/>
              <a:pPr/>
              <a:t>3/8/2015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7F1D609-6F5E-4609-B0AC-C79D0534DD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128s- On My Way</a:t>
            </a:r>
          </a:p>
          <a:p>
            <a:pPr>
              <a:buNone/>
            </a:pPr>
            <a:r>
              <a:rPr lang="en-US" dirty="0" smtClean="0">
                <a:solidFill>
                  <a:schemeClr val="bg1"/>
                </a:solidFill>
                <a:latin typeface="Tahoma" pitchFamily="34" charset="0"/>
                <a:ea typeface="Tahoma" pitchFamily="34" charset="0"/>
                <a:cs typeface="Tahoma" pitchFamily="34" charset="0"/>
              </a:rPr>
              <a:t>143s- More Precious than Silver</a:t>
            </a:r>
          </a:p>
          <a:p>
            <a:pPr>
              <a:buNone/>
            </a:pPr>
            <a:r>
              <a:rPr lang="en-US" dirty="0" smtClean="0">
                <a:solidFill>
                  <a:schemeClr val="bg1"/>
                </a:solidFill>
                <a:latin typeface="Tahoma" pitchFamily="34" charset="0"/>
                <a:ea typeface="Tahoma" pitchFamily="34" charset="0"/>
                <a:cs typeface="Tahoma" pitchFamily="34" charset="0"/>
              </a:rPr>
              <a:t>106s- Look Down, O God</a:t>
            </a:r>
          </a:p>
          <a:p>
            <a:pPr>
              <a:buNone/>
            </a:pPr>
            <a:r>
              <a:rPr lang="en-US" dirty="0" smtClean="0">
                <a:solidFill>
                  <a:schemeClr val="bg1"/>
                </a:solidFill>
                <a:latin typeface="Tahoma" pitchFamily="34" charset="0"/>
                <a:ea typeface="Tahoma" pitchFamily="34" charset="0"/>
                <a:cs typeface="Tahoma" pitchFamily="34" charset="0"/>
              </a:rPr>
              <a:t>87s- Come to the Table</a:t>
            </a:r>
          </a:p>
          <a:p>
            <a:pPr>
              <a:buNone/>
            </a:pPr>
            <a:r>
              <a:rPr lang="en-US" dirty="0" smtClean="0">
                <a:solidFill>
                  <a:schemeClr val="bg1"/>
                </a:solidFill>
                <a:latin typeface="Tahoma" pitchFamily="34" charset="0"/>
                <a:ea typeface="Tahoma" pitchFamily="34" charset="0"/>
                <a:cs typeface="Tahoma" pitchFamily="34" charset="0"/>
              </a:rPr>
              <a:t>120s- There’s a Home Up in Heaven</a:t>
            </a:r>
          </a:p>
          <a:p>
            <a:pPr>
              <a:buNone/>
            </a:pPr>
            <a:r>
              <a:rPr lang="en-US" dirty="0" smtClean="0">
                <a:solidFill>
                  <a:schemeClr val="bg1"/>
                </a:solidFill>
                <a:latin typeface="Tahoma" pitchFamily="34" charset="0"/>
                <a:ea typeface="Tahoma" pitchFamily="34" charset="0"/>
                <a:cs typeface="Tahoma" pitchFamily="34" charset="0"/>
              </a:rPr>
              <a:t>637- Wonderful City of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N</a:t>
                      </a:r>
                      <a:r>
                        <a:rPr lang="en-US" sz="4000" dirty="0" smtClean="0">
                          <a:solidFill>
                            <a:schemeClr val="bg1"/>
                          </a:solidFill>
                          <a:latin typeface="Tahoma" pitchFamily="34" charset="0"/>
                          <a:ea typeface="Tahoma" pitchFamily="34" charset="0"/>
                          <a:cs typeface="Tahoma" pitchFamily="34" charset="0"/>
                        </a:rPr>
                        <a:t>ever</a:t>
                      </a:r>
                      <a:r>
                        <a:rPr lang="en-US" sz="4000" baseline="0" dirty="0" smtClean="0">
                          <a:solidFill>
                            <a:schemeClr val="bg1"/>
                          </a:solidFill>
                          <a:latin typeface="Tahoma" pitchFamily="34" charset="0"/>
                          <a:ea typeface="Tahoma" pitchFamily="34" charset="0"/>
                          <a:cs typeface="Tahoma" pitchFamily="34" charset="0"/>
                        </a:rPr>
                        <a:t> quit</a:t>
                      </a:r>
                      <a:r>
                        <a:rPr lang="en-US" sz="4000" dirty="0" smtClean="0">
                          <a:solidFill>
                            <a:schemeClr val="bg1"/>
                          </a:solidFill>
                          <a:latin typeface="Tahoma" pitchFamily="34" charset="0"/>
                          <a:ea typeface="Tahoma" pitchFamily="34" charset="0"/>
                          <a:cs typeface="Tahoma" pitchFamily="34" charset="0"/>
                        </a:rPr>
                        <a:t>- perseveres w/o pay, promotion, rewards</a:t>
                      </a:r>
                    </a:p>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effectLst/>
                          <a:latin typeface="Tahoma" pitchFamily="34" charset="0"/>
                          <a:ea typeface="Tahoma" pitchFamily="34" charset="0"/>
                          <a:cs typeface="Tahoma" pitchFamily="34" charset="0"/>
                        </a:rPr>
                        <a:t>(Pr. 6:6; 10:4; 13:4)</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U</a:t>
                      </a:r>
                      <a:r>
                        <a:rPr lang="en-US" sz="4000" dirty="0" smtClean="0">
                          <a:solidFill>
                            <a:schemeClr val="bg1"/>
                          </a:solidFill>
                          <a:latin typeface="Tahoma" pitchFamily="34" charset="0"/>
                          <a:ea typeface="Tahoma" pitchFamily="34" charset="0"/>
                          <a:cs typeface="Tahoma" pitchFamily="34" charset="0"/>
                        </a:rPr>
                        <a:t>nmotivated- makes excuses  </a:t>
                      </a:r>
                      <a:r>
                        <a:rPr lang="en-US" sz="4000" dirty="0" smtClean="0">
                          <a:solidFill>
                            <a:schemeClr val="bg1"/>
                          </a:solidFill>
                          <a:effectLst/>
                          <a:latin typeface="Tahoma" pitchFamily="34" charset="0"/>
                          <a:ea typeface="Tahoma" pitchFamily="34" charset="0"/>
                          <a:cs typeface="Tahoma" pitchFamily="34" charset="0"/>
                        </a:rPr>
                        <a:t>(Pr. 26:13; 22:13; 29:15)</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T</a:t>
                      </a:r>
                      <a:r>
                        <a:rPr lang="en-US" sz="4000" dirty="0" smtClean="0">
                          <a:solidFill>
                            <a:schemeClr val="bg1"/>
                          </a:solidFill>
                          <a:latin typeface="Tahoma" pitchFamily="34" charset="0"/>
                          <a:ea typeface="Tahoma" pitchFamily="34" charset="0"/>
                          <a:cs typeface="Tahoma" pitchFamily="34" charset="0"/>
                        </a:rPr>
                        <a:t>eamwork-</a:t>
                      </a:r>
                      <a:r>
                        <a:rPr lang="en-US" sz="4000" baseline="0" dirty="0" smtClean="0">
                          <a:solidFill>
                            <a:schemeClr val="bg1"/>
                          </a:solidFill>
                          <a:latin typeface="Tahoma" pitchFamily="34" charset="0"/>
                          <a:ea typeface="Tahoma" pitchFamily="34" charset="0"/>
                          <a:cs typeface="Tahoma" pitchFamily="34" charset="0"/>
                        </a:rPr>
                        <a:t> they work together in unity w/o a ruler (Pr. 6:6)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N</a:t>
                      </a:r>
                      <a:r>
                        <a:rPr lang="en-US" sz="4000" dirty="0" smtClean="0">
                          <a:solidFill>
                            <a:schemeClr val="bg1"/>
                          </a:solidFill>
                          <a:latin typeface="Tahoma" pitchFamily="34" charset="0"/>
                          <a:ea typeface="Tahoma" pitchFamily="34" charset="0"/>
                          <a:cs typeface="Tahoma" pitchFamily="34" charset="0"/>
                        </a:rPr>
                        <a:t>ever</a:t>
                      </a:r>
                      <a:r>
                        <a:rPr lang="en-US" sz="4000" baseline="0" dirty="0" smtClean="0">
                          <a:solidFill>
                            <a:schemeClr val="bg1"/>
                          </a:solidFill>
                          <a:latin typeface="Tahoma" pitchFamily="34" charset="0"/>
                          <a:ea typeface="Tahoma" pitchFamily="34" charset="0"/>
                          <a:cs typeface="Tahoma" pitchFamily="34" charset="0"/>
                        </a:rPr>
                        <a:t> quit</a:t>
                      </a:r>
                      <a:r>
                        <a:rPr lang="en-US" sz="4000" dirty="0" smtClean="0">
                          <a:solidFill>
                            <a:schemeClr val="bg1"/>
                          </a:solidFill>
                          <a:latin typeface="Tahoma" pitchFamily="34" charset="0"/>
                          <a:ea typeface="Tahoma" pitchFamily="34" charset="0"/>
                          <a:cs typeface="Tahoma" pitchFamily="34" charset="0"/>
                        </a:rPr>
                        <a:t>- perseveres w/o pay, promotion, rewards</a:t>
                      </a:r>
                    </a:p>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effectLst/>
                          <a:latin typeface="Tahoma" pitchFamily="34" charset="0"/>
                          <a:ea typeface="Tahoma" pitchFamily="34" charset="0"/>
                          <a:cs typeface="Tahoma" pitchFamily="34" charset="0"/>
                        </a:rPr>
                        <a:t>(Pr. 6:6; 10:4; 13:4)</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U</a:t>
                      </a:r>
                      <a:r>
                        <a:rPr lang="en-US" sz="4000" dirty="0" smtClean="0">
                          <a:solidFill>
                            <a:schemeClr val="bg1"/>
                          </a:solidFill>
                          <a:latin typeface="Tahoma" pitchFamily="34" charset="0"/>
                          <a:ea typeface="Tahoma" pitchFamily="34" charset="0"/>
                          <a:cs typeface="Tahoma" pitchFamily="34" charset="0"/>
                        </a:rPr>
                        <a:t>nmotivated- makes excuses  </a:t>
                      </a:r>
                      <a:r>
                        <a:rPr lang="en-US" sz="4000" dirty="0" smtClean="0">
                          <a:solidFill>
                            <a:schemeClr val="bg1"/>
                          </a:solidFill>
                          <a:effectLst/>
                          <a:latin typeface="Tahoma" pitchFamily="34" charset="0"/>
                          <a:ea typeface="Tahoma" pitchFamily="34" charset="0"/>
                          <a:cs typeface="Tahoma" pitchFamily="34" charset="0"/>
                        </a:rPr>
                        <a:t>(Pr. 26:13; 22:13; 29:15)</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T</a:t>
                      </a:r>
                      <a:r>
                        <a:rPr lang="en-US" sz="4000" dirty="0" smtClean="0">
                          <a:solidFill>
                            <a:schemeClr val="bg1"/>
                          </a:solidFill>
                          <a:latin typeface="Tahoma" pitchFamily="34" charset="0"/>
                          <a:ea typeface="Tahoma" pitchFamily="34" charset="0"/>
                          <a:cs typeface="Tahoma" pitchFamily="34" charset="0"/>
                        </a:rPr>
                        <a:t>eamwork-</a:t>
                      </a:r>
                      <a:r>
                        <a:rPr lang="en-US" sz="4000" baseline="0" dirty="0" smtClean="0">
                          <a:solidFill>
                            <a:schemeClr val="bg1"/>
                          </a:solidFill>
                          <a:latin typeface="Tahoma" pitchFamily="34" charset="0"/>
                          <a:ea typeface="Tahoma" pitchFamily="34" charset="0"/>
                          <a:cs typeface="Tahoma" pitchFamily="34" charset="0"/>
                        </a:rPr>
                        <a:t> they work together in unity w/o a ruler (Pr. 6:6)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r>
                        <a:rPr lang="en-US" sz="4000" b="0" dirty="0" smtClean="0">
                          <a:solidFill>
                            <a:srgbClr val="FFFF00"/>
                          </a:solidFill>
                          <a:latin typeface="Tahoma" pitchFamily="34" charset="0"/>
                          <a:ea typeface="Tahoma" pitchFamily="34" charset="0"/>
                          <a:cs typeface="Tahoma" pitchFamily="34" charset="0"/>
                        </a:rPr>
                        <a:t>G</a:t>
                      </a:r>
                      <a:r>
                        <a:rPr lang="en-US" sz="4000" b="0" dirty="0" smtClean="0">
                          <a:latin typeface="Tahoma" pitchFamily="34" charset="0"/>
                          <a:ea typeface="Tahoma" pitchFamily="34" charset="0"/>
                          <a:cs typeface="Tahoma" pitchFamily="34" charset="0"/>
                        </a:rPr>
                        <a:t>oofs off- procrastinates,</a:t>
                      </a:r>
                      <a:r>
                        <a:rPr lang="en-US" sz="4000" b="0" baseline="0" dirty="0" smtClean="0">
                          <a:latin typeface="Tahoma" pitchFamily="34" charset="0"/>
                          <a:ea typeface="Tahoma" pitchFamily="34" charset="0"/>
                          <a:cs typeface="Tahoma" pitchFamily="34" charset="0"/>
                        </a:rPr>
                        <a:t> begs, neglectful, “pain in the neck” </a:t>
                      </a:r>
                      <a:r>
                        <a:rPr lang="en-US" sz="4000" b="0" dirty="0" smtClean="0">
                          <a:solidFill>
                            <a:schemeClr val="bg1"/>
                          </a:solidFill>
                          <a:effectLst/>
                          <a:latin typeface="Tahoma" pitchFamily="34" charset="0"/>
                          <a:ea typeface="Tahoma" pitchFamily="34" charset="0"/>
                          <a:cs typeface="Tahoma" pitchFamily="34" charset="0"/>
                        </a:rPr>
                        <a:t>(Pr. 24:30-34;10:26;18:9;20:4) </a:t>
                      </a: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N</a:t>
                      </a:r>
                      <a:r>
                        <a:rPr lang="en-US" sz="4000" dirty="0" smtClean="0">
                          <a:solidFill>
                            <a:schemeClr val="bg1"/>
                          </a:solidFill>
                          <a:latin typeface="Tahoma" pitchFamily="34" charset="0"/>
                          <a:ea typeface="Tahoma" pitchFamily="34" charset="0"/>
                          <a:cs typeface="Tahoma" pitchFamily="34" charset="0"/>
                        </a:rPr>
                        <a:t>ever</a:t>
                      </a:r>
                      <a:r>
                        <a:rPr lang="en-US" sz="4000" baseline="0" dirty="0" smtClean="0">
                          <a:solidFill>
                            <a:schemeClr val="bg1"/>
                          </a:solidFill>
                          <a:latin typeface="Tahoma" pitchFamily="34" charset="0"/>
                          <a:ea typeface="Tahoma" pitchFamily="34" charset="0"/>
                          <a:cs typeface="Tahoma" pitchFamily="34" charset="0"/>
                        </a:rPr>
                        <a:t> quit</a:t>
                      </a:r>
                      <a:r>
                        <a:rPr lang="en-US" sz="4000" dirty="0" smtClean="0">
                          <a:solidFill>
                            <a:schemeClr val="bg1"/>
                          </a:solidFill>
                          <a:latin typeface="Tahoma" pitchFamily="34" charset="0"/>
                          <a:ea typeface="Tahoma" pitchFamily="34" charset="0"/>
                          <a:cs typeface="Tahoma" pitchFamily="34" charset="0"/>
                        </a:rPr>
                        <a:t>- perseveres w/o pay, promotion, rewards</a:t>
                      </a:r>
                    </a:p>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effectLst/>
                          <a:latin typeface="Tahoma" pitchFamily="34" charset="0"/>
                          <a:ea typeface="Tahoma" pitchFamily="34" charset="0"/>
                          <a:cs typeface="Tahoma" pitchFamily="34" charset="0"/>
                        </a:rPr>
                        <a:t>(Pr. 6:6; 10:4; 13:4)</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U</a:t>
                      </a:r>
                      <a:r>
                        <a:rPr lang="en-US" sz="4000" dirty="0" smtClean="0">
                          <a:solidFill>
                            <a:schemeClr val="bg1"/>
                          </a:solidFill>
                          <a:latin typeface="Tahoma" pitchFamily="34" charset="0"/>
                          <a:ea typeface="Tahoma" pitchFamily="34" charset="0"/>
                          <a:cs typeface="Tahoma" pitchFamily="34" charset="0"/>
                        </a:rPr>
                        <a:t>nmotivated- makes excuses  </a:t>
                      </a:r>
                      <a:r>
                        <a:rPr lang="en-US" sz="4000" dirty="0" smtClean="0">
                          <a:solidFill>
                            <a:schemeClr val="bg1"/>
                          </a:solidFill>
                          <a:effectLst/>
                          <a:latin typeface="Tahoma" pitchFamily="34" charset="0"/>
                          <a:ea typeface="Tahoma" pitchFamily="34" charset="0"/>
                          <a:cs typeface="Tahoma" pitchFamily="34" charset="0"/>
                        </a:rPr>
                        <a:t>(Pr. 26:13; 22:13; 29:15)</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T</a:t>
                      </a:r>
                      <a:r>
                        <a:rPr lang="en-US" sz="4000" dirty="0" smtClean="0">
                          <a:solidFill>
                            <a:schemeClr val="bg1"/>
                          </a:solidFill>
                          <a:latin typeface="Tahoma" pitchFamily="34" charset="0"/>
                          <a:ea typeface="Tahoma" pitchFamily="34" charset="0"/>
                          <a:cs typeface="Tahoma" pitchFamily="34" charset="0"/>
                        </a:rPr>
                        <a:t>eamwork-</a:t>
                      </a:r>
                      <a:r>
                        <a:rPr lang="en-US" sz="4000" baseline="0" dirty="0" smtClean="0">
                          <a:solidFill>
                            <a:schemeClr val="bg1"/>
                          </a:solidFill>
                          <a:latin typeface="Tahoma" pitchFamily="34" charset="0"/>
                          <a:ea typeface="Tahoma" pitchFamily="34" charset="0"/>
                          <a:cs typeface="Tahoma" pitchFamily="34" charset="0"/>
                        </a:rPr>
                        <a:t> they work together in unity w/o a ruler (Pr. 6:6)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r>
                        <a:rPr lang="en-US" sz="4000" b="0" dirty="0" smtClean="0">
                          <a:solidFill>
                            <a:srgbClr val="FFFF00"/>
                          </a:solidFill>
                          <a:latin typeface="Tahoma" pitchFamily="34" charset="0"/>
                          <a:ea typeface="Tahoma" pitchFamily="34" charset="0"/>
                          <a:cs typeface="Tahoma" pitchFamily="34" charset="0"/>
                        </a:rPr>
                        <a:t>G</a:t>
                      </a:r>
                      <a:r>
                        <a:rPr lang="en-US" sz="4000" b="0" dirty="0" smtClean="0">
                          <a:latin typeface="Tahoma" pitchFamily="34" charset="0"/>
                          <a:ea typeface="Tahoma" pitchFamily="34" charset="0"/>
                          <a:cs typeface="Tahoma" pitchFamily="34" charset="0"/>
                        </a:rPr>
                        <a:t>oofs off- procrastinates,</a:t>
                      </a:r>
                      <a:r>
                        <a:rPr lang="en-US" sz="4000" b="0" baseline="0" dirty="0" smtClean="0">
                          <a:latin typeface="Tahoma" pitchFamily="34" charset="0"/>
                          <a:ea typeface="Tahoma" pitchFamily="34" charset="0"/>
                          <a:cs typeface="Tahoma" pitchFamily="34" charset="0"/>
                        </a:rPr>
                        <a:t> begs, neglectful, “pain in the neck” </a:t>
                      </a:r>
                      <a:r>
                        <a:rPr lang="en-US" sz="4000" b="0" dirty="0" smtClean="0">
                          <a:solidFill>
                            <a:schemeClr val="bg1"/>
                          </a:solidFill>
                          <a:effectLst/>
                          <a:latin typeface="Tahoma" pitchFamily="34" charset="0"/>
                          <a:ea typeface="Tahoma" pitchFamily="34" charset="0"/>
                          <a:cs typeface="Tahoma" pitchFamily="34" charset="0"/>
                        </a:rPr>
                        <a:t>(Pr. 24:30-34;10:26;18:9;20:4) </a:t>
                      </a: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rgbClr val="00B0F0"/>
                          </a:solidFill>
                          <a:latin typeface="Tahoma" pitchFamily="34" charset="0"/>
                          <a:ea typeface="Tahoma" pitchFamily="34" charset="0"/>
                          <a:cs typeface="Tahoma" pitchFamily="34" charset="0"/>
                        </a:rPr>
                        <a:t>S</a:t>
                      </a:r>
                      <a:r>
                        <a:rPr lang="en-US" sz="4000" b="0" dirty="0" smtClean="0">
                          <a:latin typeface="Tahoma" pitchFamily="34" charset="0"/>
                          <a:ea typeface="Tahoma" pitchFamily="34" charset="0"/>
                          <a:cs typeface="Tahoma" pitchFamily="34" charset="0"/>
                        </a:rPr>
                        <a:t>tores up provision for harvest (Pr. 6:8b)</a:t>
                      </a: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We Must Learn Wisdom from the </a:t>
            </a:r>
            <a:r>
              <a:rPr lang="en-US" sz="6000" dirty="0">
                <a:solidFill>
                  <a:srgbClr val="00B0F0"/>
                </a:solidFill>
                <a:latin typeface="Tahoma" pitchFamily="34" charset="0"/>
                <a:ea typeface="Tahoma" pitchFamily="34" charset="0"/>
                <a:cs typeface="Tahoma" pitchFamily="34" charset="0"/>
              </a:rPr>
              <a:t>Ant</a:t>
            </a:r>
          </a:p>
        </p:txBody>
      </p:sp>
      <p:sp>
        <p:nvSpPr>
          <p:cNvPr id="490499" name="Rectangle 3"/>
          <p:cNvSpPr>
            <a:spLocks noGrp="1" noChangeArrowheads="1"/>
          </p:cNvSpPr>
          <p:nvPr>
            <p:ph type="subTitle" idx="1"/>
          </p:nvPr>
        </p:nvSpPr>
        <p:spPr>
          <a:xfrm>
            <a:off x="0" y="1005840"/>
            <a:ext cx="14630400" cy="7223760"/>
          </a:xfrm>
        </p:spPr>
        <p:txBody>
          <a:bodyPr>
            <a:normAutofit/>
          </a:bodyPr>
          <a:lstStyle/>
          <a:p>
            <a:pPr marL="870814" indent="-870814"/>
            <a:r>
              <a:rPr lang="en-US" sz="4100" dirty="0">
                <a:solidFill>
                  <a:schemeClr val="bg1"/>
                </a:solidFill>
                <a:latin typeface="Tahoma" pitchFamily="34" charset="0"/>
                <a:ea typeface="Tahoma" pitchFamily="34" charset="0"/>
                <a:cs typeface="Tahoma" pitchFamily="34" charset="0"/>
              </a:rPr>
              <a:t>We must be </a:t>
            </a:r>
            <a:r>
              <a:rPr lang="en-US" sz="4100" dirty="0">
                <a:solidFill>
                  <a:srgbClr val="00B0F0"/>
                </a:solidFill>
                <a:latin typeface="Tahoma" pitchFamily="34" charset="0"/>
                <a:ea typeface="Tahoma" pitchFamily="34" charset="0"/>
                <a:cs typeface="Tahoma" pitchFamily="34" charset="0"/>
              </a:rPr>
              <a:t>active</a:t>
            </a:r>
            <a:r>
              <a:rPr lang="en-US" sz="4100" dirty="0">
                <a:solidFill>
                  <a:schemeClr val="bg1"/>
                </a:solidFill>
                <a:latin typeface="Tahoma" pitchFamily="34" charset="0"/>
                <a:ea typeface="Tahoma" pitchFamily="34" charset="0"/>
                <a:cs typeface="Tahoma" pitchFamily="34" charset="0"/>
              </a:rPr>
              <a:t> and not </a:t>
            </a:r>
            <a:r>
              <a:rPr lang="en-US" sz="4100" dirty="0">
                <a:solidFill>
                  <a:srgbClr val="FFFF00"/>
                </a:solidFill>
                <a:latin typeface="Tahoma" pitchFamily="34" charset="0"/>
                <a:ea typeface="Tahoma" pitchFamily="34" charset="0"/>
                <a:cs typeface="Tahoma" pitchFamily="34" charset="0"/>
              </a:rPr>
              <a:t>sluggish</a:t>
            </a:r>
            <a:r>
              <a:rPr lang="en-US" sz="4100" dirty="0">
                <a:solidFill>
                  <a:schemeClr val="bg1"/>
                </a:solidFill>
                <a:latin typeface="Tahoma" pitchFamily="34" charset="0"/>
                <a:ea typeface="Tahoma" pitchFamily="34" charset="0"/>
                <a:cs typeface="Tahoma" pitchFamily="34" charset="0"/>
              </a:rPr>
              <a:t> in </a:t>
            </a:r>
            <a:r>
              <a:rPr lang="en-US" sz="4100" dirty="0" smtClean="0">
                <a:solidFill>
                  <a:schemeClr val="bg1"/>
                </a:solidFill>
                <a:latin typeface="Tahoma" pitchFamily="34" charset="0"/>
                <a:ea typeface="Tahoma" pitchFamily="34" charset="0"/>
                <a:cs typeface="Tahoma" pitchFamily="34" charset="0"/>
              </a:rPr>
              <a:t>the Lord’s vineyard.        </a:t>
            </a:r>
            <a:r>
              <a:rPr lang="en-US" sz="4100" dirty="0">
                <a:solidFill>
                  <a:schemeClr val="bg1"/>
                </a:solidFill>
                <a:latin typeface="Tahoma" pitchFamily="34" charset="0"/>
                <a:ea typeface="Tahoma" pitchFamily="34" charset="0"/>
                <a:cs typeface="Tahoma" pitchFamily="34" charset="0"/>
              </a:rPr>
              <a:t>(2 Thess. 3:10; </a:t>
            </a:r>
            <a:r>
              <a:rPr lang="en-US" sz="4100" dirty="0" smtClean="0">
                <a:solidFill>
                  <a:schemeClr val="bg1"/>
                </a:solidFill>
                <a:latin typeface="Tahoma" pitchFamily="34" charset="0"/>
                <a:ea typeface="Tahoma" pitchFamily="34" charset="0"/>
                <a:cs typeface="Tahoma" pitchFamily="34" charset="0"/>
              </a:rPr>
              <a:t>Heb</a:t>
            </a:r>
            <a:r>
              <a:rPr lang="en-US" sz="4100" dirty="0">
                <a:solidFill>
                  <a:schemeClr val="bg1"/>
                </a:solidFill>
                <a:latin typeface="Tahoma" pitchFamily="34" charset="0"/>
                <a:ea typeface="Tahoma" pitchFamily="34" charset="0"/>
                <a:cs typeface="Tahoma" pitchFamily="34" charset="0"/>
              </a:rPr>
              <a:t>. 5:11-14; </a:t>
            </a:r>
            <a:r>
              <a:rPr lang="en-US" sz="4100" dirty="0" smtClean="0">
                <a:solidFill>
                  <a:schemeClr val="bg1"/>
                </a:solidFill>
                <a:latin typeface="Tahoma" pitchFamily="34" charset="0"/>
                <a:ea typeface="Tahoma" pitchFamily="34" charset="0"/>
                <a:cs typeface="Tahoma" pitchFamily="34" charset="0"/>
              </a:rPr>
              <a:t>6:12; John 6:27)</a:t>
            </a:r>
            <a:endParaRPr lang="en-US" sz="4100" i="1"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dirty="0">
                <a:solidFill>
                  <a:schemeClr val="bg1"/>
                </a:solidFill>
                <a:latin typeface="Tahoma" pitchFamily="34" charset="0"/>
                <a:ea typeface="Tahoma" pitchFamily="34" charset="0"/>
                <a:cs typeface="Tahoma" pitchFamily="34" charset="0"/>
              </a:rPr>
              <a:t>We must </a:t>
            </a:r>
            <a:r>
              <a:rPr lang="en-US" sz="4100" dirty="0">
                <a:solidFill>
                  <a:srgbClr val="00B0F0"/>
                </a:solidFill>
                <a:latin typeface="Tahoma" pitchFamily="34" charset="0"/>
                <a:ea typeface="Tahoma" pitchFamily="34" charset="0"/>
                <a:cs typeface="Tahoma" pitchFamily="34" charset="0"/>
              </a:rPr>
              <a:t>never quit</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&amp; </a:t>
            </a:r>
            <a:r>
              <a:rPr lang="en-US" sz="4100" dirty="0">
                <a:solidFill>
                  <a:schemeClr val="bg1"/>
                </a:solidFill>
                <a:latin typeface="Tahoma" pitchFamily="34" charset="0"/>
                <a:ea typeface="Tahoma" pitchFamily="34" charset="0"/>
                <a:cs typeface="Tahoma" pitchFamily="34" charset="0"/>
              </a:rPr>
              <a:t>not be </a:t>
            </a:r>
            <a:r>
              <a:rPr lang="en-US" sz="4100" dirty="0">
                <a:solidFill>
                  <a:srgbClr val="FFFF00"/>
                </a:solidFill>
                <a:latin typeface="Tahoma" pitchFamily="34" charset="0"/>
                <a:ea typeface="Tahoma" pitchFamily="34" charset="0"/>
                <a:cs typeface="Tahoma" pitchFamily="34" charset="0"/>
              </a:rPr>
              <a:t>lethargic</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in doing good for we will reap what we sow (Ga. </a:t>
            </a:r>
            <a:r>
              <a:rPr lang="en-US" sz="4100" dirty="0">
                <a:solidFill>
                  <a:schemeClr val="bg1"/>
                </a:solidFill>
                <a:latin typeface="Tahoma" pitchFamily="34" charset="0"/>
                <a:ea typeface="Tahoma" pitchFamily="34" charset="0"/>
                <a:cs typeface="Tahoma" pitchFamily="34" charset="0"/>
              </a:rPr>
              <a:t>6:7-10; 1 </a:t>
            </a:r>
            <a:r>
              <a:rPr lang="en-US" sz="4100" dirty="0" smtClean="0">
                <a:solidFill>
                  <a:schemeClr val="bg1"/>
                </a:solidFill>
                <a:latin typeface="Tahoma" pitchFamily="34" charset="0"/>
                <a:ea typeface="Tahoma" pitchFamily="34" charset="0"/>
                <a:cs typeface="Tahoma" pitchFamily="34" charset="0"/>
              </a:rPr>
              <a:t>Co. </a:t>
            </a:r>
            <a:r>
              <a:rPr lang="en-US" sz="4100" dirty="0">
                <a:solidFill>
                  <a:schemeClr val="bg1"/>
                </a:solidFill>
                <a:latin typeface="Tahoma" pitchFamily="34" charset="0"/>
                <a:ea typeface="Tahoma" pitchFamily="34" charset="0"/>
                <a:cs typeface="Tahoma" pitchFamily="34" charset="0"/>
              </a:rPr>
              <a:t>15:58; </a:t>
            </a:r>
            <a:r>
              <a:rPr lang="en-US" sz="4100" dirty="0" smtClean="0">
                <a:solidFill>
                  <a:schemeClr val="bg1"/>
                </a:solidFill>
                <a:latin typeface="Tahoma" pitchFamily="34" charset="0"/>
                <a:ea typeface="Tahoma" pitchFamily="34" charset="0"/>
                <a:cs typeface="Tahoma" pitchFamily="34" charset="0"/>
              </a:rPr>
              <a:t>Mt. </a:t>
            </a:r>
            <a:r>
              <a:rPr lang="en-US" sz="4100" dirty="0">
                <a:solidFill>
                  <a:schemeClr val="bg1"/>
                </a:solidFill>
                <a:latin typeface="Tahoma" pitchFamily="34" charset="0"/>
                <a:ea typeface="Tahoma" pitchFamily="34" charset="0"/>
                <a:cs typeface="Tahoma" pitchFamily="34" charset="0"/>
              </a:rPr>
              <a:t>5:16</a:t>
            </a:r>
            <a:r>
              <a:rPr lang="en-US" sz="4100" dirty="0" smtClean="0">
                <a:solidFill>
                  <a:schemeClr val="bg1"/>
                </a:solidFill>
                <a:latin typeface="Tahoma" pitchFamily="34" charset="0"/>
                <a:ea typeface="Tahoma" pitchFamily="34" charset="0"/>
                <a:cs typeface="Tahoma" pitchFamily="34" charset="0"/>
              </a:rPr>
              <a:t>) </a:t>
            </a:r>
            <a:endParaRPr lang="en-US" sz="4100" dirty="0">
              <a:solidFill>
                <a:schemeClr val="bg1"/>
              </a:solidFill>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dirty="0">
                <a:solidFill>
                  <a:schemeClr val="bg1"/>
                </a:solidFill>
                <a:latin typeface="Tahoma" pitchFamily="34" charset="0"/>
                <a:ea typeface="Tahoma" pitchFamily="34" charset="0"/>
                <a:cs typeface="Tahoma" pitchFamily="34" charset="0"/>
              </a:rPr>
              <a:t>We must use </a:t>
            </a:r>
            <a:r>
              <a:rPr lang="en-US" sz="4100" dirty="0">
                <a:solidFill>
                  <a:srgbClr val="00B0F0"/>
                </a:solidFill>
                <a:latin typeface="Tahoma" pitchFamily="34" charset="0"/>
                <a:ea typeface="Tahoma" pitchFamily="34" charset="0"/>
                <a:cs typeface="Tahoma" pitchFamily="34" charset="0"/>
              </a:rPr>
              <a:t>teamwork</a:t>
            </a:r>
            <a:r>
              <a:rPr lang="en-US" sz="4100" dirty="0">
                <a:solidFill>
                  <a:schemeClr val="bg1"/>
                </a:solidFill>
                <a:latin typeface="Tahoma" pitchFamily="34" charset="0"/>
                <a:ea typeface="Tahoma" pitchFamily="34" charset="0"/>
                <a:cs typeface="Tahoma" pitchFamily="34" charset="0"/>
              </a:rPr>
              <a:t> (cooperate for the gospel) </a:t>
            </a:r>
            <a:r>
              <a:rPr lang="en-US" sz="4100" dirty="0" smtClean="0">
                <a:solidFill>
                  <a:schemeClr val="bg1"/>
                </a:solidFill>
                <a:latin typeface="Tahoma" pitchFamily="34" charset="0"/>
                <a:ea typeface="Tahoma" pitchFamily="34" charset="0"/>
                <a:cs typeface="Tahoma" pitchFamily="34" charset="0"/>
              </a:rPr>
              <a:t>&amp; </a:t>
            </a:r>
            <a:r>
              <a:rPr lang="en-US" sz="4100" dirty="0">
                <a:solidFill>
                  <a:schemeClr val="bg1"/>
                </a:solidFill>
                <a:latin typeface="Tahoma" pitchFamily="34" charset="0"/>
                <a:ea typeface="Tahoma" pitchFamily="34" charset="0"/>
                <a:cs typeface="Tahoma" pitchFamily="34" charset="0"/>
              </a:rPr>
              <a:t>not </a:t>
            </a:r>
            <a:r>
              <a:rPr lang="en-US" sz="4100" dirty="0" smtClean="0">
                <a:solidFill>
                  <a:schemeClr val="bg1"/>
                </a:solidFill>
                <a:latin typeface="Tahoma" pitchFamily="34" charset="0"/>
                <a:ea typeface="Tahoma" pitchFamily="34" charset="0"/>
                <a:cs typeface="Tahoma" pitchFamily="34" charset="0"/>
              </a:rPr>
              <a:t>be </a:t>
            </a:r>
            <a:r>
              <a:rPr lang="en-US" sz="4100" dirty="0" smtClean="0">
                <a:solidFill>
                  <a:srgbClr val="FFFF00"/>
                </a:solidFill>
                <a:latin typeface="Tahoma" pitchFamily="34" charset="0"/>
                <a:ea typeface="Tahoma" pitchFamily="34" charset="0"/>
                <a:cs typeface="Tahoma" pitchFamily="34" charset="0"/>
              </a:rPr>
              <a:t>u</a:t>
            </a:r>
            <a:r>
              <a:rPr lang="en-US" sz="4100" dirty="0" smtClean="0">
                <a:solidFill>
                  <a:schemeClr val="bg1"/>
                </a:solidFill>
                <a:latin typeface="Tahoma" pitchFamily="34" charset="0"/>
                <a:ea typeface="Tahoma" pitchFamily="34" charset="0"/>
                <a:cs typeface="Tahoma" pitchFamily="34" charset="0"/>
              </a:rPr>
              <a:t>nmotivated (make </a:t>
            </a:r>
            <a:r>
              <a:rPr lang="en-US" sz="4100" dirty="0">
                <a:solidFill>
                  <a:schemeClr val="bg1"/>
                </a:solidFill>
                <a:latin typeface="Tahoma" pitchFamily="34" charset="0"/>
                <a:ea typeface="Tahoma" pitchFamily="34" charset="0"/>
                <a:cs typeface="Tahoma" pitchFamily="34" charset="0"/>
              </a:rPr>
              <a:t>excuses why we can’t </a:t>
            </a:r>
            <a:r>
              <a:rPr lang="en-US" sz="4100" dirty="0" smtClean="0">
                <a:solidFill>
                  <a:schemeClr val="bg1"/>
                </a:solidFill>
                <a:latin typeface="Tahoma" pitchFamily="34" charset="0"/>
                <a:ea typeface="Tahoma" pitchFamily="34" charset="0"/>
                <a:cs typeface="Tahoma" pitchFamily="34" charset="0"/>
              </a:rPr>
              <a:t>work).                (</a:t>
            </a:r>
            <a:r>
              <a:rPr lang="en-US" sz="4100" dirty="0">
                <a:solidFill>
                  <a:schemeClr val="bg1"/>
                </a:solidFill>
                <a:latin typeface="Tahoma" pitchFamily="34" charset="0"/>
                <a:ea typeface="Tahoma" pitchFamily="34" charset="0"/>
                <a:cs typeface="Tahoma" pitchFamily="34" charset="0"/>
              </a:rPr>
              <a:t>Luke </a:t>
            </a:r>
            <a:r>
              <a:rPr lang="en-US" sz="4100" dirty="0" smtClean="0">
                <a:solidFill>
                  <a:schemeClr val="bg1"/>
                </a:solidFill>
                <a:latin typeface="Tahoma" pitchFamily="34" charset="0"/>
                <a:ea typeface="Tahoma" pitchFamily="34" charset="0"/>
                <a:cs typeface="Tahoma" pitchFamily="34" charset="0"/>
              </a:rPr>
              <a:t>14:16-24; </a:t>
            </a:r>
            <a:r>
              <a:rPr lang="en-US" sz="4100" dirty="0">
                <a:solidFill>
                  <a:schemeClr val="bg1"/>
                </a:solidFill>
                <a:latin typeface="Tahoma" pitchFamily="34" charset="0"/>
                <a:ea typeface="Tahoma" pitchFamily="34" charset="0"/>
                <a:cs typeface="Tahoma" pitchFamily="34" charset="0"/>
              </a:rPr>
              <a:t>Eph. 4:11-16; Phil. 1:27)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sz="4100" dirty="0">
                <a:solidFill>
                  <a:schemeClr val="bg1"/>
                </a:solidFill>
                <a:latin typeface="Tahoma" pitchFamily="34" charset="0"/>
                <a:ea typeface="Tahoma" pitchFamily="34" charset="0"/>
                <a:cs typeface="Tahoma" pitchFamily="34" charset="0"/>
              </a:rPr>
              <a:t>We must </a:t>
            </a:r>
            <a:r>
              <a:rPr lang="en-US" sz="4100" dirty="0">
                <a:solidFill>
                  <a:srgbClr val="00B0F0"/>
                </a:solidFill>
                <a:latin typeface="Tahoma" pitchFamily="34" charset="0"/>
                <a:ea typeface="Tahoma" pitchFamily="34" charset="0"/>
                <a:cs typeface="Tahoma" pitchFamily="34" charset="0"/>
              </a:rPr>
              <a:t>store up </a:t>
            </a:r>
            <a:r>
              <a:rPr lang="en-US" sz="4100" dirty="0">
                <a:solidFill>
                  <a:schemeClr val="bg1"/>
                </a:solidFill>
                <a:latin typeface="Tahoma" pitchFamily="34" charset="0"/>
                <a:ea typeface="Tahoma" pitchFamily="34" charset="0"/>
                <a:cs typeface="Tahoma" pitchFamily="34" charset="0"/>
              </a:rPr>
              <a:t>for ourselves treasures in </a:t>
            </a:r>
            <a:r>
              <a:rPr lang="en-US" sz="4100" dirty="0" smtClean="0">
                <a:solidFill>
                  <a:schemeClr val="bg1"/>
                </a:solidFill>
                <a:latin typeface="Tahoma" pitchFamily="34" charset="0"/>
                <a:ea typeface="Tahoma" pitchFamily="34" charset="0"/>
                <a:cs typeface="Tahoma" pitchFamily="34" charset="0"/>
              </a:rPr>
              <a:t>heaven- not </a:t>
            </a:r>
            <a:r>
              <a:rPr lang="en-US" sz="4100" dirty="0" smtClean="0">
                <a:solidFill>
                  <a:srgbClr val="FFFF00"/>
                </a:solidFill>
                <a:latin typeface="Tahoma" pitchFamily="34" charset="0"/>
                <a:ea typeface="Tahoma" pitchFamily="34" charset="0"/>
                <a:cs typeface="Tahoma" pitchFamily="34" charset="0"/>
              </a:rPr>
              <a:t>goof </a:t>
            </a:r>
            <a:r>
              <a:rPr lang="en-US" sz="4100" dirty="0">
                <a:solidFill>
                  <a:srgbClr val="FFFF00"/>
                </a:solidFill>
                <a:latin typeface="Tahoma" pitchFamily="34" charset="0"/>
                <a:ea typeface="Tahoma" pitchFamily="34" charset="0"/>
                <a:cs typeface="Tahoma" pitchFamily="34" charset="0"/>
              </a:rPr>
              <a:t>off</a:t>
            </a:r>
            <a:r>
              <a:rPr lang="en-US" sz="4100" dirty="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&amp; </a:t>
            </a:r>
            <a:r>
              <a:rPr lang="en-US" sz="4100" dirty="0">
                <a:solidFill>
                  <a:schemeClr val="bg1"/>
                </a:solidFill>
                <a:latin typeface="Tahoma" pitchFamily="34" charset="0"/>
                <a:ea typeface="Tahoma" pitchFamily="34" charset="0"/>
                <a:cs typeface="Tahoma" pitchFamily="34" charset="0"/>
              </a:rPr>
              <a:t>lose our </a:t>
            </a:r>
            <a:r>
              <a:rPr lang="en-US" sz="4100" dirty="0" smtClean="0">
                <a:solidFill>
                  <a:schemeClr val="bg1"/>
                </a:solidFill>
                <a:latin typeface="Tahoma" pitchFamily="34" charset="0"/>
                <a:ea typeface="Tahoma" pitchFamily="34" charset="0"/>
                <a:cs typeface="Tahoma" pitchFamily="34" charset="0"/>
              </a:rPr>
              <a:t>souls (1 Tim. </a:t>
            </a:r>
            <a:r>
              <a:rPr lang="en-US" sz="4100" dirty="0">
                <a:solidFill>
                  <a:schemeClr val="bg1"/>
                </a:solidFill>
                <a:latin typeface="Tahoma" pitchFamily="34" charset="0"/>
                <a:ea typeface="Tahoma" pitchFamily="34" charset="0"/>
                <a:cs typeface="Tahoma" pitchFamily="34" charset="0"/>
              </a:rPr>
              <a:t>5:8; </a:t>
            </a:r>
            <a:r>
              <a:rPr lang="en-US" sz="4100" dirty="0" smtClean="0">
                <a:solidFill>
                  <a:schemeClr val="bg1"/>
                </a:solidFill>
                <a:latin typeface="Tahoma" pitchFamily="34" charset="0"/>
                <a:ea typeface="Tahoma" pitchFamily="34" charset="0"/>
                <a:cs typeface="Tahoma" pitchFamily="34" charset="0"/>
              </a:rPr>
              <a:t>Mt</a:t>
            </a:r>
            <a:r>
              <a:rPr lang="en-US" sz="4100" dirty="0">
                <a:solidFill>
                  <a:schemeClr val="bg1"/>
                </a:solidFill>
                <a:latin typeface="Tahoma" pitchFamily="34" charset="0"/>
                <a:ea typeface="Tahoma" pitchFamily="34" charset="0"/>
                <a:cs typeface="Tahoma" pitchFamily="34" charset="0"/>
              </a:rPr>
              <a:t>. 6:19-21; 7:13-14</a:t>
            </a:r>
            <a:r>
              <a:rPr lang="en-US" sz="4100" dirty="0" smtClean="0">
                <a:solidFill>
                  <a:schemeClr val="bg1"/>
                </a:solidFill>
                <a:latin typeface="Tahoma" pitchFamily="34" charset="0"/>
                <a:ea typeface="Tahoma" pitchFamily="34" charset="0"/>
                <a:cs typeface="Tahoma" pitchFamily="34" charset="0"/>
              </a:rPr>
              <a:t>).</a:t>
            </a:r>
            <a:endParaRPr lang="en-US" sz="41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 calcmode="lin" valueType="num">
                                      <p:cBhvr>
                                        <p:cTn id="7" dur="500" fill="hold"/>
                                        <p:tgtEl>
                                          <p:spTgt spid="490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90499">
                                            <p:txEl>
                                              <p:pRg st="2" end="2"/>
                                            </p:txEl>
                                          </p:spTgt>
                                        </p:tgtEl>
                                        <p:attrNameLst>
                                          <p:attrName>style.visibility</p:attrName>
                                        </p:attrNameLst>
                                      </p:cBhvr>
                                      <p:to>
                                        <p:strVal val="visible"/>
                                      </p:to>
                                    </p:set>
                                    <p:anim calcmode="lin" valueType="num">
                                      <p:cBhvr>
                                        <p:cTn id="14"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0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90499">
                                            <p:txEl>
                                              <p:pRg st="4" end="4"/>
                                            </p:txEl>
                                          </p:spTgt>
                                        </p:tgtEl>
                                        <p:attrNameLst>
                                          <p:attrName>style.visibility</p:attrName>
                                        </p:attrNameLst>
                                      </p:cBhvr>
                                      <p:to>
                                        <p:strVal val="visible"/>
                                      </p:to>
                                    </p:set>
                                    <p:anim calcmode="lin" valueType="num">
                                      <p:cBhvr>
                                        <p:cTn id="21"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904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90499">
                                            <p:txEl>
                                              <p:pRg st="6" end="6"/>
                                            </p:txEl>
                                          </p:spTgt>
                                        </p:tgtEl>
                                        <p:attrNameLst>
                                          <p:attrName>style.visibility</p:attrName>
                                        </p:attrNameLst>
                                      </p:cBhvr>
                                      <p:to>
                                        <p:strVal val="visible"/>
                                      </p:to>
                                    </p:set>
                                    <p:anim calcmode="lin" valueType="num">
                                      <p:cBhvr>
                                        <p:cTn id="28"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90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Conclusion</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264640" cy="7223760"/>
          </a:xfrm>
        </p:spPr>
        <p:txBody>
          <a:bodyPr>
            <a:normAutofit fontScale="92500" lnSpcReduction="10000"/>
          </a:bodyPr>
          <a:lstStyle/>
          <a:p>
            <a:pPr marL="870814" indent="-870814"/>
            <a:r>
              <a:rPr lang="en-US" dirty="0" smtClean="0">
                <a:solidFill>
                  <a:schemeClr val="bg1"/>
                </a:solidFill>
                <a:effectLst/>
                <a:latin typeface="Tahoma" pitchFamily="34" charset="0"/>
                <a:ea typeface="Tahoma" pitchFamily="34" charset="0"/>
                <a:cs typeface="Tahoma" pitchFamily="34" charset="0"/>
              </a:rPr>
              <a:t>Are you like the sluggard or the ant? </a:t>
            </a:r>
            <a:endParaRPr lang="en-US" i="1" dirty="0" smtClean="0">
              <a:solidFill>
                <a:schemeClr val="bg1"/>
              </a:solidFill>
              <a:effectLst/>
              <a:latin typeface="Tahoma" pitchFamily="34" charset="0"/>
              <a:ea typeface="Tahoma" pitchFamily="34" charset="0"/>
              <a:cs typeface="Tahoma" pitchFamily="34" charset="0"/>
            </a:endParaRP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active in the Lord’s service or sluggish?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persevering in good works or are you growing weary in well doing?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cooperating by working with brethren as a member of the team or are you sitting on the sidelines making excuses? </a:t>
            </a:r>
          </a:p>
          <a:p>
            <a:pPr marL="870814" indent="-870814"/>
            <a:endParaRPr lang="en-US" sz="11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Are you storing up treasures in heaven or are you neglecting your responsibility like the one talent man? (Matt. 25:24ff)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 calcmode="lin" valueType="num">
                                      <p:cBhvr>
                                        <p:cTn id="7" dur="500" fill="hold"/>
                                        <p:tgtEl>
                                          <p:spTgt spid="490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90499">
                                            <p:txEl>
                                              <p:pRg st="2" end="2"/>
                                            </p:txEl>
                                          </p:spTgt>
                                        </p:tgtEl>
                                        <p:attrNameLst>
                                          <p:attrName>style.visibility</p:attrName>
                                        </p:attrNameLst>
                                      </p:cBhvr>
                                      <p:to>
                                        <p:strVal val="visible"/>
                                      </p:to>
                                    </p:set>
                                    <p:anim calcmode="lin" valueType="num">
                                      <p:cBhvr>
                                        <p:cTn id="14"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0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90499">
                                            <p:txEl>
                                              <p:pRg st="4" end="4"/>
                                            </p:txEl>
                                          </p:spTgt>
                                        </p:tgtEl>
                                        <p:attrNameLst>
                                          <p:attrName>style.visibility</p:attrName>
                                        </p:attrNameLst>
                                      </p:cBhvr>
                                      <p:to>
                                        <p:strVal val="visible"/>
                                      </p:to>
                                    </p:set>
                                    <p:anim calcmode="lin" valueType="num">
                                      <p:cBhvr>
                                        <p:cTn id="21"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904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90499">
                                            <p:txEl>
                                              <p:pRg st="6" end="6"/>
                                            </p:txEl>
                                          </p:spTgt>
                                        </p:tgtEl>
                                        <p:attrNameLst>
                                          <p:attrName>style.visibility</p:attrName>
                                        </p:attrNameLst>
                                      </p:cBhvr>
                                      <p:to>
                                        <p:strVal val="visible"/>
                                      </p:to>
                                    </p:set>
                                    <p:anim calcmode="lin" valueType="num">
                                      <p:cBhvr>
                                        <p:cTn id="28"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9049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490499">
                                            <p:txEl>
                                              <p:pRg st="8" end="8"/>
                                            </p:txEl>
                                          </p:spTgt>
                                        </p:tgtEl>
                                        <p:attrNameLst>
                                          <p:attrName>style.visibility</p:attrName>
                                        </p:attrNameLst>
                                      </p:cBhvr>
                                      <p:to>
                                        <p:strVal val="visible"/>
                                      </p:to>
                                    </p:set>
                                    <p:anim calcmode="lin" valueType="num">
                                      <p:cBhvr>
                                        <p:cTn id="35" dur="500" fill="hold"/>
                                        <p:tgtEl>
                                          <p:spTgt spid="490499">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90499">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0"/>
            <a:ext cx="14630400" cy="914400"/>
          </a:xfrm>
        </p:spPr>
        <p:txBody>
          <a:bodyPr>
            <a:noAutofit/>
          </a:bodyPr>
          <a:lstStyle/>
          <a:p>
            <a:pPr eaLnBrk="1" hangingPunct="1"/>
            <a:r>
              <a:rPr lang="en-US" sz="6000" dirty="0">
                <a:solidFill>
                  <a:srgbClr val="FFFF00"/>
                </a:solidFill>
                <a:latin typeface="Tahoma" pitchFamily="34" charset="0"/>
                <a:ea typeface="Tahoma" pitchFamily="34" charset="0"/>
                <a:cs typeface="Tahoma" pitchFamily="34" charset="0"/>
              </a:rPr>
              <a:t>Conclusion</a:t>
            </a:r>
            <a:endParaRPr lang="en-US" sz="6000" dirty="0">
              <a:solidFill>
                <a:srgbClr val="00B0F0"/>
              </a:solidFill>
              <a:latin typeface="Tahoma" pitchFamily="34" charset="0"/>
              <a:ea typeface="Tahoma" pitchFamily="34" charset="0"/>
              <a:cs typeface="Tahoma" pitchFamily="34" charset="0"/>
            </a:endParaRPr>
          </a:p>
        </p:txBody>
      </p:sp>
      <p:sp>
        <p:nvSpPr>
          <p:cNvPr id="490499" name="Rectangle 3"/>
          <p:cNvSpPr>
            <a:spLocks noGrp="1" noChangeArrowheads="1"/>
          </p:cNvSpPr>
          <p:nvPr>
            <p:ph type="subTitle" idx="1"/>
          </p:nvPr>
        </p:nvSpPr>
        <p:spPr>
          <a:xfrm>
            <a:off x="0" y="1005840"/>
            <a:ext cx="14630400" cy="7223760"/>
          </a:xfrm>
        </p:spPr>
        <p:txBody>
          <a:bodyPr>
            <a:normAutofit lnSpcReduction="10000"/>
          </a:bodyPr>
          <a:lstStyle/>
          <a:p>
            <a:pPr marL="870814" indent="-870814"/>
            <a:r>
              <a:rPr lang="en-US" sz="4300" dirty="0" smtClean="0">
                <a:solidFill>
                  <a:schemeClr val="bg1"/>
                </a:solidFill>
                <a:effectLst/>
                <a:latin typeface="Tahoma" pitchFamily="34" charset="0"/>
                <a:ea typeface="Tahoma" pitchFamily="34" charset="0"/>
                <a:cs typeface="Tahoma" pitchFamily="34" charset="0"/>
              </a:rPr>
              <a:t>You can’t make the excuse that you’re too tired to pray, study, teach, visit, or help others unless you are physically unable. </a:t>
            </a:r>
          </a:p>
          <a:p>
            <a:pPr marL="870814" indent="-870814"/>
            <a:endParaRPr lang="en-US" sz="1400" dirty="0" smtClean="0">
              <a:solidFill>
                <a:schemeClr val="bg1"/>
              </a:solidFill>
              <a:effectLst/>
              <a:latin typeface="Tahoma" pitchFamily="34" charset="0"/>
              <a:ea typeface="Tahoma" pitchFamily="34" charset="0"/>
              <a:cs typeface="Tahoma" pitchFamily="34" charset="0"/>
            </a:endParaRPr>
          </a:p>
          <a:p>
            <a:pPr marL="870814" indent="-870814"/>
            <a:r>
              <a:rPr lang="en-US" sz="4300" dirty="0" smtClean="0">
                <a:solidFill>
                  <a:schemeClr val="bg1"/>
                </a:solidFill>
                <a:effectLst/>
                <a:latin typeface="Tahoma" pitchFamily="34" charset="0"/>
                <a:ea typeface="Tahoma" pitchFamily="34" charset="0"/>
                <a:cs typeface="Tahoma" pitchFamily="34" charset="0"/>
              </a:rPr>
              <a:t>The Monday morning sluggard might lose his job but the Sunday morning sluggard will lose his soul in hell.</a:t>
            </a:r>
          </a:p>
          <a:p>
            <a:pPr marL="870814" indent="-870814"/>
            <a:endParaRPr lang="en-US" sz="1500" dirty="0" smtClean="0">
              <a:solidFill>
                <a:schemeClr val="bg1"/>
              </a:solidFill>
              <a:effectLst/>
              <a:latin typeface="Tahoma" pitchFamily="34" charset="0"/>
              <a:ea typeface="Tahoma" pitchFamily="34" charset="0"/>
              <a:cs typeface="Tahoma" pitchFamily="34" charset="0"/>
            </a:endParaRPr>
          </a:p>
          <a:p>
            <a:pPr marL="870814" indent="-870814"/>
            <a:r>
              <a:rPr lang="en-US" sz="4300" dirty="0" smtClean="0">
                <a:solidFill>
                  <a:schemeClr val="bg1"/>
                </a:solidFill>
                <a:latin typeface="Tahoma" pitchFamily="34" charset="0"/>
                <a:ea typeface="Tahoma" pitchFamily="34" charset="0"/>
                <a:cs typeface="Tahoma" pitchFamily="34" charset="0"/>
              </a:rPr>
              <a:t>Jesus Christ died for your sins, have the conviction to obey the gospel or be restored today- don’t wait (2 Cor. 6:2)!</a:t>
            </a:r>
          </a:p>
          <a:p>
            <a:pPr marL="870814" indent="-870814"/>
            <a:endParaRPr lang="en-US" sz="1500" dirty="0" smtClean="0">
              <a:solidFill>
                <a:schemeClr val="bg1"/>
              </a:solidFill>
              <a:latin typeface="Tahoma" pitchFamily="34" charset="0"/>
              <a:ea typeface="Tahoma" pitchFamily="34" charset="0"/>
              <a:cs typeface="Tahoma" pitchFamily="34" charset="0"/>
            </a:endParaRPr>
          </a:p>
          <a:p>
            <a:pPr marL="870814" indent="-870814"/>
            <a:r>
              <a:rPr lang="en-US" sz="4300" dirty="0" smtClean="0">
                <a:solidFill>
                  <a:schemeClr val="bg1"/>
                </a:solidFill>
                <a:effectLst/>
                <a:latin typeface="Tahoma" pitchFamily="34" charset="0"/>
                <a:ea typeface="Tahoma" pitchFamily="34" charset="0"/>
                <a:cs typeface="Tahoma" pitchFamily="34" charset="0"/>
              </a:rPr>
              <a:t>If you are </a:t>
            </a:r>
            <a:r>
              <a:rPr lang="en-US" sz="4300" dirty="0" smtClean="0">
                <a:solidFill>
                  <a:schemeClr val="bg1"/>
                </a:solidFill>
                <a:effectLst/>
                <a:latin typeface="Tahoma" pitchFamily="34" charset="0"/>
                <a:ea typeface="Tahoma" pitchFamily="34" charset="0"/>
                <a:cs typeface="Tahoma" pitchFamily="34" charset="0"/>
              </a:rPr>
              <a:t>a </a:t>
            </a:r>
            <a:r>
              <a:rPr lang="en-US" sz="4300" dirty="0" smtClean="0">
                <a:solidFill>
                  <a:schemeClr val="bg1"/>
                </a:solidFill>
                <a:latin typeface="Tahoma" pitchFamily="34" charset="0"/>
                <a:ea typeface="Tahoma" pitchFamily="34" charset="0"/>
                <a:cs typeface="Tahoma" pitchFamily="34" charset="0"/>
              </a:rPr>
              <a:t>penitent believer, “Why are you waiting? Arise and be baptized, and wash away your sins, calling on the name of the Lord” (Acts 22:16).</a:t>
            </a:r>
            <a:endParaRPr lang="en-US" sz="4300" dirty="0" smtClean="0">
              <a:solidFill>
                <a:schemeClr val="bg1"/>
              </a:solidFill>
              <a:effectLst/>
              <a:latin typeface="Tahoma" pitchFamily="34" charset="0"/>
              <a:ea typeface="Tahoma" pitchFamily="34" charset="0"/>
              <a:cs typeface="Tahoma" pitchFamily="34" charset="0"/>
            </a:endParaRPr>
          </a:p>
          <a:p>
            <a:pPr marL="870814" indent="-870814"/>
            <a:endParaRPr lang="en-US" dirty="0" smtClean="0">
              <a:solidFill>
                <a:schemeClr val="bg1"/>
              </a:solidFill>
              <a:effectLst/>
              <a:latin typeface="Tahoma" pitchFamily="34" charset="0"/>
              <a:ea typeface="Tahoma" pitchFamily="34" charset="0"/>
              <a:cs typeface="Tahoma" pitchFamily="34" charset="0"/>
            </a:endParaRPr>
          </a:p>
          <a:p>
            <a:pPr marL="870814" indent="-870814"/>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 calcmode="lin" valueType="num">
                                      <p:cBhvr>
                                        <p:cTn id="7" dur="500" fill="hold"/>
                                        <p:tgtEl>
                                          <p:spTgt spid="490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90499">
                                            <p:txEl>
                                              <p:pRg st="2" end="2"/>
                                            </p:txEl>
                                          </p:spTgt>
                                        </p:tgtEl>
                                        <p:attrNameLst>
                                          <p:attrName>style.visibility</p:attrName>
                                        </p:attrNameLst>
                                      </p:cBhvr>
                                      <p:to>
                                        <p:strVal val="visible"/>
                                      </p:to>
                                    </p:set>
                                    <p:anim calcmode="lin" valueType="num">
                                      <p:cBhvr>
                                        <p:cTn id="14"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0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90499">
                                            <p:txEl>
                                              <p:pRg st="4" end="4"/>
                                            </p:txEl>
                                          </p:spTgt>
                                        </p:tgtEl>
                                        <p:attrNameLst>
                                          <p:attrName>style.visibility</p:attrName>
                                        </p:attrNameLst>
                                      </p:cBhvr>
                                      <p:to>
                                        <p:strVal val="visible"/>
                                      </p:to>
                                    </p:set>
                                    <p:anim calcmode="lin" valueType="num">
                                      <p:cBhvr>
                                        <p:cTn id="21"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904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90499">
                                            <p:txEl>
                                              <p:pRg st="6" end="6"/>
                                            </p:txEl>
                                          </p:spTgt>
                                        </p:tgtEl>
                                        <p:attrNameLst>
                                          <p:attrName>style.visibility</p:attrName>
                                        </p:attrNameLst>
                                      </p:cBhvr>
                                      <p:to>
                                        <p:strVal val="visible"/>
                                      </p:to>
                                    </p:set>
                                    <p:anim calcmode="lin" valueType="num">
                                      <p:cBhvr>
                                        <p:cTn id="28"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90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128s- On My Way</a:t>
            </a:r>
          </a:p>
          <a:p>
            <a:pPr>
              <a:buNone/>
            </a:pPr>
            <a:r>
              <a:rPr lang="en-US" dirty="0" smtClean="0">
                <a:solidFill>
                  <a:schemeClr val="bg1"/>
                </a:solidFill>
                <a:latin typeface="Tahoma" pitchFamily="34" charset="0"/>
                <a:ea typeface="Tahoma" pitchFamily="34" charset="0"/>
                <a:cs typeface="Tahoma" pitchFamily="34" charset="0"/>
              </a:rPr>
              <a:t>143s- More Precious than Silver</a:t>
            </a:r>
          </a:p>
          <a:p>
            <a:pPr>
              <a:buNone/>
            </a:pPr>
            <a:r>
              <a:rPr lang="en-US" dirty="0" smtClean="0">
                <a:solidFill>
                  <a:schemeClr val="bg1"/>
                </a:solidFill>
                <a:latin typeface="Tahoma" pitchFamily="34" charset="0"/>
                <a:ea typeface="Tahoma" pitchFamily="34" charset="0"/>
                <a:cs typeface="Tahoma" pitchFamily="34" charset="0"/>
              </a:rPr>
              <a:t>106s- Look Down, O God</a:t>
            </a:r>
          </a:p>
          <a:p>
            <a:pPr>
              <a:buNone/>
            </a:pPr>
            <a:r>
              <a:rPr lang="en-US" dirty="0" smtClean="0">
                <a:solidFill>
                  <a:schemeClr val="bg1"/>
                </a:solidFill>
                <a:latin typeface="Tahoma" pitchFamily="34" charset="0"/>
                <a:ea typeface="Tahoma" pitchFamily="34" charset="0"/>
                <a:cs typeface="Tahoma" pitchFamily="34" charset="0"/>
              </a:rPr>
              <a:t>87s- Come to the Table</a:t>
            </a:r>
          </a:p>
          <a:p>
            <a:pPr>
              <a:buNone/>
            </a:pPr>
            <a:r>
              <a:rPr lang="en-US" dirty="0" smtClean="0">
                <a:solidFill>
                  <a:schemeClr val="bg1"/>
                </a:solidFill>
                <a:latin typeface="Tahoma" pitchFamily="34" charset="0"/>
                <a:ea typeface="Tahoma" pitchFamily="34" charset="0"/>
                <a:cs typeface="Tahoma" pitchFamily="34" charset="0"/>
              </a:rPr>
              <a:t>120s- There’s a Home Up in Heaven</a:t>
            </a:r>
          </a:p>
          <a:p>
            <a:pPr>
              <a:buNone/>
            </a:pPr>
            <a:r>
              <a:rPr lang="en-US" dirty="0" smtClean="0">
                <a:solidFill>
                  <a:schemeClr val="bg1"/>
                </a:solidFill>
                <a:latin typeface="Tahoma" pitchFamily="34" charset="0"/>
                <a:ea typeface="Tahoma" pitchFamily="34" charset="0"/>
                <a:cs typeface="Tahoma" pitchFamily="34" charset="0"/>
              </a:rPr>
              <a:t>637- Wonderful City of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6"/>
          <p:cNvSpPr>
            <a:spLocks noChangeArrowheads="1" noChangeShapeType="1" noTextEdit="1"/>
          </p:cNvSpPr>
          <p:nvPr/>
        </p:nvSpPr>
        <p:spPr bwMode="auto">
          <a:xfrm>
            <a:off x="365760" y="0"/>
            <a:ext cx="10850880" cy="3749040"/>
          </a:xfrm>
          <a:prstGeom prst="rect">
            <a:avLst/>
          </a:prstGeom>
        </p:spPr>
        <p:txBody>
          <a:bodyPr wrap="none" lIns="130622" tIns="65311" rIns="130622" bIns="65311" fromWordArt="1">
            <a:prstTxWarp prst="textCanUp">
              <a:avLst>
                <a:gd name="adj" fmla="val 85713"/>
              </a:avLst>
            </a:prstTxWarp>
          </a:bodyPr>
          <a:lstStyle/>
          <a:p>
            <a:pPr algn="ctr"/>
            <a:r>
              <a:rPr lang="en-US" sz="7700" kern="10" dirty="0">
                <a:ln w="9525">
                  <a:noFill/>
                  <a:prstDash val="lgDash"/>
                  <a:round/>
                  <a:headEnd/>
                  <a:tailEnd/>
                </a:ln>
                <a:solidFill>
                  <a:srgbClr val="FFFF00"/>
                </a:solidFill>
                <a:effectLst>
                  <a:outerShdw dist="53882" dir="2700000" algn="ctr" rotWithShape="0">
                    <a:srgbClr val="9999FF">
                      <a:alpha val="79999"/>
                    </a:srgbClr>
                  </a:outerShdw>
                </a:effectLst>
                <a:latin typeface="Impact"/>
              </a:rPr>
              <a:t>Go to the </a:t>
            </a:r>
            <a:r>
              <a:rPr lang="en-US" sz="7700" kern="10" dirty="0">
                <a:ln w="9525">
                  <a:noFill/>
                  <a:prstDash val="lgDash"/>
                  <a:round/>
                  <a:headEnd/>
                  <a:tailEnd/>
                </a:ln>
                <a:solidFill>
                  <a:srgbClr val="00B0F0"/>
                </a:solidFill>
                <a:effectLst>
                  <a:outerShdw dist="53882" dir="2700000" algn="ctr" rotWithShape="0">
                    <a:srgbClr val="9999FF">
                      <a:alpha val="79999"/>
                    </a:srgbClr>
                  </a:outerShdw>
                </a:effectLst>
                <a:latin typeface="Impact"/>
              </a:rPr>
              <a:t>Ant</a:t>
            </a:r>
            <a:r>
              <a:rPr lang="en-US" sz="7700" kern="10" dirty="0">
                <a:ln w="9525">
                  <a:noFill/>
                  <a:prstDash val="lgDash"/>
                  <a:round/>
                  <a:headEnd/>
                  <a:tailEnd/>
                </a:ln>
                <a:solidFill>
                  <a:srgbClr val="FFFF00"/>
                </a:solidFill>
                <a:effectLst>
                  <a:outerShdw dist="53882" dir="2700000" algn="ctr" rotWithShape="0">
                    <a:srgbClr val="9999FF">
                      <a:alpha val="79999"/>
                    </a:srgbClr>
                  </a:outerShdw>
                </a:effectLst>
                <a:latin typeface="Impact"/>
              </a:rPr>
              <a:t>  </a:t>
            </a:r>
          </a:p>
        </p:txBody>
      </p:sp>
      <p:sp>
        <p:nvSpPr>
          <p:cNvPr id="18447" name="WordArt 15"/>
          <p:cNvSpPr>
            <a:spLocks noChangeArrowheads="1" noChangeShapeType="1" noTextEdit="1"/>
          </p:cNvSpPr>
          <p:nvPr/>
        </p:nvSpPr>
        <p:spPr bwMode="auto">
          <a:xfrm>
            <a:off x="365760" y="4206240"/>
            <a:ext cx="10119360" cy="3657600"/>
          </a:xfrm>
          <a:prstGeom prst="rect">
            <a:avLst/>
          </a:prstGeom>
        </p:spPr>
        <p:txBody>
          <a:bodyPr wrap="none" lIns="130622" tIns="65311" rIns="130622" bIns="65311" fromWordArt="1">
            <a:prstTxWarp prst="textPlain">
              <a:avLst>
                <a:gd name="adj" fmla="val 50000"/>
              </a:avLst>
            </a:prstTxWarp>
          </a:bodyPr>
          <a:lstStyle/>
          <a:p>
            <a:pPr algn="ctr"/>
            <a:r>
              <a:rPr lang="en-US" sz="51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You Sluggard</a:t>
            </a:r>
          </a:p>
        </p:txBody>
      </p:sp>
      <p:pic>
        <p:nvPicPr>
          <p:cNvPr id="14340" name="Picture 2"/>
          <p:cNvPicPr>
            <a:picLocks noChangeAspect="1" noChangeArrowheads="1"/>
          </p:cNvPicPr>
          <p:nvPr/>
        </p:nvPicPr>
        <p:blipFill>
          <a:blip r:embed="rId3" cstate="print"/>
          <a:srcRect/>
          <a:stretch>
            <a:fillRect/>
          </a:stretch>
        </p:blipFill>
        <p:spPr bwMode="auto">
          <a:xfrm>
            <a:off x="10972800" y="4480560"/>
            <a:ext cx="3558541" cy="2103120"/>
          </a:xfrm>
          <a:prstGeom prst="rect">
            <a:avLst/>
          </a:prstGeom>
          <a:noFill/>
          <a:ln w="9525">
            <a:noFill/>
            <a:miter lim="800000"/>
            <a:headEnd/>
            <a:tailEnd/>
          </a:ln>
        </p:spPr>
      </p:pic>
      <p:pic>
        <p:nvPicPr>
          <p:cNvPr id="6" name="Picture 6" descr="https://encrypted-tbn2.gstatic.com/images?q=tbn:ANd9GcTaMelLlXcjBlKBqMEoHxovTh2aTfQo2theD6ai0LUpUf5XD9qk"/>
          <p:cNvPicPr>
            <a:picLocks noChangeAspect="1" noChangeArrowheads="1"/>
          </p:cNvPicPr>
          <p:nvPr/>
        </p:nvPicPr>
        <p:blipFill>
          <a:blip r:embed="rId4" cstate="print"/>
          <a:srcRect/>
          <a:stretch>
            <a:fillRect/>
          </a:stretch>
        </p:blipFill>
        <p:spPr bwMode="auto">
          <a:xfrm>
            <a:off x="10768012" y="381000"/>
            <a:ext cx="3862388" cy="24288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0"/>
            <a:ext cx="14630400" cy="1005840"/>
          </a:xfrm>
        </p:spPr>
        <p:txBody>
          <a:bodyPr>
            <a:noAutofit/>
          </a:bodyPr>
          <a:lstStyle/>
          <a:p>
            <a:pPr eaLnBrk="1" hangingPunct="1"/>
            <a:r>
              <a:rPr lang="en-US" sz="6000" dirty="0" smtClean="0">
                <a:solidFill>
                  <a:srgbClr val="FFFF00"/>
                </a:solidFill>
                <a:effectLst/>
                <a:latin typeface="Tahoma" pitchFamily="34" charset="0"/>
                <a:ea typeface="Tahoma" pitchFamily="34" charset="0"/>
                <a:cs typeface="Tahoma" pitchFamily="34" charset="0"/>
              </a:rPr>
              <a:t>Introduction</a:t>
            </a:r>
          </a:p>
        </p:txBody>
      </p:sp>
      <p:sp>
        <p:nvSpPr>
          <p:cNvPr id="490499" name="Rectangle 3"/>
          <p:cNvSpPr>
            <a:spLocks noGrp="1" noChangeArrowheads="1"/>
          </p:cNvSpPr>
          <p:nvPr>
            <p:ph type="subTitle" idx="1"/>
          </p:nvPr>
        </p:nvSpPr>
        <p:spPr>
          <a:xfrm>
            <a:off x="0" y="1005840"/>
            <a:ext cx="14630400" cy="7223760"/>
          </a:xfrm>
        </p:spPr>
        <p:txBody>
          <a:bodyPr>
            <a:normAutofit fontScale="92500" lnSpcReduction="20000"/>
          </a:bodyPr>
          <a:lstStyle/>
          <a:p>
            <a:pPr marL="870814" indent="-870814"/>
            <a:r>
              <a:rPr lang="en-US" dirty="0" smtClean="0">
                <a:solidFill>
                  <a:schemeClr val="bg1"/>
                </a:solidFill>
                <a:effectLst/>
                <a:latin typeface="Tahoma" pitchFamily="34" charset="0"/>
                <a:ea typeface="Tahoma" pitchFamily="34" charset="0"/>
                <a:cs typeface="Tahoma" pitchFamily="34" charset="0"/>
              </a:rPr>
              <a:t>God wants us to learn not only from His vast universe but also from His tiniest creatures (Pr. 30:24-25) </a:t>
            </a:r>
            <a:endParaRPr lang="en-US" i="1" dirty="0" smtClean="0">
              <a:solidFill>
                <a:schemeClr val="bg1"/>
              </a:solidFill>
              <a:effectLst/>
              <a:latin typeface="Tahoma" pitchFamily="34" charset="0"/>
              <a:ea typeface="Tahoma" pitchFamily="34" charset="0"/>
              <a:cs typeface="Tahoma" pitchFamily="34" charset="0"/>
            </a:endParaRPr>
          </a:p>
          <a:p>
            <a:pPr marL="870814" indent="-870814"/>
            <a:endParaRPr lang="en-US" sz="17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God uses the ant to teach the sluggard (6:6). </a:t>
            </a:r>
          </a:p>
          <a:p>
            <a:pPr marL="870814" indent="-870814"/>
            <a:endParaRPr lang="en-US" sz="17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We need this because we maybe sluggish after all the cold weather and Spring Break week may lead us to be lethargic in our responsibilities.</a:t>
            </a:r>
          </a:p>
          <a:p>
            <a:pPr marL="870814" indent="-870814"/>
            <a:endParaRPr lang="en-US" sz="1700" dirty="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Many people are lazy in America today and a faithful Christian can’t live that way and go to heaven. </a:t>
            </a:r>
          </a:p>
          <a:p>
            <a:pPr marL="870814" indent="-870814"/>
            <a:endParaRPr lang="en-US" sz="1600" dirty="0" smtClean="0">
              <a:solidFill>
                <a:schemeClr val="bg1"/>
              </a:solidFill>
              <a:latin typeface="Tahoma" pitchFamily="34" charset="0"/>
              <a:ea typeface="Tahoma" pitchFamily="34" charset="0"/>
              <a:cs typeface="Tahoma" pitchFamily="34" charset="0"/>
            </a:endParaRPr>
          </a:p>
          <a:p>
            <a:pPr marL="870814" indent="-870814"/>
            <a:r>
              <a:rPr lang="en-US" dirty="0" smtClean="0">
                <a:solidFill>
                  <a:schemeClr val="bg1"/>
                </a:solidFill>
                <a:effectLst/>
                <a:latin typeface="Tahoma" pitchFamily="34" charset="0"/>
                <a:ea typeface="Tahoma" pitchFamily="34" charset="0"/>
                <a:cs typeface="Tahoma" pitchFamily="34" charset="0"/>
              </a:rPr>
              <a:t>In this lesson we will examine the characteristics of the sluggard &amp; the ant from the Bible &amp; make application.   </a:t>
            </a:r>
            <a:endParaRPr lang="en-US" sz="1700" dirty="0">
              <a:solidFill>
                <a:schemeClr val="bg1"/>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 calcmode="lin" valueType="num">
                                      <p:cBhvr>
                                        <p:cTn id="7" dur="500" fill="hold"/>
                                        <p:tgtEl>
                                          <p:spTgt spid="4904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04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04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490499">
                                            <p:txEl>
                                              <p:pRg st="2" end="2"/>
                                            </p:txEl>
                                          </p:spTgt>
                                        </p:tgtEl>
                                        <p:attrNameLst>
                                          <p:attrName>style.visibility</p:attrName>
                                        </p:attrNameLst>
                                      </p:cBhvr>
                                      <p:to>
                                        <p:strVal val="visible"/>
                                      </p:to>
                                    </p:set>
                                    <p:anim calcmode="lin" valueType="num">
                                      <p:cBhvr>
                                        <p:cTn id="14" dur="500" fill="hold"/>
                                        <p:tgtEl>
                                          <p:spTgt spid="49049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9049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9049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90499">
                                            <p:txEl>
                                              <p:pRg st="4" end="4"/>
                                            </p:txEl>
                                          </p:spTgt>
                                        </p:tgtEl>
                                        <p:attrNameLst>
                                          <p:attrName>style.visibility</p:attrName>
                                        </p:attrNameLst>
                                      </p:cBhvr>
                                      <p:to>
                                        <p:strVal val="visible"/>
                                      </p:to>
                                    </p:set>
                                    <p:anim calcmode="lin" valueType="num">
                                      <p:cBhvr>
                                        <p:cTn id="21" dur="500" fill="hold"/>
                                        <p:tgtEl>
                                          <p:spTgt spid="490499">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90499">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9049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90499">
                                            <p:txEl>
                                              <p:pRg st="6" end="6"/>
                                            </p:txEl>
                                          </p:spTgt>
                                        </p:tgtEl>
                                        <p:attrNameLst>
                                          <p:attrName>style.visibility</p:attrName>
                                        </p:attrNameLst>
                                      </p:cBhvr>
                                      <p:to>
                                        <p:strVal val="visible"/>
                                      </p:to>
                                    </p:set>
                                    <p:anim calcmode="lin" valueType="num">
                                      <p:cBhvr>
                                        <p:cTn id="28" dur="500" fill="hold"/>
                                        <p:tgtEl>
                                          <p:spTgt spid="490499">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90499">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9049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490499">
                                            <p:txEl>
                                              <p:pRg st="8" end="8"/>
                                            </p:txEl>
                                          </p:spTgt>
                                        </p:tgtEl>
                                        <p:attrNameLst>
                                          <p:attrName>style.visibility</p:attrName>
                                        </p:attrNameLst>
                                      </p:cBhvr>
                                      <p:to>
                                        <p:strVal val="visible"/>
                                      </p:to>
                                    </p:set>
                                    <p:anim calcmode="lin" valueType="num">
                                      <p:cBhvr>
                                        <p:cTn id="35" dur="500" fill="hold"/>
                                        <p:tgtEl>
                                          <p:spTgt spid="490499">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90499">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09914"/>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09914"/>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42382"/>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N</a:t>
                      </a:r>
                      <a:r>
                        <a:rPr lang="en-US" sz="4000" dirty="0" smtClean="0">
                          <a:solidFill>
                            <a:schemeClr val="bg1"/>
                          </a:solidFill>
                          <a:latin typeface="Tahoma" pitchFamily="34" charset="0"/>
                          <a:ea typeface="Tahoma" pitchFamily="34" charset="0"/>
                          <a:cs typeface="Tahoma" pitchFamily="34" charset="0"/>
                        </a:rPr>
                        <a:t>ever</a:t>
                      </a:r>
                      <a:r>
                        <a:rPr lang="en-US" sz="4000" baseline="0" dirty="0" smtClean="0">
                          <a:solidFill>
                            <a:schemeClr val="bg1"/>
                          </a:solidFill>
                          <a:latin typeface="Tahoma" pitchFamily="34" charset="0"/>
                          <a:ea typeface="Tahoma" pitchFamily="34" charset="0"/>
                          <a:cs typeface="Tahoma" pitchFamily="34" charset="0"/>
                        </a:rPr>
                        <a:t> quit</a:t>
                      </a:r>
                      <a:r>
                        <a:rPr lang="en-US" sz="4000" dirty="0" smtClean="0">
                          <a:solidFill>
                            <a:schemeClr val="bg1"/>
                          </a:solidFill>
                          <a:latin typeface="Tahoma" pitchFamily="34" charset="0"/>
                          <a:ea typeface="Tahoma" pitchFamily="34" charset="0"/>
                          <a:cs typeface="Tahoma" pitchFamily="34" charset="0"/>
                        </a:rPr>
                        <a:t>- perseveres w/o pay, promotion, rewards</a:t>
                      </a:r>
                    </a:p>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effectLst/>
                          <a:latin typeface="Tahoma" pitchFamily="34" charset="0"/>
                          <a:ea typeface="Tahoma" pitchFamily="34" charset="0"/>
                          <a:cs typeface="Tahoma" pitchFamily="34" charset="0"/>
                        </a:rPr>
                        <a:t>(Pr. 6:6; 10:4; 13:4) </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152399"/>
          <a:ext cx="14630400" cy="6174850"/>
        </p:xfrm>
        <a:graphic>
          <a:graphicData uri="http://schemas.openxmlformats.org/drawingml/2006/table">
            <a:tbl>
              <a:tblPr firstRow="1" bandRow="1">
                <a:tableStyleId>{073A0DAA-6AF3-43AB-8588-CEC1D06C72B9}</a:tableStyleId>
              </a:tblPr>
              <a:tblGrid>
                <a:gridCol w="7315200"/>
                <a:gridCol w="7315200"/>
              </a:tblGrid>
              <a:tr h="809045">
                <a:tc>
                  <a:txBody>
                    <a:bodyPr/>
                    <a:lstStyle/>
                    <a:p>
                      <a:pPr algn="ctr"/>
                      <a:r>
                        <a:rPr lang="en-US" sz="4800" dirty="0" smtClean="0">
                          <a:solidFill>
                            <a:srgbClr val="FFFF00"/>
                          </a:solidFill>
                          <a:latin typeface="Tahoma" pitchFamily="34" charset="0"/>
                          <a:ea typeface="Tahoma" pitchFamily="34" charset="0"/>
                          <a:cs typeface="Tahoma" pitchFamily="34" charset="0"/>
                        </a:rPr>
                        <a:t>The Sluggard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Ants</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3900" baseline="0" dirty="0" smtClean="0">
                          <a:solidFill>
                            <a:srgbClr val="FFFF00"/>
                          </a:solidFill>
                          <a:latin typeface="Tahoma" pitchFamily="34" charset="0"/>
                          <a:ea typeface="Tahoma" pitchFamily="34" charset="0"/>
                          <a:cs typeface="Tahoma" pitchFamily="34" charset="0"/>
                        </a:rPr>
                        <a:t>S</a:t>
                      </a:r>
                      <a:r>
                        <a:rPr lang="en-US" sz="3900" baseline="0" dirty="0" smtClean="0">
                          <a:solidFill>
                            <a:schemeClr val="bg1"/>
                          </a:solidFill>
                          <a:latin typeface="Tahoma" pitchFamily="34" charset="0"/>
                          <a:ea typeface="Tahoma" pitchFamily="34" charset="0"/>
                          <a:cs typeface="Tahoma" pitchFamily="34" charset="0"/>
                        </a:rPr>
                        <a:t>luggish- hinged to his bed</a:t>
                      </a:r>
                    </a:p>
                    <a:p>
                      <a:pPr algn="ctr"/>
                      <a:r>
                        <a:rPr lang="en-US" sz="3900" dirty="0" smtClean="0">
                          <a:solidFill>
                            <a:schemeClr val="bg1"/>
                          </a:solidFill>
                          <a:effectLst/>
                          <a:latin typeface="Tahoma" pitchFamily="34" charset="0"/>
                          <a:ea typeface="Tahoma" pitchFamily="34" charset="0"/>
                          <a:cs typeface="Tahoma" pitchFamily="34" charset="0"/>
                        </a:rPr>
                        <a:t>(Pr. 6:9-10; 24:33; 19:15; 26:14; 20:13)</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baseline="0" dirty="0" smtClean="0">
                          <a:solidFill>
                            <a:srgbClr val="00B0F0"/>
                          </a:solidFill>
                          <a:latin typeface="Tahoma" pitchFamily="34" charset="0"/>
                          <a:ea typeface="Tahoma" pitchFamily="34" charset="0"/>
                          <a:cs typeface="Tahoma" pitchFamily="34" charset="0"/>
                        </a:rPr>
                        <a:t>A</a:t>
                      </a:r>
                      <a:r>
                        <a:rPr lang="en-US" sz="4000" baseline="0" dirty="0" smtClean="0">
                          <a:solidFill>
                            <a:schemeClr val="bg1"/>
                          </a:solidFill>
                          <a:latin typeface="Tahoma" pitchFamily="34" charset="0"/>
                          <a:ea typeface="Tahoma" pitchFamily="34" charset="0"/>
                          <a:cs typeface="Tahoma" pitchFamily="34" charset="0"/>
                        </a:rPr>
                        <a:t>ctive- doesn’t have to be told what to do- it prepares food in summer </a:t>
                      </a:r>
                      <a:r>
                        <a:rPr lang="en-US" sz="4000" dirty="0" smtClean="0">
                          <a:solidFill>
                            <a:schemeClr val="bg1"/>
                          </a:solidFill>
                          <a:effectLst/>
                          <a:latin typeface="Tahoma" pitchFamily="34" charset="0"/>
                          <a:ea typeface="Tahoma" pitchFamily="34" charset="0"/>
                          <a:cs typeface="Tahoma" pitchFamily="34" charset="0"/>
                        </a:rPr>
                        <a:t>(Pr. 6:6-8a; 30:24-25)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87772">
                <a:tc>
                  <a:txBody>
                    <a:bodyPr/>
                    <a:lstStyle/>
                    <a:p>
                      <a:pPr algn="ctr"/>
                      <a:r>
                        <a:rPr lang="en-US" sz="4000" dirty="0" smtClean="0">
                          <a:solidFill>
                            <a:srgbClr val="FFFF00"/>
                          </a:solidFill>
                          <a:latin typeface="Tahoma" pitchFamily="34" charset="0"/>
                          <a:ea typeface="Tahoma" pitchFamily="34" charset="0"/>
                          <a:cs typeface="Tahoma" pitchFamily="34" charset="0"/>
                        </a:rPr>
                        <a:t>L</a:t>
                      </a:r>
                      <a:r>
                        <a:rPr lang="en-US" sz="4000" dirty="0" smtClean="0">
                          <a:solidFill>
                            <a:schemeClr val="bg1"/>
                          </a:solidFill>
                          <a:latin typeface="Tahoma" pitchFamily="34" charset="0"/>
                          <a:ea typeface="Tahoma" pitchFamily="34" charset="0"/>
                          <a:cs typeface="Tahoma" pitchFamily="34" charset="0"/>
                        </a:rPr>
                        <a:t>ethargic- exerts no energy &amp; thinks</a:t>
                      </a:r>
                      <a:r>
                        <a:rPr lang="en-US" sz="4000" baseline="0" dirty="0" smtClean="0">
                          <a:solidFill>
                            <a:schemeClr val="bg1"/>
                          </a:solidFill>
                          <a:latin typeface="Tahoma" pitchFamily="34" charset="0"/>
                          <a:ea typeface="Tahoma" pitchFamily="34" charset="0"/>
                          <a:cs typeface="Tahoma" pitchFamily="34" charset="0"/>
                        </a:rPr>
                        <a:t> he is wise</a:t>
                      </a:r>
                    </a:p>
                    <a:p>
                      <a:pPr algn="ctr"/>
                      <a:r>
                        <a:rPr lang="en-US" sz="4000" baseline="0" dirty="0" smtClean="0">
                          <a:solidFill>
                            <a:schemeClr val="bg1"/>
                          </a:solidFill>
                          <a:latin typeface="Tahoma" pitchFamily="34" charset="0"/>
                          <a:ea typeface="Tahoma" pitchFamily="34" charset="0"/>
                          <a:cs typeface="Tahoma" pitchFamily="34" charset="0"/>
                        </a:rPr>
                        <a:t> (Pr. 26:15-16)</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N</a:t>
                      </a:r>
                      <a:r>
                        <a:rPr lang="en-US" sz="4000" dirty="0" smtClean="0">
                          <a:solidFill>
                            <a:schemeClr val="bg1"/>
                          </a:solidFill>
                          <a:latin typeface="Tahoma" pitchFamily="34" charset="0"/>
                          <a:ea typeface="Tahoma" pitchFamily="34" charset="0"/>
                          <a:cs typeface="Tahoma" pitchFamily="34" charset="0"/>
                        </a:rPr>
                        <a:t>ever</a:t>
                      </a:r>
                      <a:r>
                        <a:rPr lang="en-US" sz="4000" baseline="0" dirty="0" smtClean="0">
                          <a:solidFill>
                            <a:schemeClr val="bg1"/>
                          </a:solidFill>
                          <a:latin typeface="Tahoma" pitchFamily="34" charset="0"/>
                          <a:ea typeface="Tahoma" pitchFamily="34" charset="0"/>
                          <a:cs typeface="Tahoma" pitchFamily="34" charset="0"/>
                        </a:rPr>
                        <a:t> quit</a:t>
                      </a:r>
                      <a:r>
                        <a:rPr lang="en-US" sz="4000" dirty="0" smtClean="0">
                          <a:solidFill>
                            <a:schemeClr val="bg1"/>
                          </a:solidFill>
                          <a:latin typeface="Tahoma" pitchFamily="34" charset="0"/>
                          <a:ea typeface="Tahoma" pitchFamily="34" charset="0"/>
                          <a:cs typeface="Tahoma" pitchFamily="34" charset="0"/>
                        </a:rPr>
                        <a:t>- perseveres w/o pay, promotion, rewards</a:t>
                      </a:r>
                    </a:p>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effectLst/>
                          <a:latin typeface="Tahoma" pitchFamily="34" charset="0"/>
                          <a:ea typeface="Tahoma" pitchFamily="34" charset="0"/>
                          <a:cs typeface="Tahoma" pitchFamily="34" charset="0"/>
                        </a:rPr>
                        <a:t>(Pr. 6:6; 10:4; 13:4)</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151141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U</a:t>
                      </a:r>
                      <a:r>
                        <a:rPr lang="en-US" sz="4000" dirty="0" smtClean="0">
                          <a:solidFill>
                            <a:schemeClr val="bg1"/>
                          </a:solidFill>
                          <a:latin typeface="Tahoma" pitchFamily="34" charset="0"/>
                          <a:ea typeface="Tahoma" pitchFamily="34" charset="0"/>
                          <a:cs typeface="Tahoma" pitchFamily="34" charset="0"/>
                        </a:rPr>
                        <a:t>nmotivated- makes excuses  </a:t>
                      </a:r>
                      <a:r>
                        <a:rPr lang="en-US" sz="4000" dirty="0" smtClean="0">
                          <a:solidFill>
                            <a:schemeClr val="bg1"/>
                          </a:solidFill>
                          <a:effectLst/>
                          <a:latin typeface="Tahoma" pitchFamily="34" charset="0"/>
                          <a:ea typeface="Tahoma" pitchFamily="34" charset="0"/>
                          <a:cs typeface="Tahoma" pitchFamily="34" charset="0"/>
                        </a:rPr>
                        <a:t>(Pr. 26:13; 22:13; 29:15)</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graphicFrame>
        <p:nvGraphicFramePr>
          <p:cNvPr id="3" name="Table 2"/>
          <p:cNvGraphicFramePr>
            <a:graphicFrameLocks noGrp="1"/>
          </p:cNvGraphicFramePr>
          <p:nvPr/>
        </p:nvGraphicFramePr>
        <p:xfrm>
          <a:off x="0" y="6019801"/>
          <a:ext cx="14630400" cy="2209799"/>
        </p:xfrm>
        <a:graphic>
          <a:graphicData uri="http://schemas.openxmlformats.org/drawingml/2006/table">
            <a:tbl>
              <a:tblPr firstRow="1" bandRow="1">
                <a:tableStyleId>{073A0DAA-6AF3-43AB-8588-CEC1D06C72B9}</a:tableStyleId>
              </a:tblPr>
              <a:tblGrid>
                <a:gridCol w="7315200"/>
                <a:gridCol w="7315200"/>
              </a:tblGrid>
              <a:tr h="2209799">
                <a:tc>
                  <a:txBody>
                    <a:bodyPr/>
                    <a:lstStyle/>
                    <a:p>
                      <a:pPr algn="ctr"/>
                      <a:endParaRPr lang="en-US" sz="40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a:latin typeface="Tahoma" pitchFamily="34" charset="0"/>
                        <a:ea typeface="Tahoma" pitchFamily="34" charset="0"/>
                        <a:cs typeface="Tahoma" pitchFamily="34"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1268</Words>
  <Application>Microsoft Office PowerPoint</Application>
  <PresentationFormat>Custom</PresentationFormat>
  <Paragraphs>133</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Hymns for Worship at Woodmont</vt:lpstr>
      <vt:lpstr>Slide 2</vt:lpstr>
      <vt:lpstr>Introduction</vt:lpstr>
      <vt:lpstr>Slide 4</vt:lpstr>
      <vt:lpstr>Slide 5</vt:lpstr>
      <vt:lpstr>Slide 6</vt:lpstr>
      <vt:lpstr>Slide 7</vt:lpstr>
      <vt:lpstr>Slide 8</vt:lpstr>
      <vt:lpstr>Slide 9</vt:lpstr>
      <vt:lpstr>Slide 10</vt:lpstr>
      <vt:lpstr>Slide 11</vt:lpstr>
      <vt:lpstr>Slide 12</vt:lpstr>
      <vt:lpstr>We Must Learn Wisdom from the Ant</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12</cp:revision>
  <dcterms:created xsi:type="dcterms:W3CDTF">2015-03-08T01:18:15Z</dcterms:created>
  <dcterms:modified xsi:type="dcterms:W3CDTF">2015-03-08T18:05:10Z</dcterms:modified>
</cp:coreProperties>
</file>