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00" r:id="rId2"/>
    <p:sldId id="256" r:id="rId3"/>
    <p:sldId id="257" r:id="rId4"/>
    <p:sldId id="258" r:id="rId5"/>
    <p:sldId id="259" r:id="rId6"/>
    <p:sldId id="288" r:id="rId7"/>
    <p:sldId id="289" r:id="rId8"/>
    <p:sldId id="298" r:id="rId9"/>
    <p:sldId id="290" r:id="rId10"/>
    <p:sldId id="293" r:id="rId11"/>
    <p:sldId id="294" r:id="rId12"/>
    <p:sldId id="295" r:id="rId13"/>
    <p:sldId id="296" r:id="rId14"/>
    <p:sldId id="297" r:id="rId15"/>
    <p:sldId id="268" r:id="rId16"/>
    <p:sldId id="269" r:id="rId17"/>
    <p:sldId id="270" r:id="rId18"/>
    <p:sldId id="271" r:id="rId19"/>
    <p:sldId id="272" r:id="rId20"/>
    <p:sldId id="273" r:id="rId21"/>
    <p:sldId id="274" r:id="rId22"/>
    <p:sldId id="275" r:id="rId23"/>
    <p:sldId id="276" r:id="rId24"/>
    <p:sldId id="277" r:id="rId25"/>
    <p:sldId id="278" r:id="rId26"/>
    <p:sldId id="299" r:id="rId27"/>
    <p:sldId id="301" r:id="rId2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4FE4EE-E7F0-4726-A24D-87FF63BD4917}" type="datetimeFigureOut">
              <a:rPr lang="en-US" smtClean="0"/>
              <a:t>4/12/2015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85D3C9-9958-4264-8D5A-B07A6F38C53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B9585D-B1A6-43DF-A5B1-B0A794688FE2}" type="datetimeFigureOut">
              <a:rPr lang="en-US" smtClean="0"/>
              <a:t>4/11/2015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6715A-D6A2-4B4C-9A54-A307E215FBE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C88E9CB-45F2-458F-AFB7-F38C378D33BC}" type="slidenum">
              <a:rPr lang="en-US" smtClean="0"/>
              <a:pPr/>
              <a:t>3</a:t>
            </a:fld>
            <a:endParaRPr lang="en-US" smtClean="0"/>
          </a:p>
        </p:txBody>
      </p:sp>
      <p:sp>
        <p:nvSpPr>
          <p:cNvPr id="64515" name="Rectangle 2"/>
          <p:cNvSpPr>
            <a:spLocks noRot="1" noChangeArrowheads="1" noTextEdit="1"/>
          </p:cNvSpPr>
          <p:nvPr>
            <p:ph type="sldImg"/>
          </p:nvPr>
        </p:nvSpPr>
        <p:spPr>
          <a:xfrm>
            <a:off x="384175" y="685800"/>
            <a:ext cx="6091238" cy="3427413"/>
          </a:xfrm>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12</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13</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14</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15</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16</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17</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18</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19</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20</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21</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E759224-5A98-4D65-BA7E-8881B7983674}" type="slidenum">
              <a:rPr lang="en-US" smtClean="0"/>
              <a:pPr/>
              <a:t>4</a:t>
            </a:fld>
            <a:endParaRPr lang="en-US" smtClean="0"/>
          </a:p>
        </p:txBody>
      </p:sp>
      <p:sp>
        <p:nvSpPr>
          <p:cNvPr id="65539" name="Rectangle 2"/>
          <p:cNvSpPr>
            <a:spLocks noRot="1" noChangeArrowheads="1" noTextEdit="1"/>
          </p:cNvSpPr>
          <p:nvPr>
            <p:ph type="sldImg"/>
          </p:nvPr>
        </p:nvSpPr>
        <p:spPr>
          <a:xfrm>
            <a:off x="384175" y="685800"/>
            <a:ext cx="6091238" cy="3427413"/>
          </a:xfrm>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22</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23</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24</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55B38A7-2E4C-4CDF-9168-A645E67D0DD7}" type="slidenum">
              <a:rPr lang="en-US" smtClean="0"/>
              <a:pPr/>
              <a:t>25</a:t>
            </a:fld>
            <a:endParaRPr lang="en-US" smtClean="0"/>
          </a:p>
        </p:txBody>
      </p:sp>
      <p:sp>
        <p:nvSpPr>
          <p:cNvPr id="76803" name="Rectangle 2"/>
          <p:cNvSpPr>
            <a:spLocks noRot="1" noChangeArrowheads="1" noTextEdit="1"/>
          </p:cNvSpPr>
          <p:nvPr>
            <p:ph type="sldImg"/>
          </p:nvPr>
        </p:nvSpPr>
        <p:spPr>
          <a:xfrm>
            <a:off x="384175" y="685800"/>
            <a:ext cx="6091238" cy="342741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C88E9CB-45F2-458F-AFB7-F38C378D33BC}" type="slidenum">
              <a:rPr lang="en-US" smtClean="0"/>
              <a:pPr/>
              <a:t>26</a:t>
            </a:fld>
            <a:endParaRPr lang="en-US" smtClean="0"/>
          </a:p>
        </p:txBody>
      </p:sp>
      <p:sp>
        <p:nvSpPr>
          <p:cNvPr id="64515" name="Rectangle 2"/>
          <p:cNvSpPr>
            <a:spLocks noRot="1" noChangeArrowheads="1" noTextEdit="1"/>
          </p:cNvSpPr>
          <p:nvPr>
            <p:ph type="sldImg"/>
          </p:nvPr>
        </p:nvSpPr>
        <p:spPr>
          <a:xfrm>
            <a:off x="384175" y="685800"/>
            <a:ext cx="6091238" cy="3427413"/>
          </a:xfrm>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5</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6</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7</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8</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9</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10</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1DB5DC7-DC1D-4947-9EE7-D82D98BF6B66}" type="slidenum">
              <a:rPr lang="en-US" smtClean="0"/>
              <a:pPr/>
              <a:t>11</a:t>
            </a:fld>
            <a:endParaRPr lang="en-US" smtClean="0"/>
          </a:p>
        </p:txBody>
      </p:sp>
      <p:sp>
        <p:nvSpPr>
          <p:cNvPr id="66563" name="Rectangle 2"/>
          <p:cNvSpPr>
            <a:spLocks noRot="1" noChangeArrowheads="1" noTextEdit="1"/>
          </p:cNvSpPr>
          <p:nvPr>
            <p:ph type="sldImg"/>
          </p:nvPr>
        </p:nvSpPr>
        <p:spPr>
          <a:xfrm>
            <a:off x="384175" y="685800"/>
            <a:ext cx="6091238" cy="3427413"/>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7AA7E-8924-4637-8888-B2AE045E3EBA}"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7AA7E-8924-4637-8888-B2AE045E3EBA}"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7AA7E-8924-4637-8888-B2AE045E3EBA}"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7AA7E-8924-4637-8888-B2AE045E3EBA}"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7AA7E-8924-4637-8888-B2AE045E3EBA}"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7AA7E-8924-4637-8888-B2AE045E3EBA}"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7AA7E-8924-4637-8888-B2AE045E3EBA}"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7AA7E-8924-4637-8888-B2AE045E3EBA}"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7AA7E-8924-4637-8888-B2AE045E3EBA}"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7AA7E-8924-4637-8888-B2AE045E3EBA}"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7AA7E-8924-4637-8888-B2AE045E3EBA}"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F9CF3-7077-45BF-818F-4CEA9D25E6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727AA7E-8924-4637-8888-B2AE045E3EBA}" type="datetimeFigureOut">
              <a:rPr lang="en-US" smtClean="0"/>
              <a:t>4/11/2015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C8F9CF3-7077-45BF-818F-4CEA9D25E6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105s- Jesus is Lord</a:t>
            </a:r>
          </a:p>
          <a:p>
            <a:pPr>
              <a:buNone/>
            </a:pPr>
            <a:r>
              <a:rPr lang="en-US" dirty="0" smtClean="0">
                <a:solidFill>
                  <a:schemeClr val="bg1"/>
                </a:solidFill>
                <a:latin typeface="Tahoma" pitchFamily="34" charset="0"/>
                <a:ea typeface="Tahoma" pitchFamily="34" charset="0"/>
                <a:cs typeface="Tahoma" pitchFamily="34" charset="0"/>
              </a:rPr>
              <a:t>48s- Thy Word</a:t>
            </a:r>
          </a:p>
          <a:p>
            <a:pPr>
              <a:buNone/>
            </a:pPr>
            <a:r>
              <a:rPr lang="en-US" dirty="0" smtClean="0">
                <a:solidFill>
                  <a:schemeClr val="bg1"/>
                </a:solidFill>
                <a:latin typeface="Tahoma" pitchFamily="34" charset="0"/>
                <a:ea typeface="Tahoma" pitchFamily="34" charset="0"/>
                <a:cs typeface="Tahoma" pitchFamily="34" charset="0"/>
              </a:rPr>
              <a:t>158- Nailed to the Cross</a:t>
            </a:r>
          </a:p>
          <a:p>
            <a:pPr>
              <a:buNone/>
            </a:pPr>
            <a:r>
              <a:rPr lang="en-US" dirty="0" smtClean="0">
                <a:solidFill>
                  <a:schemeClr val="bg1"/>
                </a:solidFill>
                <a:latin typeface="Tahoma" pitchFamily="34" charset="0"/>
                <a:ea typeface="Tahoma" pitchFamily="34" charset="0"/>
                <a:cs typeface="Tahoma" pitchFamily="34" charset="0"/>
              </a:rPr>
              <a:t>280- I Have Decided to Follow Jesus</a:t>
            </a:r>
          </a:p>
          <a:p>
            <a:pPr>
              <a:buNone/>
            </a:pPr>
            <a:r>
              <a:rPr lang="en-US" dirty="0" smtClean="0">
                <a:solidFill>
                  <a:schemeClr val="bg1"/>
                </a:solidFill>
                <a:latin typeface="Tahoma" pitchFamily="34" charset="0"/>
                <a:ea typeface="Tahoma" pitchFamily="34" charset="0"/>
                <a:cs typeface="Tahoma" pitchFamily="34" charset="0"/>
              </a:rPr>
              <a:t>343- Let Him His Way with Thee</a:t>
            </a:r>
          </a:p>
          <a:p>
            <a:pPr>
              <a:buNone/>
            </a:pPr>
            <a:r>
              <a:rPr lang="en-US" dirty="0" smtClean="0">
                <a:solidFill>
                  <a:schemeClr val="bg1"/>
                </a:solidFill>
                <a:latin typeface="Tahoma" pitchFamily="34" charset="0"/>
                <a:ea typeface="Tahoma" pitchFamily="34" charset="0"/>
                <a:cs typeface="Tahoma" pitchFamily="34" charset="0"/>
              </a:rPr>
              <a:t>57s- Gentle Shepherd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293864"/>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a:t>
                      </a:r>
                      <a:r>
                        <a:rPr lang="en-US" sz="4000" baseline="0" dirty="0" smtClean="0">
                          <a:solidFill>
                            <a:schemeClr val="bg1"/>
                          </a:solidFill>
                          <a:latin typeface="Tahoma" pitchFamily="34" charset="0"/>
                          <a:ea typeface="Tahoma" pitchFamily="34" charset="0"/>
                          <a:cs typeface="Tahoma" pitchFamily="34" charset="0"/>
                        </a:rPr>
                        <a:t> of Money</a:t>
                      </a:r>
                      <a:endParaRPr lang="en-US" sz="4000" dirty="0" smtClean="0">
                        <a:solidFill>
                          <a:schemeClr val="bg1"/>
                        </a:solidFill>
                        <a:latin typeface="Tahoma" pitchFamily="34" charset="0"/>
                        <a:ea typeface="Tahoma" pitchFamily="34" charset="0"/>
                        <a:cs typeface="Tahoma" pitchFamily="34" charset="0"/>
                      </a:endParaRP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r>
                        <a:rPr lang="en-US" sz="4000" dirty="0" smtClean="0">
                          <a:solidFill>
                            <a:schemeClr val="bg1"/>
                          </a:solidFill>
                          <a:latin typeface="Tahoma" pitchFamily="34" charset="0"/>
                          <a:ea typeface="Tahoma" pitchFamily="34" charset="0"/>
                          <a:cs typeface="Tahoma" pitchFamily="34" charset="0"/>
                        </a:rPr>
                        <a:t>Heavenly treasures</a:t>
                      </a:r>
                    </a:p>
                    <a:p>
                      <a:pPr algn="ctr"/>
                      <a:r>
                        <a:rPr lang="en-US" sz="4000" dirty="0" smtClean="0">
                          <a:solidFill>
                            <a:schemeClr val="bg1"/>
                          </a:solidFill>
                          <a:latin typeface="Tahoma" pitchFamily="34" charset="0"/>
                          <a:ea typeface="Tahoma" pitchFamily="34" charset="0"/>
                          <a:cs typeface="Tahoma" pitchFamily="34" charset="0"/>
                        </a:rPr>
                        <a:t>(Mt. 6:20-21, 24)</a:t>
                      </a:r>
                      <a:endParaRPr lang="en-US" sz="40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418832"/>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a:t>
                      </a:r>
                      <a:r>
                        <a:rPr lang="en-US" sz="4000" baseline="0" dirty="0" smtClean="0">
                          <a:solidFill>
                            <a:schemeClr val="bg1"/>
                          </a:solidFill>
                          <a:latin typeface="Tahoma" pitchFamily="34" charset="0"/>
                          <a:ea typeface="Tahoma" pitchFamily="34" charset="0"/>
                          <a:cs typeface="Tahoma" pitchFamily="34" charset="0"/>
                        </a:rPr>
                        <a:t> of Money</a:t>
                      </a:r>
                      <a:endParaRPr lang="en-US" sz="4000" dirty="0" smtClean="0">
                        <a:solidFill>
                          <a:schemeClr val="bg1"/>
                        </a:solidFill>
                        <a:latin typeface="Tahoma" pitchFamily="34" charset="0"/>
                        <a:ea typeface="Tahoma" pitchFamily="34" charset="0"/>
                        <a:cs typeface="Tahoma" pitchFamily="34" charset="0"/>
                      </a:endParaRP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r>
                        <a:rPr lang="en-US" sz="4000" dirty="0" smtClean="0">
                          <a:solidFill>
                            <a:schemeClr val="bg1"/>
                          </a:solidFill>
                          <a:latin typeface="Tahoma" pitchFamily="34" charset="0"/>
                          <a:ea typeface="Tahoma" pitchFamily="34" charset="0"/>
                          <a:cs typeface="Tahoma" pitchFamily="34" charset="0"/>
                        </a:rPr>
                        <a:t>Heavenly treasures</a:t>
                      </a:r>
                    </a:p>
                    <a:p>
                      <a:pPr algn="ctr"/>
                      <a:r>
                        <a:rPr lang="en-US" sz="4000" dirty="0" smtClean="0">
                          <a:solidFill>
                            <a:schemeClr val="bg1"/>
                          </a:solidFill>
                          <a:latin typeface="Tahoma" pitchFamily="34" charset="0"/>
                          <a:ea typeface="Tahoma" pitchFamily="34" charset="0"/>
                          <a:cs typeface="Tahoma" pitchFamily="34" charset="0"/>
                        </a:rPr>
                        <a:t>(Mt. 6:20-21, 24)</a:t>
                      </a:r>
                      <a:endParaRPr lang="en-US" sz="40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Prodigal lifestyle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15:13; 1 Cor. 15:32)</a:t>
                      </a:r>
                      <a:endParaRPr lang="en-US" sz="40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418832"/>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a:t>
                      </a:r>
                      <a:r>
                        <a:rPr lang="en-US" sz="4000" baseline="0" dirty="0" smtClean="0">
                          <a:solidFill>
                            <a:schemeClr val="bg1"/>
                          </a:solidFill>
                          <a:latin typeface="Tahoma" pitchFamily="34" charset="0"/>
                          <a:ea typeface="Tahoma" pitchFamily="34" charset="0"/>
                          <a:cs typeface="Tahoma" pitchFamily="34" charset="0"/>
                        </a:rPr>
                        <a:t> of Money</a:t>
                      </a:r>
                      <a:endParaRPr lang="en-US" sz="4000" dirty="0" smtClean="0">
                        <a:solidFill>
                          <a:schemeClr val="bg1"/>
                        </a:solidFill>
                        <a:latin typeface="Tahoma" pitchFamily="34" charset="0"/>
                        <a:ea typeface="Tahoma" pitchFamily="34" charset="0"/>
                        <a:cs typeface="Tahoma" pitchFamily="34" charset="0"/>
                      </a:endParaRP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r>
                        <a:rPr lang="en-US" sz="4000" dirty="0" smtClean="0">
                          <a:solidFill>
                            <a:schemeClr val="bg1"/>
                          </a:solidFill>
                          <a:latin typeface="Tahoma" pitchFamily="34" charset="0"/>
                          <a:ea typeface="Tahoma" pitchFamily="34" charset="0"/>
                          <a:cs typeface="Tahoma" pitchFamily="34" charset="0"/>
                        </a:rPr>
                        <a:t>Heavenly treasures</a:t>
                      </a:r>
                    </a:p>
                    <a:p>
                      <a:pPr algn="ctr"/>
                      <a:r>
                        <a:rPr lang="en-US" sz="4000" dirty="0" smtClean="0">
                          <a:solidFill>
                            <a:schemeClr val="bg1"/>
                          </a:solidFill>
                          <a:latin typeface="Tahoma" pitchFamily="34" charset="0"/>
                          <a:ea typeface="Tahoma" pitchFamily="34" charset="0"/>
                          <a:cs typeface="Tahoma" pitchFamily="34" charset="0"/>
                        </a:rPr>
                        <a:t>(Mt. 6:20-21, 24)</a:t>
                      </a:r>
                      <a:endParaRPr lang="en-US" sz="40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Prodigal lifestyle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15:13; 1 Cor. 15:32)</a:t>
                      </a:r>
                      <a:endParaRPr lang="en-US" sz="40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Holy living                                        (1 Pet.</a:t>
                      </a:r>
                      <a:r>
                        <a:rPr lang="en-US" sz="4000" baseline="0" dirty="0" smtClean="0">
                          <a:solidFill>
                            <a:schemeClr val="bg1"/>
                          </a:solidFill>
                          <a:latin typeface="Tahoma" pitchFamily="34" charset="0"/>
                          <a:ea typeface="Tahoma" pitchFamily="34" charset="0"/>
                          <a:cs typeface="Tahoma" pitchFamily="34" charset="0"/>
                        </a:rPr>
                        <a:t> 1:13-16; 2:9; 4:1-4)</a:t>
                      </a: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437120"/>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a:t>
                      </a:r>
                      <a:r>
                        <a:rPr lang="en-US" sz="4000" baseline="0" dirty="0" smtClean="0">
                          <a:solidFill>
                            <a:schemeClr val="bg1"/>
                          </a:solidFill>
                          <a:latin typeface="Tahoma" pitchFamily="34" charset="0"/>
                          <a:ea typeface="Tahoma" pitchFamily="34" charset="0"/>
                          <a:cs typeface="Tahoma" pitchFamily="34" charset="0"/>
                        </a:rPr>
                        <a:t> of Money</a:t>
                      </a:r>
                      <a:endParaRPr lang="en-US" sz="4000" dirty="0" smtClean="0">
                        <a:solidFill>
                          <a:schemeClr val="bg1"/>
                        </a:solidFill>
                        <a:latin typeface="Tahoma" pitchFamily="34" charset="0"/>
                        <a:ea typeface="Tahoma" pitchFamily="34" charset="0"/>
                        <a:cs typeface="Tahoma" pitchFamily="34" charset="0"/>
                      </a:endParaRP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r>
                        <a:rPr lang="en-US" sz="4000" dirty="0" smtClean="0">
                          <a:solidFill>
                            <a:schemeClr val="bg1"/>
                          </a:solidFill>
                          <a:latin typeface="Tahoma" pitchFamily="34" charset="0"/>
                          <a:ea typeface="Tahoma" pitchFamily="34" charset="0"/>
                          <a:cs typeface="Tahoma" pitchFamily="34" charset="0"/>
                        </a:rPr>
                        <a:t>Heavenly treasures</a:t>
                      </a:r>
                    </a:p>
                    <a:p>
                      <a:pPr algn="ctr"/>
                      <a:r>
                        <a:rPr lang="en-US" sz="4000" dirty="0" smtClean="0">
                          <a:solidFill>
                            <a:schemeClr val="bg1"/>
                          </a:solidFill>
                          <a:latin typeface="Tahoma" pitchFamily="34" charset="0"/>
                          <a:ea typeface="Tahoma" pitchFamily="34" charset="0"/>
                          <a:cs typeface="Tahoma" pitchFamily="34" charset="0"/>
                        </a:rPr>
                        <a:t>(Mt. 6:20-21, 24)</a:t>
                      </a:r>
                      <a:endParaRPr lang="en-US" sz="40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Prodigal lifestyle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15:13; 1 Cor. 15:32)</a:t>
                      </a:r>
                      <a:endParaRPr lang="en-US" sz="40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Holy living                                        (1 Pet.</a:t>
                      </a:r>
                      <a:r>
                        <a:rPr lang="en-US" sz="4000" baseline="0" dirty="0" smtClean="0">
                          <a:solidFill>
                            <a:schemeClr val="bg1"/>
                          </a:solidFill>
                          <a:latin typeface="Tahoma" pitchFamily="34" charset="0"/>
                          <a:ea typeface="Tahoma" pitchFamily="34" charset="0"/>
                          <a:cs typeface="Tahoma" pitchFamily="34" charset="0"/>
                        </a:rPr>
                        <a:t> 1:13-16; 2:9; 4:1-4)</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Procrastinator </a:t>
                      </a:r>
                      <a:r>
                        <a:rPr lang="en-US" sz="4000" baseline="0" dirty="0" smtClean="0">
                          <a:solidFill>
                            <a:schemeClr val="bg1"/>
                          </a:solidFill>
                          <a:latin typeface="Tahoma" pitchFamily="34" charset="0"/>
                          <a:ea typeface="Tahoma" pitchFamily="34" charset="0"/>
                          <a:cs typeface="Tahoma" pitchFamily="34" charset="0"/>
                        </a:rPr>
                        <a:t>(Pr. 6:6ff)</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437120"/>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a:t>
                      </a:r>
                      <a:r>
                        <a:rPr lang="en-US" sz="4000" baseline="0" dirty="0" smtClean="0">
                          <a:solidFill>
                            <a:schemeClr val="bg1"/>
                          </a:solidFill>
                          <a:latin typeface="Tahoma" pitchFamily="34" charset="0"/>
                          <a:ea typeface="Tahoma" pitchFamily="34" charset="0"/>
                          <a:cs typeface="Tahoma" pitchFamily="34" charset="0"/>
                        </a:rPr>
                        <a:t> of Money</a:t>
                      </a:r>
                      <a:endParaRPr lang="en-US" sz="4000" dirty="0" smtClean="0">
                        <a:solidFill>
                          <a:schemeClr val="bg1"/>
                        </a:solidFill>
                        <a:latin typeface="Tahoma" pitchFamily="34" charset="0"/>
                        <a:ea typeface="Tahoma" pitchFamily="34" charset="0"/>
                        <a:cs typeface="Tahoma" pitchFamily="34" charset="0"/>
                      </a:endParaRP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r>
                        <a:rPr lang="en-US" sz="4000" dirty="0" smtClean="0">
                          <a:solidFill>
                            <a:schemeClr val="bg1"/>
                          </a:solidFill>
                          <a:latin typeface="Tahoma" pitchFamily="34" charset="0"/>
                          <a:ea typeface="Tahoma" pitchFamily="34" charset="0"/>
                          <a:cs typeface="Tahoma" pitchFamily="34" charset="0"/>
                        </a:rPr>
                        <a:t>Heavenly treasures</a:t>
                      </a:r>
                    </a:p>
                    <a:p>
                      <a:pPr algn="ctr"/>
                      <a:r>
                        <a:rPr lang="en-US" sz="4000" dirty="0" smtClean="0">
                          <a:solidFill>
                            <a:schemeClr val="bg1"/>
                          </a:solidFill>
                          <a:latin typeface="Tahoma" pitchFamily="34" charset="0"/>
                          <a:ea typeface="Tahoma" pitchFamily="34" charset="0"/>
                          <a:cs typeface="Tahoma" pitchFamily="34" charset="0"/>
                        </a:rPr>
                        <a:t>(Mt. 6:20-21, 24)</a:t>
                      </a:r>
                      <a:endParaRPr lang="en-US" sz="40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Prodigal lifestyle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15:13; 1 Cor. 15:32)</a:t>
                      </a:r>
                      <a:endParaRPr lang="en-US" sz="40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Holy living                                        (1 Pet.</a:t>
                      </a:r>
                      <a:r>
                        <a:rPr lang="en-US" sz="4000" baseline="0" dirty="0" smtClean="0">
                          <a:solidFill>
                            <a:schemeClr val="bg1"/>
                          </a:solidFill>
                          <a:latin typeface="Tahoma" pitchFamily="34" charset="0"/>
                          <a:ea typeface="Tahoma" pitchFamily="34" charset="0"/>
                          <a:cs typeface="Tahoma" pitchFamily="34" charset="0"/>
                        </a:rPr>
                        <a:t> 1:13-16; 2:9; 4:1-4)</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Procrastinator </a:t>
                      </a:r>
                      <a:r>
                        <a:rPr lang="en-US" sz="4000" baseline="0" dirty="0" smtClean="0">
                          <a:solidFill>
                            <a:schemeClr val="bg1"/>
                          </a:solidFill>
                          <a:latin typeface="Tahoma" pitchFamily="34" charset="0"/>
                          <a:ea typeface="Tahoma" pitchFamily="34" charset="0"/>
                          <a:cs typeface="Tahoma" pitchFamily="34" charset="0"/>
                        </a:rPr>
                        <a:t>(Pr. 6:6ff)</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aseline="0" dirty="0" smtClean="0">
                          <a:solidFill>
                            <a:schemeClr val="bg1"/>
                          </a:solidFill>
                          <a:latin typeface="Tahoma" pitchFamily="34" charset="0"/>
                          <a:ea typeface="Tahoma" pitchFamily="34" charset="0"/>
                          <a:cs typeface="Tahoma" pitchFamily="34" charset="0"/>
                        </a:rPr>
                        <a:t>Hard to Enter (</a:t>
                      </a:r>
                      <a:r>
                        <a:rPr lang="en-US" sz="4000" baseline="0" dirty="0" err="1" smtClean="0">
                          <a:solidFill>
                            <a:schemeClr val="bg1"/>
                          </a:solidFill>
                          <a:latin typeface="Tahoma" pitchFamily="34" charset="0"/>
                          <a:ea typeface="Tahoma" pitchFamily="34" charset="0"/>
                          <a:cs typeface="Tahoma" pitchFamily="34" charset="0"/>
                        </a:rPr>
                        <a:t>Lk</a:t>
                      </a:r>
                      <a:r>
                        <a:rPr lang="en-US" sz="4000" baseline="0" dirty="0" smtClean="0">
                          <a:solidFill>
                            <a:schemeClr val="bg1"/>
                          </a:solidFill>
                          <a:latin typeface="Tahoma" pitchFamily="34" charset="0"/>
                          <a:ea typeface="Tahoma" pitchFamily="34" charset="0"/>
                          <a:cs typeface="Tahoma" pitchFamily="34" charset="0"/>
                        </a:rPr>
                        <a:t>. 13:24)</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147560"/>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196328"/>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196328"/>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214616"/>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245096"/>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Are You on the Right Road?</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263384"/>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293864"/>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Changes his way for God’s way (Isa. 55:8-9)</a:t>
                      </a: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388352"/>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Changes his way for God’s way (Isa. 55:8-9)</a:t>
                      </a: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Go to church</a:t>
                      </a:r>
                      <a:r>
                        <a:rPr lang="en-US" sz="4000" baseline="0" dirty="0" smtClean="0">
                          <a:solidFill>
                            <a:schemeClr val="bg1"/>
                          </a:solidFill>
                          <a:latin typeface="Tahoma" pitchFamily="34" charset="0"/>
                          <a:ea typeface="Tahoma" pitchFamily="34" charset="0"/>
                          <a:cs typeface="Tahoma" pitchFamily="34" charset="0"/>
                        </a:rPr>
                        <a:t> of your choice</a:t>
                      </a:r>
                      <a:endParaRPr lang="en-US" sz="4000" dirty="0" smtClean="0">
                        <a:solidFill>
                          <a:schemeClr val="bg1"/>
                        </a:solidFill>
                        <a:latin typeface="Tahoma" pitchFamily="34" charset="0"/>
                        <a:ea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418832"/>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Changes his way for God’s way (Isa. 55:8-9)</a:t>
                      </a: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Go to church</a:t>
                      </a:r>
                      <a:r>
                        <a:rPr lang="en-US" sz="4000" baseline="0" dirty="0" smtClean="0">
                          <a:solidFill>
                            <a:schemeClr val="bg1"/>
                          </a:solidFill>
                          <a:latin typeface="Tahoma" pitchFamily="34" charset="0"/>
                          <a:ea typeface="Tahoma" pitchFamily="34" charset="0"/>
                          <a:cs typeface="Tahoma" pitchFamily="34" charset="0"/>
                        </a:rPr>
                        <a:t> of your choice</a:t>
                      </a:r>
                      <a:endParaRPr lang="en-US" sz="4000" dirty="0" smtClean="0">
                        <a:solidFill>
                          <a:schemeClr val="bg1"/>
                        </a:solidFill>
                        <a:latin typeface="Tahoma" pitchFamily="34" charset="0"/>
                        <a:ea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Church belongs to Christ (Rom. 16:16)</a:t>
                      </a: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467600"/>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Changes his way for God’s way (Isa. 55:8-9)</a:t>
                      </a: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Go to church</a:t>
                      </a:r>
                      <a:r>
                        <a:rPr lang="en-US" sz="4000" baseline="0" dirty="0" smtClean="0">
                          <a:solidFill>
                            <a:schemeClr val="bg1"/>
                          </a:solidFill>
                          <a:latin typeface="Tahoma" pitchFamily="34" charset="0"/>
                          <a:ea typeface="Tahoma" pitchFamily="34" charset="0"/>
                          <a:cs typeface="Tahoma" pitchFamily="34" charset="0"/>
                        </a:rPr>
                        <a:t> of your choice</a:t>
                      </a:r>
                      <a:endParaRPr lang="en-US" sz="4000" dirty="0" smtClean="0">
                        <a:solidFill>
                          <a:schemeClr val="bg1"/>
                        </a:solidFill>
                        <a:latin typeface="Tahoma" pitchFamily="34" charset="0"/>
                        <a:ea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Church belongs to Christ (Rom. 16:16)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Tolerate</a:t>
                      </a:r>
                      <a:r>
                        <a:rPr lang="en-US" sz="4000" baseline="0" dirty="0" smtClean="0">
                          <a:solidFill>
                            <a:schemeClr val="bg1"/>
                          </a:solidFill>
                          <a:latin typeface="Tahoma" pitchFamily="34" charset="0"/>
                          <a:ea typeface="Tahoma" pitchFamily="34" charset="0"/>
                          <a:cs typeface="Tahoma" pitchFamily="34" charset="0"/>
                        </a:rPr>
                        <a:t> sin</a:t>
                      </a:r>
                      <a:endParaRPr lang="en-US" sz="4000" dirty="0" smtClean="0">
                        <a:solidFill>
                          <a:schemeClr val="bg1"/>
                        </a:solidFill>
                        <a:latin typeface="Tahoma" pitchFamily="34" charset="0"/>
                        <a:ea typeface="Tahoma" pitchFamily="34" charset="0"/>
                        <a:cs typeface="Tahoma" pitchFamily="34" charset="0"/>
                      </a:endParaRPr>
                    </a:p>
                    <a:p>
                      <a:pPr algn="ct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Ways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365760" y="1005840"/>
          <a:ext cx="13898880" cy="7467600"/>
        </p:xfrm>
        <a:graphic>
          <a:graphicData uri="http://schemas.openxmlformats.org/drawingml/2006/table">
            <a:tbl>
              <a:tblPr>
                <a:tableStyleId>{5C22544A-7EE6-4342-B048-85BDC9FD1C3A}</a:tableStyleId>
              </a:tblPr>
              <a:tblGrid>
                <a:gridCol w="6766560"/>
                <a:gridCol w="713232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BROAD</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DIFFICULT</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Consider</a:t>
                      </a:r>
                      <a:r>
                        <a:rPr lang="en-US" sz="4000" baseline="0" dirty="0" smtClean="0">
                          <a:solidFill>
                            <a:schemeClr val="bg1"/>
                          </a:solidFill>
                          <a:latin typeface="Tahoma" pitchFamily="34" charset="0"/>
                          <a:ea typeface="Tahoma" pitchFamily="34" charset="0"/>
                          <a:cs typeface="Tahoma" pitchFamily="34" charset="0"/>
                        </a:rPr>
                        <a:t> themselves open minded</a:t>
                      </a: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Suffer persecution               (2 Tim. 3:12</a:t>
                      </a:r>
                      <a:r>
                        <a:rPr lang="en-US" sz="4000" baseline="0" dirty="0" smtClean="0">
                          <a:solidFill>
                            <a:schemeClr val="bg1"/>
                          </a:solidFill>
                          <a:latin typeface="Tahoma" pitchFamily="34" charset="0"/>
                          <a:ea typeface="Tahoma" pitchFamily="34" charset="0"/>
                          <a:cs typeface="Tahoma" pitchFamily="34" charset="0"/>
                        </a:rPr>
                        <a:t>; Mt. 5:10ff)</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Believe</a:t>
                      </a:r>
                      <a:r>
                        <a:rPr lang="en-US" sz="4000" baseline="0" dirty="0" smtClean="0">
                          <a:solidFill>
                            <a:schemeClr val="bg1"/>
                          </a:solidFill>
                          <a:latin typeface="Tahoma" pitchFamily="34" charset="0"/>
                          <a:ea typeface="Tahoma" pitchFamily="34" charset="0"/>
                          <a:cs typeface="Tahoma" pitchFamily="34" charset="0"/>
                        </a:rPr>
                        <a:t> whatever you want</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Not ashamed of</a:t>
                      </a:r>
                      <a:r>
                        <a:rPr lang="en-US" sz="4000" baseline="0" dirty="0" smtClean="0">
                          <a:solidFill>
                            <a:schemeClr val="bg1"/>
                          </a:solidFill>
                          <a:latin typeface="Tahoma" pitchFamily="34" charset="0"/>
                          <a:ea typeface="Tahoma" pitchFamily="34" charset="0"/>
                          <a:cs typeface="Tahoma" pitchFamily="34" charset="0"/>
                        </a:rPr>
                        <a:t> the gospel (Rom. 1:16)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No need to</a:t>
                      </a:r>
                      <a:r>
                        <a:rPr lang="en-US" sz="4000" baseline="0" dirty="0" smtClean="0">
                          <a:solidFill>
                            <a:schemeClr val="bg1"/>
                          </a:solidFill>
                          <a:latin typeface="Tahoma" pitchFamily="34" charset="0"/>
                          <a:ea typeface="Tahoma" pitchFamily="34" charset="0"/>
                          <a:cs typeface="Tahoma" pitchFamily="34" charset="0"/>
                        </a:rPr>
                        <a:t> change</a:t>
                      </a:r>
                      <a:endParaRPr lang="en-US" sz="4000" dirty="0" smtClean="0">
                        <a:solidFill>
                          <a:schemeClr val="bg1"/>
                        </a:solidFill>
                        <a:latin typeface="Tahoma" pitchFamily="34" charset="0"/>
                        <a:ea typeface="Tahoma" pitchFamily="34" charset="0"/>
                        <a:cs typeface="Tahoma" pitchFamily="34" charset="0"/>
                      </a:endParaRPr>
                    </a:p>
                    <a:p>
                      <a:pPr algn="ctr"/>
                      <a:endParaRPr lang="en-US" sz="38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Changes his way for God’s way (Isa. 55:8-9)</a:t>
                      </a: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Go to church</a:t>
                      </a:r>
                      <a:r>
                        <a:rPr lang="en-US" sz="4000" baseline="0" dirty="0" smtClean="0">
                          <a:solidFill>
                            <a:schemeClr val="bg1"/>
                          </a:solidFill>
                          <a:latin typeface="Tahoma" pitchFamily="34" charset="0"/>
                          <a:ea typeface="Tahoma" pitchFamily="34" charset="0"/>
                          <a:cs typeface="Tahoma" pitchFamily="34" charset="0"/>
                        </a:rPr>
                        <a:t> of your choice</a:t>
                      </a:r>
                      <a:endParaRPr lang="en-US" sz="4000" dirty="0" smtClean="0">
                        <a:solidFill>
                          <a:schemeClr val="bg1"/>
                        </a:solidFill>
                        <a:latin typeface="Tahoma" pitchFamily="34" charset="0"/>
                        <a:ea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Church belongs to Christ (Rom. 16:16)</a:t>
                      </a:r>
                      <a:endParaRPr lang="en-US" sz="3800" dirty="0">
                        <a:solidFill>
                          <a:schemeClr val="tx1"/>
                        </a:solidFill>
                      </a:endParaRPr>
                    </a:p>
                  </a:txBody>
                  <a:tcPr marL="146304" marR="146304" marT="54864" marB="54864">
                    <a:noFill/>
                  </a:tcPr>
                </a:tc>
              </a:tr>
              <a:tr h="128016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Tolerate</a:t>
                      </a:r>
                      <a:r>
                        <a:rPr lang="en-US" sz="4000" baseline="0" dirty="0" smtClean="0">
                          <a:solidFill>
                            <a:schemeClr val="bg1"/>
                          </a:solidFill>
                          <a:latin typeface="Tahoma" pitchFamily="34" charset="0"/>
                          <a:ea typeface="Tahoma" pitchFamily="34" charset="0"/>
                          <a:cs typeface="Tahoma" pitchFamily="34" charset="0"/>
                        </a:rPr>
                        <a:t> sin</a:t>
                      </a:r>
                      <a:endParaRPr lang="en-US" sz="4000" dirty="0" smtClean="0">
                        <a:solidFill>
                          <a:schemeClr val="bg1"/>
                        </a:solidFill>
                        <a:latin typeface="Tahoma" pitchFamily="34" charset="0"/>
                        <a:ea typeface="Tahoma" pitchFamily="34" charset="0"/>
                        <a:cs typeface="Tahoma" pitchFamily="34" charset="0"/>
                      </a:endParaRPr>
                    </a:p>
                    <a:p>
                      <a:pPr algn="ct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Reprove Sin (Eph. 5:11)</a:t>
                      </a:r>
                    </a:p>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Conclusion</a:t>
            </a:r>
            <a:endParaRPr lang="en-US" dirty="0" smtClean="0">
              <a:solidFill>
                <a:srgbClr val="FFFF00"/>
              </a:solidFill>
              <a:effectLst/>
              <a:latin typeface="Tahoma" pitchFamily="34" charset="0"/>
              <a:ea typeface="Tahoma" pitchFamily="34" charset="0"/>
              <a:cs typeface="Tahoma" pitchFamily="34" charset="0"/>
            </a:endParaRPr>
          </a:p>
        </p:txBody>
      </p:sp>
      <p:sp>
        <p:nvSpPr>
          <p:cNvPr id="380931" name="Rectangle 3"/>
          <p:cNvSpPr>
            <a:spLocks noGrp="1" noChangeArrowheads="1"/>
          </p:cNvSpPr>
          <p:nvPr>
            <p:ph type="subTitle" idx="1"/>
          </p:nvPr>
        </p:nvSpPr>
        <p:spPr>
          <a:xfrm>
            <a:off x="0" y="990600"/>
            <a:ext cx="14630400" cy="7543800"/>
          </a:xfrm>
        </p:spPr>
        <p:txBody>
          <a:bodyPr>
            <a:normAutofit fontScale="92500" lnSpcReduction="10000"/>
          </a:bodyPr>
          <a:lstStyle/>
          <a:p>
            <a:pPr marL="870814" indent="-870814" eaLnBrk="1" hangingPunct="1">
              <a:defRPr/>
            </a:pPr>
            <a:r>
              <a:rPr lang="en-US" dirty="0" smtClean="0">
                <a:solidFill>
                  <a:schemeClr val="bg1"/>
                </a:solidFill>
                <a:latin typeface="Tahoma" pitchFamily="34" charset="0"/>
                <a:ea typeface="Tahoma" pitchFamily="34" charset="0"/>
                <a:cs typeface="Tahoma" pitchFamily="34" charset="0"/>
              </a:rPr>
              <a:t>Are you on the right road that leads to heaven or the wrong road leading to hell? </a:t>
            </a:r>
            <a:endParaRPr lang="en-US" dirty="0" smtClean="0">
              <a:solidFill>
                <a:schemeClr val="bg1"/>
              </a:solidFill>
              <a:latin typeface="Tahoma" pitchFamily="34" charset="0"/>
              <a:ea typeface="Tahoma" pitchFamily="34" charset="0"/>
              <a:cs typeface="Tahoma" pitchFamily="34" charset="0"/>
            </a:endParaRPr>
          </a:p>
          <a:p>
            <a:pPr marL="870814" indent="-870814" eaLnBrk="1" hangingPunct="1">
              <a:defRPr/>
            </a:pPr>
            <a:endParaRPr lang="en-US" sz="15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You can know by the choices you are making everyday. </a:t>
            </a:r>
            <a:endParaRPr lang="en-US" dirty="0" smtClean="0">
              <a:solidFill>
                <a:schemeClr val="bg1"/>
              </a:solidFill>
              <a:effectLst/>
              <a:latin typeface="Tahoma" pitchFamily="34" charset="0"/>
              <a:ea typeface="Tahoma" pitchFamily="34" charset="0"/>
              <a:cs typeface="Tahoma" pitchFamily="34" charset="0"/>
            </a:endParaRPr>
          </a:p>
          <a:p>
            <a:pPr marL="870814" indent="-870814" eaLnBrk="1" hangingPunct="1">
              <a:defRPr/>
            </a:pPr>
            <a:endParaRPr lang="en-US" sz="15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Are you </a:t>
            </a:r>
            <a:r>
              <a:rPr lang="en-US" dirty="0" smtClean="0">
                <a:solidFill>
                  <a:schemeClr val="bg1"/>
                </a:solidFill>
                <a:latin typeface="Tahoma" pitchFamily="34" charset="0"/>
                <a:ea typeface="Tahoma" pitchFamily="34" charset="0"/>
                <a:cs typeface="Tahoma" pitchFamily="34" charset="0"/>
              </a:rPr>
              <a:t>prideful or humble, seeking after earthly or heavenly treasures, living for yourself or the Lord, are you procrastinating or striving to enter? </a:t>
            </a:r>
            <a:endParaRPr lang="en-US" dirty="0" smtClean="0">
              <a:solidFill>
                <a:schemeClr val="bg1"/>
              </a:solidFill>
              <a:effectLst/>
              <a:latin typeface="Tahoma" pitchFamily="34" charset="0"/>
              <a:ea typeface="Tahoma" pitchFamily="34" charset="0"/>
              <a:cs typeface="Tahoma" pitchFamily="34" charset="0"/>
            </a:endParaRPr>
          </a:p>
          <a:p>
            <a:pPr marL="870814" indent="-870814" eaLnBrk="1" hangingPunct="1">
              <a:defRPr/>
            </a:pPr>
            <a:endParaRPr lang="en-US" sz="15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Jesus died for you so that you can be forgiven of your sins but you have to humble yourself in obedience to His word to get on that right road (Heb. 5:8-9) or suffer the eternal consequences.  What will your answer be?</a:t>
            </a:r>
            <a:endParaRPr lang="en-US" dirty="0" smtClean="0">
              <a:solidFill>
                <a:schemeClr val="bg1"/>
              </a:solidFill>
              <a:effectLst/>
              <a:latin typeface="Tahoma" pitchFamily="34" charset="0"/>
              <a:ea typeface="Tahoma" pitchFamily="34" charset="0"/>
              <a:cs typeface="Tahoma" pitchFamily="34" charset="0"/>
            </a:endParaRPr>
          </a:p>
          <a:p>
            <a:pPr marL="870814" indent="-870814" eaLnBrk="1" hangingPunct="1">
              <a:defRPr/>
            </a:pPr>
            <a:endParaRPr lang="en-US" sz="23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0931">
                                            <p:txEl>
                                              <p:pRg st="2" end="2"/>
                                            </p:txEl>
                                          </p:spTgt>
                                        </p:tgtEl>
                                        <p:attrNameLst>
                                          <p:attrName>style.visibility</p:attrName>
                                        </p:attrNameLst>
                                      </p:cBhvr>
                                      <p:to>
                                        <p:strVal val="visible"/>
                                      </p:to>
                                    </p:set>
                                    <p:animEffect transition="in" filter="wipe(up)">
                                      <p:cBhvr>
                                        <p:cTn id="12" dur="1000"/>
                                        <p:tgtEl>
                                          <p:spTgt spid="3809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0931">
                                            <p:txEl>
                                              <p:pRg st="4" end="4"/>
                                            </p:txEl>
                                          </p:spTgt>
                                        </p:tgtEl>
                                        <p:attrNameLst>
                                          <p:attrName>style.visibility</p:attrName>
                                        </p:attrNameLst>
                                      </p:cBhvr>
                                      <p:to>
                                        <p:strVal val="visible"/>
                                      </p:to>
                                    </p:set>
                                    <p:animEffect transition="in" filter="wipe(up)">
                                      <p:cBhvr>
                                        <p:cTn id="17" dur="1000"/>
                                        <p:tgtEl>
                                          <p:spTgt spid="38093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80931">
                                            <p:txEl>
                                              <p:pRg st="6" end="6"/>
                                            </p:txEl>
                                          </p:spTgt>
                                        </p:tgtEl>
                                        <p:attrNameLst>
                                          <p:attrName>style.visibility</p:attrName>
                                        </p:attrNameLst>
                                      </p:cBhvr>
                                      <p:to>
                                        <p:strVal val="visible"/>
                                      </p:to>
                                    </p:set>
                                    <p:animEffect transition="in" filter="wipe(up)">
                                      <p:cBhvr>
                                        <p:cTn id="22" dur="1000"/>
                                        <p:tgtEl>
                                          <p:spTgt spid="380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105s- Jesus is Lord</a:t>
            </a:r>
          </a:p>
          <a:p>
            <a:pPr>
              <a:buNone/>
            </a:pPr>
            <a:r>
              <a:rPr lang="en-US" dirty="0" smtClean="0">
                <a:solidFill>
                  <a:schemeClr val="bg1"/>
                </a:solidFill>
                <a:latin typeface="Tahoma" pitchFamily="34" charset="0"/>
                <a:ea typeface="Tahoma" pitchFamily="34" charset="0"/>
                <a:cs typeface="Tahoma" pitchFamily="34" charset="0"/>
              </a:rPr>
              <a:t>48s- Thy Word</a:t>
            </a:r>
          </a:p>
          <a:p>
            <a:pPr>
              <a:buNone/>
            </a:pPr>
            <a:r>
              <a:rPr lang="en-US" dirty="0" smtClean="0">
                <a:solidFill>
                  <a:schemeClr val="bg1"/>
                </a:solidFill>
                <a:latin typeface="Tahoma" pitchFamily="34" charset="0"/>
                <a:ea typeface="Tahoma" pitchFamily="34" charset="0"/>
                <a:cs typeface="Tahoma" pitchFamily="34" charset="0"/>
              </a:rPr>
              <a:t>158- Nailed to the Cross</a:t>
            </a:r>
          </a:p>
          <a:p>
            <a:pPr>
              <a:buNone/>
            </a:pPr>
            <a:r>
              <a:rPr lang="en-US" dirty="0" smtClean="0">
                <a:solidFill>
                  <a:schemeClr val="bg1"/>
                </a:solidFill>
                <a:latin typeface="Tahoma" pitchFamily="34" charset="0"/>
                <a:ea typeface="Tahoma" pitchFamily="34" charset="0"/>
                <a:cs typeface="Tahoma" pitchFamily="34" charset="0"/>
              </a:rPr>
              <a:t>280- I Have Decided to Follow Jesus</a:t>
            </a:r>
          </a:p>
          <a:p>
            <a:pPr>
              <a:buNone/>
            </a:pPr>
            <a:r>
              <a:rPr lang="en-US" dirty="0" smtClean="0">
                <a:solidFill>
                  <a:schemeClr val="bg1"/>
                </a:solidFill>
                <a:latin typeface="Tahoma" pitchFamily="34" charset="0"/>
                <a:ea typeface="Tahoma" pitchFamily="34" charset="0"/>
                <a:cs typeface="Tahoma" pitchFamily="34" charset="0"/>
              </a:rPr>
              <a:t>343- Let Him His Way with Thee</a:t>
            </a:r>
          </a:p>
          <a:p>
            <a:pPr>
              <a:buNone/>
            </a:pPr>
            <a:r>
              <a:rPr lang="en-US" dirty="0" smtClean="0">
                <a:solidFill>
                  <a:schemeClr val="bg1"/>
                </a:solidFill>
                <a:latin typeface="Tahoma" pitchFamily="34" charset="0"/>
                <a:ea typeface="Tahoma" pitchFamily="34" charset="0"/>
                <a:cs typeface="Tahoma" pitchFamily="34" charset="0"/>
              </a:rPr>
              <a:t>57s- Gentle Shepherd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Introduction</a:t>
            </a:r>
          </a:p>
        </p:txBody>
      </p:sp>
      <p:sp>
        <p:nvSpPr>
          <p:cNvPr id="380931" name="Rectangle 3"/>
          <p:cNvSpPr>
            <a:spLocks noGrp="1" noChangeArrowheads="1"/>
          </p:cNvSpPr>
          <p:nvPr>
            <p:ph type="subTitle" idx="1"/>
          </p:nvPr>
        </p:nvSpPr>
        <p:spPr>
          <a:xfrm>
            <a:off x="0" y="1295400"/>
            <a:ext cx="14630400" cy="6934200"/>
          </a:xfrm>
        </p:spPr>
        <p:txBody>
          <a:bodyPr/>
          <a:lstStyle/>
          <a:p>
            <a:pPr marL="870814" indent="-870814" eaLnBrk="1" hangingPunct="1">
              <a:defRPr/>
            </a:pPr>
            <a:r>
              <a:rPr lang="en-US" dirty="0" smtClean="0">
                <a:solidFill>
                  <a:schemeClr val="bg1"/>
                </a:solidFill>
                <a:latin typeface="Tahoma" pitchFamily="34" charset="0"/>
                <a:ea typeface="Tahoma" pitchFamily="34" charset="0"/>
                <a:cs typeface="Tahoma" pitchFamily="34" charset="0"/>
              </a:rPr>
              <a:t>Everyday we are making choices that will determine our eternal destiny. </a:t>
            </a:r>
          </a:p>
          <a:p>
            <a:pPr marL="870814" indent="-870814" eaLnBrk="1" hangingPunct="1">
              <a:defRPr/>
            </a:pPr>
            <a:endParaRPr lang="en-US" sz="18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There are only two ways that we can go according to Jesus </a:t>
            </a:r>
            <a:r>
              <a:rPr lang="en-US" dirty="0" smtClean="0">
                <a:solidFill>
                  <a:schemeClr val="bg1"/>
                </a:solidFill>
                <a:effectLst/>
                <a:latin typeface="Tahoma" pitchFamily="34" charset="0"/>
                <a:ea typeface="Tahoma" pitchFamily="34" charset="0"/>
                <a:cs typeface="Tahoma" pitchFamily="34" charset="0"/>
              </a:rPr>
              <a:t>(Matthew 7:13-14)</a:t>
            </a:r>
          </a:p>
          <a:p>
            <a:pPr marL="870814" indent="-870814" eaLnBrk="1" hangingPunct="1">
              <a:defRPr/>
            </a:pPr>
            <a:endParaRPr lang="en-US" sz="18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Are you on the right or wrong road? </a:t>
            </a:r>
            <a:endParaRPr lang="en-US" dirty="0" smtClean="0">
              <a:solidFill>
                <a:schemeClr val="bg1"/>
              </a:solidFill>
              <a:effectLst/>
              <a:latin typeface="Tahoma" pitchFamily="34" charset="0"/>
              <a:ea typeface="Tahoma" pitchFamily="34" charset="0"/>
              <a:cs typeface="Tahoma" pitchFamily="34" charset="0"/>
            </a:endParaRPr>
          </a:p>
          <a:p>
            <a:pPr marL="870814" indent="-870814" eaLnBrk="1" hangingPunct="1">
              <a:defRPr/>
            </a:pPr>
            <a:endParaRPr lang="en-US" sz="1800" dirty="0" smtClean="0">
              <a:solidFill>
                <a:schemeClr val="bg1"/>
              </a:solidFill>
              <a:latin typeface="Tahoma" pitchFamily="34" charset="0"/>
              <a:ea typeface="Tahoma" pitchFamily="34" charset="0"/>
              <a:cs typeface="Tahoma" pitchFamily="34" charset="0"/>
            </a:endParaRPr>
          </a:p>
          <a:p>
            <a:pPr marL="870814" indent="-870814" eaLnBrk="1" hangingPunct="1">
              <a:defRPr/>
            </a:pPr>
            <a:r>
              <a:rPr lang="en-US" dirty="0" smtClean="0">
                <a:solidFill>
                  <a:schemeClr val="bg1"/>
                </a:solidFill>
                <a:latin typeface="Tahoma" pitchFamily="34" charset="0"/>
                <a:ea typeface="Tahoma" pitchFamily="34" charset="0"/>
                <a:cs typeface="Tahoma" pitchFamily="34" charset="0"/>
              </a:rPr>
              <a:t>Examine yourself by the Scriptures.                          </a:t>
            </a:r>
            <a:r>
              <a:rPr lang="en-US" dirty="0" smtClean="0">
                <a:solidFill>
                  <a:schemeClr val="bg1"/>
                </a:solidFill>
                <a:effectLst/>
                <a:latin typeface="Tahoma" pitchFamily="34" charset="0"/>
                <a:ea typeface="Tahoma" pitchFamily="34" charset="0"/>
                <a:cs typeface="Tahoma" pitchFamily="34" charset="0"/>
              </a:rPr>
              <a:t>(1 Th. 5:21-22; Acts 17:11)</a:t>
            </a:r>
          </a:p>
          <a:p>
            <a:pPr marL="870814" indent="-870814" eaLnBrk="1" hangingPunct="1">
              <a:defRPr/>
            </a:pPr>
            <a:endParaRPr lang="en-US" sz="23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0931">
                                            <p:txEl>
                                              <p:pRg st="2" end="2"/>
                                            </p:txEl>
                                          </p:spTgt>
                                        </p:tgtEl>
                                        <p:attrNameLst>
                                          <p:attrName>style.visibility</p:attrName>
                                        </p:attrNameLst>
                                      </p:cBhvr>
                                      <p:to>
                                        <p:strVal val="visible"/>
                                      </p:to>
                                    </p:set>
                                    <p:animEffect transition="in" filter="wipe(up)">
                                      <p:cBhvr>
                                        <p:cTn id="12" dur="1000"/>
                                        <p:tgtEl>
                                          <p:spTgt spid="3809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0931">
                                            <p:txEl>
                                              <p:pRg st="4" end="4"/>
                                            </p:txEl>
                                          </p:spTgt>
                                        </p:tgtEl>
                                        <p:attrNameLst>
                                          <p:attrName>style.visibility</p:attrName>
                                        </p:attrNameLst>
                                      </p:cBhvr>
                                      <p:to>
                                        <p:strVal val="visible"/>
                                      </p:to>
                                    </p:set>
                                    <p:animEffect transition="in" filter="wipe(up)">
                                      <p:cBhvr>
                                        <p:cTn id="17" dur="1000"/>
                                        <p:tgtEl>
                                          <p:spTgt spid="38093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80931">
                                            <p:txEl>
                                              <p:pRg st="6" end="6"/>
                                            </p:txEl>
                                          </p:spTgt>
                                        </p:tgtEl>
                                        <p:attrNameLst>
                                          <p:attrName>style.visibility</p:attrName>
                                        </p:attrNameLst>
                                      </p:cBhvr>
                                      <p:to>
                                        <p:strVal val="visible"/>
                                      </p:to>
                                    </p:set>
                                    <p:animEffect transition="in" filter="wipe(up)">
                                      <p:cBhvr>
                                        <p:cTn id="22" dur="1000"/>
                                        <p:tgtEl>
                                          <p:spTgt spid="380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147560"/>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196328"/>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196328"/>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245096"/>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245096"/>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1005840"/>
          </a:xfrm>
        </p:spPr>
        <p:txBody>
          <a:bodyPr>
            <a:normAutofit fontScale="90000"/>
          </a:bodyPr>
          <a:lstStyle/>
          <a:p>
            <a:pPr eaLnBrk="1" hangingPunct="1"/>
            <a:r>
              <a:rPr lang="en-US" dirty="0" smtClean="0">
                <a:solidFill>
                  <a:srgbClr val="FFFF00"/>
                </a:solidFill>
                <a:effectLst/>
                <a:latin typeface="Tahoma" pitchFamily="34" charset="0"/>
                <a:ea typeface="Tahoma" pitchFamily="34" charset="0"/>
                <a:cs typeface="Tahoma" pitchFamily="34" charset="0"/>
              </a:rPr>
              <a:t>There are Two Gates (Mt. 7:13-14)</a:t>
            </a:r>
          </a:p>
        </p:txBody>
      </p:sp>
      <p:sp>
        <p:nvSpPr>
          <p:cNvPr id="380931" name="Rectangle 3"/>
          <p:cNvSpPr>
            <a:spLocks noGrp="1" noChangeArrowheads="1"/>
          </p:cNvSpPr>
          <p:nvPr>
            <p:ph type="subTitle" idx="1"/>
          </p:nvPr>
        </p:nvSpPr>
        <p:spPr>
          <a:xfrm>
            <a:off x="0" y="1188720"/>
            <a:ext cx="14264640" cy="7040880"/>
          </a:xfrm>
        </p:spPr>
        <p:txBody>
          <a:bodyPr/>
          <a:lstStyle/>
          <a:p>
            <a:pPr marL="870814" indent="-870814" eaLnBrk="1" hangingPunct="1">
              <a:defRPr/>
            </a:pPr>
            <a:endParaRPr lang="en-US" sz="2300" dirty="0" smtClean="0"/>
          </a:p>
          <a:p>
            <a:pPr marL="870814" indent="-870814" eaLnBrk="1" hangingPunct="1">
              <a:defRPr/>
            </a:pPr>
            <a:endParaRPr lang="en-US" sz="2300" dirty="0" smtClean="0"/>
          </a:p>
        </p:txBody>
      </p:sp>
      <p:graphicFrame>
        <p:nvGraphicFramePr>
          <p:cNvPr id="4" name="Table 3"/>
          <p:cNvGraphicFramePr>
            <a:graphicFrameLocks noGrp="1"/>
          </p:cNvGraphicFramePr>
          <p:nvPr/>
        </p:nvGraphicFramePr>
        <p:xfrm>
          <a:off x="121920" y="1005840"/>
          <a:ext cx="14264640" cy="7293864"/>
        </p:xfrm>
        <a:graphic>
          <a:graphicData uri="http://schemas.openxmlformats.org/drawingml/2006/table">
            <a:tbl>
              <a:tblPr>
                <a:tableStyleId>{5C22544A-7EE6-4342-B048-85BDC9FD1C3A}</a:tableStyleId>
              </a:tblPr>
              <a:tblGrid>
                <a:gridCol w="7193280"/>
                <a:gridCol w="7071360"/>
              </a:tblGrid>
              <a:tr h="822960">
                <a:tc>
                  <a:txBody>
                    <a:bodyPr/>
                    <a:lstStyle/>
                    <a:p>
                      <a:pPr algn="ctr"/>
                      <a:r>
                        <a:rPr lang="en-US" sz="4300" dirty="0" smtClean="0">
                          <a:solidFill>
                            <a:srgbClr val="FF66FF"/>
                          </a:solidFill>
                          <a:latin typeface="Tahoma" pitchFamily="34" charset="0"/>
                          <a:ea typeface="Tahoma" pitchFamily="34" charset="0"/>
                          <a:cs typeface="Tahoma" pitchFamily="34" charset="0"/>
                        </a:rPr>
                        <a:t>WIDE</a:t>
                      </a:r>
                      <a:endParaRPr lang="en-US" sz="4300" dirty="0">
                        <a:solidFill>
                          <a:srgbClr val="FF66FF"/>
                        </a:solidFill>
                        <a:latin typeface="Tahoma" pitchFamily="34" charset="0"/>
                        <a:ea typeface="Tahoma" pitchFamily="34" charset="0"/>
                        <a:cs typeface="Tahoma" pitchFamily="34" charset="0"/>
                      </a:endParaRPr>
                    </a:p>
                  </a:txBody>
                  <a:tcPr marL="146304" marR="146304" marT="54864" marB="54864">
                    <a:noFill/>
                  </a:tcPr>
                </a:tc>
                <a:tc>
                  <a:txBody>
                    <a:bodyPr/>
                    <a:lstStyle/>
                    <a:p>
                      <a:pPr algn="ctr"/>
                      <a:r>
                        <a:rPr lang="en-US" sz="4300" dirty="0" smtClean="0">
                          <a:solidFill>
                            <a:srgbClr val="00CC00"/>
                          </a:solidFill>
                          <a:latin typeface="Tahoma" pitchFamily="34" charset="0"/>
                          <a:ea typeface="Tahoma" pitchFamily="34" charset="0"/>
                          <a:cs typeface="Tahoma" pitchFamily="34" charset="0"/>
                        </a:rPr>
                        <a:t>NARROW</a:t>
                      </a:r>
                      <a:endParaRPr lang="en-US" sz="4300" dirty="0">
                        <a:solidFill>
                          <a:srgbClr val="00CC00"/>
                        </a:solidFill>
                        <a:latin typeface="Tahoma" pitchFamily="34" charset="0"/>
                        <a:ea typeface="Tahoma" pitchFamily="34" charset="0"/>
                        <a:cs typeface="Tahoma" pitchFamily="34" charset="0"/>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Popular in the </a:t>
                      </a:r>
                      <a:r>
                        <a:rPr lang="en-US" sz="4000" dirty="0" smtClean="0">
                          <a:solidFill>
                            <a:schemeClr val="bg1"/>
                          </a:solidFill>
                          <a:latin typeface="Tahoma" pitchFamily="34" charset="0"/>
                          <a:ea typeface="Tahoma" pitchFamily="34" charset="0"/>
                          <a:cs typeface="Tahoma" pitchFamily="34" charset="0"/>
                        </a:rPr>
                        <a:t>World                     (1 John 2:15-16; Luke </a:t>
                      </a:r>
                      <a:r>
                        <a:rPr lang="en-US" sz="4000" dirty="0" smtClean="0">
                          <a:solidFill>
                            <a:schemeClr val="bg1"/>
                          </a:solidFill>
                          <a:latin typeface="Tahoma" pitchFamily="34" charset="0"/>
                          <a:ea typeface="Tahoma" pitchFamily="34" charset="0"/>
                          <a:cs typeface="Tahoma" pitchFamily="34" charset="0"/>
                        </a:rPr>
                        <a:t>6:26)</a:t>
                      </a:r>
                      <a:endParaRPr lang="en-US" sz="4000" dirty="0">
                        <a:solidFill>
                          <a:schemeClr val="bg1"/>
                        </a:solidFill>
                        <a:latin typeface="Tahoma" pitchFamily="34" charset="0"/>
                        <a:ea typeface="Tahoma" pitchFamily="34" charset="0"/>
                        <a:cs typeface="Tahoma" pitchFamily="34" charset="0"/>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Hated by the World                    (John</a:t>
                      </a:r>
                      <a:r>
                        <a:rPr lang="en-US" sz="4000" baseline="0" dirty="0" smtClean="0">
                          <a:solidFill>
                            <a:schemeClr val="bg1"/>
                          </a:solidFill>
                          <a:latin typeface="Tahoma" pitchFamily="34" charset="0"/>
                          <a:ea typeface="Tahoma" pitchFamily="34" charset="0"/>
                          <a:cs typeface="Tahoma" pitchFamily="34" charset="0"/>
                        </a:rPr>
                        <a:t> 15:18-19; 17:14)</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Prideful,</a:t>
                      </a:r>
                      <a:r>
                        <a:rPr lang="en-US" sz="4000" baseline="0" dirty="0" smtClean="0">
                          <a:solidFill>
                            <a:schemeClr val="bg1"/>
                          </a:solidFill>
                          <a:latin typeface="Tahoma" pitchFamily="34" charset="0"/>
                          <a:ea typeface="Tahoma" pitchFamily="34" charset="0"/>
                          <a:cs typeface="Tahoma" pitchFamily="34" charset="0"/>
                        </a:rPr>
                        <a:t> self righteous</a:t>
                      </a:r>
                    </a:p>
                    <a:p>
                      <a:pPr algn="ctr"/>
                      <a:r>
                        <a:rPr lang="en-US" sz="4000" baseline="0" dirty="0" smtClean="0">
                          <a:solidFill>
                            <a:schemeClr val="bg1"/>
                          </a:solidFill>
                          <a:latin typeface="Tahoma" pitchFamily="34" charset="0"/>
                          <a:ea typeface="Tahoma" pitchFamily="34" charset="0"/>
                          <a:cs typeface="Tahoma" pitchFamily="34" charset="0"/>
                        </a:rPr>
                        <a:t>(Mt. 6:1ff)</a:t>
                      </a:r>
                      <a:endParaRPr lang="en-US" sz="4000" dirty="0">
                        <a:solidFill>
                          <a:schemeClr val="tx1"/>
                        </a:solidFill>
                      </a:endParaRPr>
                    </a:p>
                  </a:txBody>
                  <a:tcPr marL="146304" marR="146304" marT="54864" marB="54864">
                    <a:no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Humble                                    (Mt. 5:3; Jas. 4:6-10)</a:t>
                      </a:r>
                      <a:endParaRPr lang="en-US" sz="4000" dirty="0">
                        <a:solidFill>
                          <a:schemeClr val="tx1"/>
                        </a:solidFill>
                      </a:endParaRPr>
                    </a:p>
                  </a:txBody>
                  <a:tcPr marL="146304" marR="146304" marT="54864" marB="54864">
                    <a:noFill/>
                  </a:tcPr>
                </a:tc>
              </a:tr>
              <a:tr h="1280160">
                <a:tc>
                  <a:txBody>
                    <a:bodyPr/>
                    <a:lstStyle/>
                    <a:p>
                      <a:pPr algn="ctr"/>
                      <a:r>
                        <a:rPr lang="en-US" sz="4000" dirty="0" smtClean="0">
                          <a:solidFill>
                            <a:schemeClr val="bg1"/>
                          </a:solidFill>
                          <a:latin typeface="Tahoma" pitchFamily="34" charset="0"/>
                          <a:ea typeface="Tahoma" pitchFamily="34" charset="0"/>
                          <a:cs typeface="Tahoma" pitchFamily="34" charset="0"/>
                        </a:rPr>
                        <a:t>Possessions &amp; Love of Money</a:t>
                      </a:r>
                    </a:p>
                    <a:p>
                      <a:pPr algn="ctr"/>
                      <a:r>
                        <a:rPr lang="en-US" sz="4000" dirty="0" smtClean="0">
                          <a:solidFill>
                            <a:schemeClr val="bg1"/>
                          </a:solidFill>
                          <a:latin typeface="Tahoma" pitchFamily="34" charset="0"/>
                          <a:ea typeface="Tahoma" pitchFamily="34" charset="0"/>
                          <a:cs typeface="Tahoma" pitchFamily="34" charset="0"/>
                        </a:rPr>
                        <a:t>(Mt. 6:19; 1 Tim. 6:9ff)</a:t>
                      </a:r>
                      <a:endParaRPr lang="en-US" sz="40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800" dirty="0">
                        <a:solidFill>
                          <a:schemeClr val="tx1"/>
                        </a:solidFill>
                      </a:endParaRPr>
                    </a:p>
                  </a:txBody>
                  <a:tcPr marL="146304" marR="146304" marT="54864" marB="54864">
                    <a:noFill/>
                  </a:tcPr>
                </a:tc>
              </a:tr>
              <a:tr h="1280160">
                <a:tc>
                  <a:txBody>
                    <a:bodyPr/>
                    <a:lstStyle/>
                    <a:p>
                      <a:pPr algn="ctr"/>
                      <a:endParaRPr lang="en-US" sz="3800" dirty="0">
                        <a:solidFill>
                          <a:schemeClr val="tx1"/>
                        </a:solidFill>
                      </a:endParaRPr>
                    </a:p>
                  </a:txBody>
                  <a:tcPr marL="146304" marR="146304" marT="54864" marB="54864">
                    <a:noFill/>
                  </a:tcPr>
                </a:tc>
                <a:tc>
                  <a:txBody>
                    <a:bodyPr/>
                    <a:lstStyle/>
                    <a:p>
                      <a:pPr algn="ctr"/>
                      <a:endParaRPr lang="en-US" sz="3800" dirty="0">
                        <a:solidFill>
                          <a:schemeClr val="tx1"/>
                        </a:solidFill>
                      </a:endParaRPr>
                    </a:p>
                  </a:txBody>
                  <a:tcPr marL="146304" marR="146304" marT="54864" marB="54864">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1481</Words>
  <Application>Microsoft Office PowerPoint</Application>
  <PresentationFormat>Custom</PresentationFormat>
  <Paragraphs>250</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Hymns for Worship at Woodmont</vt:lpstr>
      <vt:lpstr>Are You on the Right Road?</vt:lpstr>
      <vt:lpstr>Introduction</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Gates (Mt. 7:13-14)</vt:lpstr>
      <vt:lpstr>There are Two Ways (Mt. 7:13-14)</vt:lpstr>
      <vt:lpstr>There are Two Ways (Mt. 7:13-14)</vt:lpstr>
      <vt:lpstr>There are Two Ways (Mt. 7:13-14)</vt:lpstr>
      <vt:lpstr>There are Two Ways (Mt. 7:13-14)</vt:lpstr>
      <vt:lpstr>There are Two Ways (Mt. 7:13-14)</vt:lpstr>
      <vt:lpstr>There are Two Ways (Mt. 7:13-14)</vt:lpstr>
      <vt:lpstr>There are Two Ways (Mt. 7:13-14)</vt:lpstr>
      <vt:lpstr>There are Two Ways (Mt. 7:13-14)</vt:lpstr>
      <vt:lpstr>There are Two Ways (Mt. 7:13-14)</vt:lpstr>
      <vt:lpstr>There are Two Ways (Mt. 7:13-14)</vt:lpstr>
      <vt:lpstr>There are Two Ways (Mt. 7:13-14)</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on the Right Road?</dc:title>
  <dc:creator>Steven Lawrence Locklair</dc:creator>
  <cp:lastModifiedBy>Steven Lawrence Locklair</cp:lastModifiedBy>
  <cp:revision>5</cp:revision>
  <dcterms:created xsi:type="dcterms:W3CDTF">2015-04-12T03:49:59Z</dcterms:created>
  <dcterms:modified xsi:type="dcterms:W3CDTF">2015-04-12T19:10:47Z</dcterms:modified>
</cp:coreProperties>
</file>