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8" r:id="rId3"/>
    <p:sldId id="259" r:id="rId4"/>
    <p:sldId id="260" r:id="rId5"/>
    <p:sldId id="261" r:id="rId6"/>
    <p:sldId id="262" r:id="rId7"/>
    <p:sldId id="263" r:id="rId8"/>
    <p:sldId id="264" r:id="rId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0102A8-E736-487B-A872-E14630090C6C}" type="datetimeFigureOut">
              <a:rPr lang="en-US" smtClean="0"/>
              <a:t>4/12/2015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740F60-E69A-4C63-8CA4-3FAB9474EEC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34ADD-5ACB-4851-9D47-DD7E8ACF5923}"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34ADD-5ACB-4851-9D47-DD7E8ACF5923}"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34ADD-5ACB-4851-9D47-DD7E8ACF5923}" type="datetimeFigureOut">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34ADD-5ACB-4851-9D47-DD7E8ACF5923}" type="datetimeFigureOut">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34ADD-5ACB-4851-9D47-DD7E8ACF5923}" type="datetimeFigureOut">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4ADD-5ACB-4851-9D47-DD7E8ACF5923}"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4ADD-5ACB-4851-9D47-DD7E8ACF5923}"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8F34ADD-5ACB-4851-9D47-DD7E8ACF5923}" type="datetimeFigureOut">
              <a:rPr lang="en-US" smtClean="0"/>
              <a:pPr/>
              <a:t>4/12/2015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7B0EA0FC-F405-419F-9628-084336F64C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Lying may be the most insidious, prominent, &amp; destructive sin that people commit because it happens all the time and appears to be harmless yet it has hurt many people.</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Lying is an epidemic in our country as reflected in a Readers Digest poll of 2,861 readers in 2004:  </a:t>
            </a:r>
          </a:p>
          <a:p>
            <a:pPr algn="ctr">
              <a:buNone/>
            </a:pPr>
            <a:r>
              <a:rPr lang="en-US" sz="4200" dirty="0" smtClean="0">
                <a:solidFill>
                  <a:schemeClr val="bg1"/>
                </a:solidFill>
                <a:latin typeface="Tahoma" pitchFamily="34" charset="0"/>
                <a:ea typeface="Tahoma" pitchFamily="34" charset="0"/>
                <a:cs typeface="Tahoma" pitchFamily="34" charset="0"/>
              </a:rPr>
              <a:t>93% reported being dishonest at work or school </a:t>
            </a:r>
          </a:p>
          <a:p>
            <a:pPr algn="ctr">
              <a:buNone/>
            </a:pPr>
            <a:r>
              <a:rPr lang="en-US" sz="4200" dirty="0" smtClean="0">
                <a:solidFill>
                  <a:schemeClr val="bg1"/>
                </a:solidFill>
                <a:latin typeface="Tahoma" pitchFamily="34" charset="0"/>
                <a:ea typeface="Tahoma" pitchFamily="34" charset="0"/>
                <a:cs typeface="Tahoma" pitchFamily="34" charset="0"/>
              </a:rPr>
              <a:t>   96% revealed they lied or were dishonest to family/friends</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Satan is a liar and the father of all lies (John 8:44) but God wants us to be honest in His sight and man’s (2 Cor. 8:21).</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Definition </a:t>
            </a:r>
            <a:r>
              <a:rPr lang="en-US" smtClean="0">
                <a:solidFill>
                  <a:srgbClr val="FFFF00"/>
                </a:solidFill>
                <a:latin typeface="Tahoma" pitchFamily="34" charset="0"/>
                <a:ea typeface="Tahoma" pitchFamily="34" charset="0"/>
                <a:cs typeface="Tahoma" pitchFamily="34" charset="0"/>
              </a:rPr>
              <a:t>and Examples </a:t>
            </a:r>
            <a:r>
              <a:rPr lang="en-US" dirty="0" smtClean="0">
                <a:solidFill>
                  <a:srgbClr val="FFFF00"/>
                </a:solidFill>
                <a:latin typeface="Tahoma" pitchFamily="34" charset="0"/>
                <a:ea typeface="Tahoma" pitchFamily="34" charset="0"/>
                <a:cs typeface="Tahoma" pitchFamily="34" charset="0"/>
              </a:rPr>
              <a:t>of Lying</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i="1" dirty="0" smtClean="0">
                <a:solidFill>
                  <a:schemeClr val="bg1"/>
                </a:solidFill>
                <a:latin typeface="Tahoma" pitchFamily="34" charset="0"/>
                <a:ea typeface="Tahoma" pitchFamily="34" charset="0"/>
                <a:cs typeface="Tahoma" pitchFamily="34" charset="0"/>
              </a:rPr>
              <a:t>“</a:t>
            </a:r>
            <a:r>
              <a:rPr lang="en-US" sz="4400" i="1" dirty="0">
                <a:solidFill>
                  <a:schemeClr val="bg1"/>
                </a:solidFill>
                <a:latin typeface="Tahoma" pitchFamily="34" charset="0"/>
                <a:ea typeface="Tahoma" pitchFamily="34" charset="0"/>
                <a:cs typeface="Tahoma" pitchFamily="34" charset="0"/>
              </a:rPr>
              <a:t>A false statement deliberately presented as being true; a falsehood</a:t>
            </a:r>
            <a:r>
              <a:rPr lang="en-US" sz="4400" i="1" dirty="0" smtClean="0">
                <a:solidFill>
                  <a:schemeClr val="bg1"/>
                </a:solidFill>
                <a:latin typeface="Tahoma" pitchFamily="34" charset="0"/>
                <a:ea typeface="Tahoma" pitchFamily="34" charset="0"/>
                <a:cs typeface="Tahoma" pitchFamily="34" charset="0"/>
              </a:rPr>
              <a:t>. Something </a:t>
            </a:r>
            <a:r>
              <a:rPr lang="en-US" sz="4400" i="1" dirty="0">
                <a:solidFill>
                  <a:schemeClr val="bg1"/>
                </a:solidFill>
                <a:latin typeface="Tahoma" pitchFamily="34" charset="0"/>
                <a:ea typeface="Tahoma" pitchFamily="34" charset="0"/>
                <a:cs typeface="Tahoma" pitchFamily="34" charset="0"/>
              </a:rPr>
              <a:t>meant to deceive or give a wrong </a:t>
            </a:r>
            <a:r>
              <a:rPr lang="en-US" sz="4400" i="1" dirty="0" smtClean="0">
                <a:solidFill>
                  <a:schemeClr val="bg1"/>
                </a:solidFill>
                <a:latin typeface="Tahoma" pitchFamily="34" charset="0"/>
                <a:ea typeface="Tahoma" pitchFamily="34" charset="0"/>
                <a:cs typeface="Tahoma" pitchFamily="34" charset="0"/>
              </a:rPr>
              <a:t>impression” </a:t>
            </a:r>
            <a:r>
              <a:rPr lang="en-US" sz="4400" dirty="0" smtClean="0">
                <a:solidFill>
                  <a:schemeClr val="bg1"/>
                </a:solidFill>
                <a:latin typeface="Tahoma" pitchFamily="34" charset="0"/>
                <a:ea typeface="Tahoma" pitchFamily="34" charset="0"/>
                <a:cs typeface="Tahoma" pitchFamily="34" charset="0"/>
              </a:rPr>
              <a:t>(english.stackexchange.com)</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Pharisees- appear righteous, but they’re wicked (Mt. 23:28)</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can deceive yourself into thinking that you are righteous when you aren’t when you say… </a:t>
            </a:r>
          </a:p>
          <a:p>
            <a:pPr algn="ctr">
              <a:buNone/>
            </a:pPr>
            <a:r>
              <a:rPr lang="en-US" sz="4200" dirty="0" smtClean="0">
                <a:solidFill>
                  <a:schemeClr val="bg1"/>
                </a:solidFill>
                <a:latin typeface="Tahoma" pitchFamily="34" charset="0"/>
                <a:ea typeface="Tahoma" pitchFamily="34" charset="0"/>
                <a:cs typeface="Tahoma" pitchFamily="34" charset="0"/>
              </a:rPr>
              <a:t>“I am without sin” (1 John 1:8) but walk in darkness (v. 6) </a:t>
            </a:r>
          </a:p>
          <a:p>
            <a:pPr algn="ctr">
              <a:buNone/>
            </a:pPr>
            <a:r>
              <a:rPr lang="en-US" sz="4200" dirty="0" smtClean="0">
                <a:solidFill>
                  <a:schemeClr val="bg1"/>
                </a:solidFill>
                <a:latin typeface="Tahoma" pitchFamily="34" charset="0"/>
                <a:ea typeface="Tahoma" pitchFamily="34" charset="0"/>
                <a:cs typeface="Tahoma" pitchFamily="34" charset="0"/>
              </a:rPr>
              <a:t>“I am religious” but don’t bridle tongue (Js. 1:26)</a:t>
            </a:r>
          </a:p>
          <a:p>
            <a:pPr algn="ctr">
              <a:buNone/>
            </a:pPr>
            <a:r>
              <a:rPr lang="en-US" sz="4200" dirty="0" smtClean="0">
                <a:solidFill>
                  <a:schemeClr val="bg1"/>
                </a:solidFill>
                <a:latin typeface="Tahoma" pitchFamily="34" charset="0"/>
                <a:ea typeface="Tahoma" pitchFamily="34" charset="0"/>
                <a:cs typeface="Tahoma" pitchFamily="34" charset="0"/>
              </a:rPr>
              <a:t>“I know Him” but don’t keep His commands (1 John 2:3-6)</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92500"/>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PROFIT [financial or spiritual gain- </a:t>
            </a:r>
            <a:r>
              <a:rPr lang="en-US" sz="4400" dirty="0" smtClean="0">
                <a:solidFill>
                  <a:schemeClr val="bg1"/>
                </a:solidFill>
                <a:latin typeface="Tahoma" pitchFamily="34" charset="0"/>
                <a:ea typeface="Tahoma" pitchFamily="34" charset="0"/>
                <a:cs typeface="Tahoma" pitchFamily="34" charset="0"/>
              </a:rPr>
              <a:t>false teachers, </a:t>
            </a:r>
            <a:r>
              <a:rPr lang="en-US" sz="4400" dirty="0" smtClean="0">
                <a:solidFill>
                  <a:schemeClr val="bg1"/>
                </a:solidFill>
                <a:latin typeface="Tahoma" pitchFamily="34" charset="0"/>
                <a:ea typeface="Tahoma" pitchFamily="34" charset="0"/>
                <a:cs typeface="Tahoma" pitchFamily="34" charset="0"/>
              </a:rPr>
              <a:t>salesman, lawyers, solicitors, etc.] (1 Tim. </a:t>
            </a:r>
            <a:r>
              <a:rPr lang="en-US" sz="4400" dirty="0" smtClean="0">
                <a:solidFill>
                  <a:schemeClr val="bg1"/>
                </a:solidFill>
                <a:latin typeface="Tahoma" pitchFamily="34" charset="0"/>
                <a:ea typeface="Tahoma" pitchFamily="34" charset="0"/>
                <a:cs typeface="Tahoma" pitchFamily="34" charset="0"/>
              </a:rPr>
              <a:t>6:3-5)</a:t>
            </a:r>
            <a:endParaRPr lang="en-US" sz="4400" dirty="0" smtClean="0">
              <a:solidFill>
                <a:schemeClr val="bg1"/>
              </a:solidFill>
              <a:latin typeface="Tahoma" pitchFamily="34" charset="0"/>
              <a:ea typeface="Tahoma" pitchFamily="34" charset="0"/>
              <a:cs typeface="Tahoma"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PRIDE/PRAISE OF MEN- Ananias &amp; </a:t>
            </a:r>
            <a:r>
              <a:rPr lang="en-US" sz="4200" dirty="0" err="1" smtClean="0">
                <a:solidFill>
                  <a:schemeClr val="bg1"/>
                </a:solidFill>
                <a:latin typeface="Tahoma" pitchFamily="34" charset="0"/>
                <a:ea typeface="Tahoma" pitchFamily="34" charset="0"/>
                <a:cs typeface="Tahoma" pitchFamily="34" charset="0"/>
              </a:rPr>
              <a:t>Sapphira</a:t>
            </a:r>
            <a:r>
              <a:rPr lang="en-US" sz="4200" dirty="0" smtClean="0">
                <a:solidFill>
                  <a:schemeClr val="bg1"/>
                </a:solidFill>
                <a:latin typeface="Tahoma" pitchFamily="34" charset="0"/>
                <a:ea typeface="Tahoma" pitchFamily="34" charset="0"/>
                <a:cs typeface="Tahoma" pitchFamily="34" charset="0"/>
              </a:rPr>
              <a:t> gave to the church but kept back some of the price for themselves while claiming they gave all- (Acts 5:1-11)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FEAR </a:t>
            </a:r>
            <a:r>
              <a:rPr lang="en-US" sz="4200" dirty="0" smtClean="0">
                <a:solidFill>
                  <a:schemeClr val="bg1"/>
                </a:solidFill>
                <a:latin typeface="Tahoma" pitchFamily="34" charset="0"/>
                <a:ea typeface="Tahoma" pitchFamily="34" charset="0"/>
                <a:cs typeface="Tahoma" pitchFamily="34" charset="0"/>
              </a:rPr>
              <a:t>[death, punishment, or get out of trouble]                   (Gen. 12:13; 20:12; 26:7; Mt. 26:69-74; Luke 12:5)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COVER UP SIN (Joseph’s Brothers </a:t>
            </a:r>
            <a:r>
              <a:rPr lang="en-US" sz="4200" dirty="0" smtClean="0">
                <a:solidFill>
                  <a:schemeClr val="bg1"/>
                </a:solidFill>
                <a:latin typeface="Tahoma" pitchFamily="34" charset="0"/>
                <a:ea typeface="Tahoma" pitchFamily="34" charset="0"/>
                <a:cs typeface="Tahoma" pitchFamily="34" charset="0"/>
              </a:rPr>
              <a:t>hated him- sold him into slavery, killed animal, put blood on his coat and deceived their father into believing Joseph was dead- Gen. 37:31-33)</a:t>
            </a:r>
            <a:endParaRPr lang="en-US" sz="4200" dirty="0" smtClean="0">
              <a:solidFill>
                <a:schemeClr val="bg1"/>
              </a:solidFill>
              <a:latin typeface="Tahoma" pitchFamily="34" charset="0"/>
              <a:ea typeface="Tahoma" pitchFamily="34" charset="0"/>
              <a:cs typeface="Tahoma"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SHIRK RESPONSIBILITY- Taking sick day but weren’t sick</a:t>
            </a:r>
          </a:p>
          <a:p>
            <a:pPr algn="ctr">
              <a:buNone/>
            </a:pPr>
            <a:r>
              <a:rPr lang="en-US" sz="4200" dirty="0" smtClean="0">
                <a:solidFill>
                  <a:schemeClr val="bg1"/>
                </a:solidFill>
                <a:latin typeface="Tahoma" pitchFamily="34" charset="0"/>
                <a:ea typeface="Tahoma" pitchFamily="34" charset="0"/>
                <a:cs typeface="Tahoma" pitchFamily="34" charset="0"/>
              </a:rPr>
              <a:t>(Make excuses why they couldn’t do it- Luke </a:t>
            </a:r>
            <a:r>
              <a:rPr lang="en-US" sz="4200" dirty="0" smtClean="0">
                <a:solidFill>
                  <a:schemeClr val="bg1"/>
                </a:solidFill>
                <a:latin typeface="Tahoma" pitchFamily="34" charset="0"/>
                <a:ea typeface="Tahoma" pitchFamily="34" charset="0"/>
                <a:cs typeface="Tahoma" pitchFamily="34" charset="0"/>
              </a:rPr>
              <a:t>14:18ff)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SELF </a:t>
            </a:r>
            <a:r>
              <a:rPr lang="en-US" sz="4200" dirty="0" smtClean="0">
                <a:solidFill>
                  <a:schemeClr val="bg1"/>
                </a:solidFill>
                <a:latin typeface="Tahoma" pitchFamily="34" charset="0"/>
                <a:ea typeface="Tahoma" pitchFamily="34" charset="0"/>
                <a:cs typeface="Tahoma" pitchFamily="34" charset="0"/>
              </a:rPr>
              <a:t>ESTEEM/EMBARASSMENT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want to feel important- lie about who they </a:t>
            </a:r>
            <a:r>
              <a:rPr lang="en-US" sz="4200" dirty="0" smtClean="0">
                <a:solidFill>
                  <a:schemeClr val="bg1"/>
                </a:solidFill>
                <a:latin typeface="Tahoma" pitchFamily="34" charset="0"/>
                <a:ea typeface="Tahoma" pitchFamily="34" charset="0"/>
                <a:cs typeface="Tahoma" pitchFamily="34" charset="0"/>
              </a:rPr>
              <a:t>are/what </a:t>
            </a:r>
            <a:r>
              <a:rPr lang="en-US" sz="4200" dirty="0" smtClean="0">
                <a:solidFill>
                  <a:schemeClr val="bg1"/>
                </a:solidFill>
                <a:latin typeface="Tahoma" pitchFamily="34" charset="0"/>
                <a:ea typeface="Tahoma" pitchFamily="34" charset="0"/>
                <a:cs typeface="Tahoma" pitchFamily="34" charset="0"/>
              </a:rPr>
              <a:t>they do)</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SPARE SOMEONE’S </a:t>
            </a:r>
            <a:r>
              <a:rPr lang="en-US" sz="4200" dirty="0" smtClean="0">
                <a:solidFill>
                  <a:schemeClr val="bg1"/>
                </a:solidFill>
                <a:latin typeface="Tahoma" pitchFamily="34" charset="0"/>
                <a:ea typeface="Tahoma" pitchFamily="34" charset="0"/>
                <a:cs typeface="Tahoma" pitchFamily="34" charset="0"/>
              </a:rPr>
              <a:t>FEELINGS/GAIN SYMPATHY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You look great- You’re doing well – This is delicious)- </a:t>
            </a: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Have you ever taken advantage of someone in a business deal?  Lied about how much it’s worth</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you ever lied on an application to get the job, fudged the numbers on taxes, or get out of a difficult job?</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you ever lied to get out of trouble or because of fear? (Parents ask you- Did you drink, smoke, do drugs, SI?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you ever lied &amp; blamed something on your sibling to avoid getting punished?</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Have you ever lied to cover up your sin or someone else’s sin?</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Have you ever taken a sick day when you were well or said you were sick when you missed services because you wanted to do something fun?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you ever lied about your age, who you are, or what you do to impress someone (boy or girl)?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you ever lied to spare someone’s feelings by telling them they look great when they don’t, the meal was delicious when it was awful, or you’re doing well when  they didn’t try?  </a:t>
            </a:r>
          </a:p>
          <a:p>
            <a:pPr algn="ctr">
              <a:buNone/>
            </a:pPr>
            <a:r>
              <a:rPr lang="en-US" sz="4200" dirty="0" smtClean="0">
                <a:solidFill>
                  <a:schemeClr val="bg1"/>
                </a:solidFill>
                <a:latin typeface="Tahoma" pitchFamily="34" charset="0"/>
                <a:ea typeface="Tahoma" pitchFamily="34" charset="0"/>
                <a:cs typeface="Tahoma" pitchFamily="34" charset="0"/>
              </a:rPr>
              <a:t>Have you ever lied because you were embarrassed to be a Christian?</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Outcome of All Liars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God hates liars-it is an abomination to Him (Pr. 6:16-19) (2 of the 7 deal with lies)</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All liars wil</a:t>
            </a:r>
            <a:r>
              <a:rPr lang="en-US" sz="4200" dirty="0" smtClean="0">
                <a:solidFill>
                  <a:schemeClr val="bg1"/>
                </a:solidFill>
                <a:latin typeface="Tahoma" pitchFamily="34" charset="0"/>
                <a:ea typeface="Tahoma" pitchFamily="34" charset="0"/>
                <a:cs typeface="Tahoma" pitchFamily="34" charset="0"/>
              </a:rPr>
              <a:t>l have their part in the lake that burns with fire and brimstone which is the second death (Rev. 21:8)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may not have ever stolen something, committed </a:t>
            </a:r>
            <a:r>
              <a:rPr lang="en-US" sz="4200" dirty="0" smtClean="0">
                <a:solidFill>
                  <a:schemeClr val="bg1"/>
                </a:solidFill>
                <a:latin typeface="Tahoma" pitchFamily="34" charset="0"/>
                <a:ea typeface="Tahoma" pitchFamily="34" charset="0"/>
                <a:cs typeface="Tahoma" pitchFamily="34" charset="0"/>
              </a:rPr>
              <a:t>sexual immorality, homosexuality, or murder but you will be suffering torment with the most vile sinners of all time if you have the sin of lying on your record!</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Lying</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Realize you have a problem and admit it (Rom. 3:23).</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godly sorrow leading to repentance</a:t>
            </a:r>
            <a:r>
              <a:rPr lang="en-US" sz="4200" dirty="0" smtClean="0">
                <a:solidFill>
                  <a:schemeClr val="bg1"/>
                </a:solidFill>
                <a:latin typeface="Tahoma" pitchFamily="34" charset="0"/>
                <a:ea typeface="Tahoma" pitchFamily="34" charset="0"/>
                <a:cs typeface="Tahoma" pitchFamily="34" charset="0"/>
              </a:rPr>
              <a:t> (2 Cor. 7:10).</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If you are a Christian, confess your iniquity to God and to the person you have wronged (Jas. 5:16; 1 John 1:9)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If you aren’t a Christian obey the gospel of Christ so that you can be forgiven of every sins and walk a new life of honesty.  You can’t change the past- but you can get forgiveness for it but you have to act!</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Imitate honorable men, not liars (1 Cor. 11:1; Rom. 3:4)</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128</Words>
  <Application>Microsoft Office PowerPoint</Application>
  <PresentationFormat>Custom</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vt:lpstr>
      <vt:lpstr>Definition and Examples of Lying</vt:lpstr>
      <vt:lpstr>Why Do People Lie?</vt:lpstr>
      <vt:lpstr>Why Do People Lie?</vt:lpstr>
      <vt:lpstr>Slide 5</vt:lpstr>
      <vt:lpstr>Slide 6</vt:lpstr>
      <vt:lpstr>The Outcome of All Liars</vt:lpstr>
      <vt:lpstr>Overcoming Lying</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Honest-   Don’t Lie</dc:title>
  <dc:creator>Steven Lawrence Locklair</dc:creator>
  <cp:lastModifiedBy>Steven Lawrence Locklair</cp:lastModifiedBy>
  <cp:revision>14</cp:revision>
  <dcterms:created xsi:type="dcterms:W3CDTF">2015-04-11T18:13:40Z</dcterms:created>
  <dcterms:modified xsi:type="dcterms:W3CDTF">2015-04-12T23:11:52Z</dcterms:modified>
</cp:coreProperties>
</file>