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8" r:id="rId2"/>
    <p:sldId id="261" r:id="rId3"/>
    <p:sldId id="257"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960" y="-108"/>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EF9586-DD0D-48A2-99E2-7A15C645CE06}" type="datetimeFigureOut">
              <a:rPr lang="en-US" smtClean="0"/>
              <a:pPr/>
              <a:t>5/24/2015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6E2ADB-6995-40B6-8993-C4C8668F7C3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1306220" rtl="0" eaLnBrk="1" latinLnBrk="0" hangingPunct="1">
      <a:defRPr sz="1700" kern="1200">
        <a:solidFill>
          <a:schemeClr val="tx1"/>
        </a:solidFill>
        <a:latin typeface="+mn-lt"/>
        <a:ea typeface="+mn-ea"/>
        <a:cs typeface="+mn-cs"/>
      </a:defRPr>
    </a:lvl1pPr>
    <a:lvl2pPr marL="653110" algn="l" defTabSz="1306220" rtl="0" eaLnBrk="1" latinLnBrk="0" hangingPunct="1">
      <a:defRPr sz="1700" kern="1200">
        <a:solidFill>
          <a:schemeClr val="tx1"/>
        </a:solidFill>
        <a:latin typeface="+mn-lt"/>
        <a:ea typeface="+mn-ea"/>
        <a:cs typeface="+mn-cs"/>
      </a:defRPr>
    </a:lvl2pPr>
    <a:lvl3pPr marL="1306220" algn="l" defTabSz="1306220" rtl="0" eaLnBrk="1" latinLnBrk="0" hangingPunct="1">
      <a:defRPr sz="1700" kern="1200">
        <a:solidFill>
          <a:schemeClr val="tx1"/>
        </a:solidFill>
        <a:latin typeface="+mn-lt"/>
        <a:ea typeface="+mn-ea"/>
        <a:cs typeface="+mn-cs"/>
      </a:defRPr>
    </a:lvl3pPr>
    <a:lvl4pPr marL="1959331" algn="l" defTabSz="1306220" rtl="0" eaLnBrk="1" latinLnBrk="0" hangingPunct="1">
      <a:defRPr sz="1700" kern="1200">
        <a:solidFill>
          <a:schemeClr val="tx1"/>
        </a:solidFill>
        <a:latin typeface="+mn-lt"/>
        <a:ea typeface="+mn-ea"/>
        <a:cs typeface="+mn-cs"/>
      </a:defRPr>
    </a:lvl4pPr>
    <a:lvl5pPr marL="2612441" algn="l" defTabSz="1306220" rtl="0" eaLnBrk="1" latinLnBrk="0" hangingPunct="1">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B1D18EB3-8C56-4330-927D-D975F40013F1}" type="slidenum">
              <a:rPr lang="en-US" smtClean="0"/>
              <a:pPr/>
              <a:t>1</a:t>
            </a:fld>
            <a:endParaRPr lang="en-US" smtClean="0"/>
          </a:p>
        </p:txBody>
      </p:sp>
      <p:sp>
        <p:nvSpPr>
          <p:cNvPr id="32771" name="Rectangle 2"/>
          <p:cNvSpPr>
            <a:spLocks noGrp="1" noRot="1" noChangeAspect="1" noChangeArrowheads="1" noTextEdit="1"/>
          </p:cNvSpPr>
          <p:nvPr>
            <p:ph type="sldImg"/>
          </p:nvPr>
        </p:nvSpPr>
        <p:spPr>
          <a:xfrm>
            <a:off x="381000" y="685800"/>
            <a:ext cx="6096000" cy="3429000"/>
          </a:xfrm>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7FB018FE-FF02-4DE1-8E0F-458965852705}" type="slidenum">
              <a:rPr lang="en-US" smtClean="0"/>
              <a:pPr/>
              <a:t>10</a:t>
            </a:fld>
            <a:endParaRPr lang="en-US" smtClean="0"/>
          </a:p>
        </p:txBody>
      </p:sp>
      <p:sp>
        <p:nvSpPr>
          <p:cNvPr id="40963" name="Rectangle 2"/>
          <p:cNvSpPr>
            <a:spLocks noGrp="1" noRot="1" noChangeAspect="1" noChangeArrowheads="1" noTextEdit="1"/>
          </p:cNvSpPr>
          <p:nvPr>
            <p:ph type="sldImg"/>
          </p:nvPr>
        </p:nvSpPr>
        <p:spPr>
          <a:xfrm>
            <a:off x="381000" y="685800"/>
            <a:ext cx="6096000" cy="3429000"/>
          </a:xfrm>
          <a:ln/>
        </p:spPr>
      </p:sp>
      <p:sp>
        <p:nvSpPr>
          <p:cNvPr id="40964" name="Rectangle 3"/>
          <p:cNvSpPr>
            <a:spLocks noGrp="1" noChangeArrowheads="1"/>
          </p:cNvSpPr>
          <p:nvPr>
            <p:ph type="body" idx="1"/>
          </p:nvPr>
        </p:nvSpPr>
        <p:spPr>
          <a:noFill/>
          <a:ln/>
        </p:spPr>
        <p:txBody>
          <a:bodyPr/>
          <a:lstStyle/>
          <a:p>
            <a:pPr eaLnBrk="1" hangingPunct="1"/>
            <a:r>
              <a:rPr lang="en-US" smtClean="0"/>
              <a:t>Must use the remote after the first point to make “the woman has a husband is bound by law to her husband as long as he lives”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1AE42E35-AC2D-415D-897F-A5DB279A3AF7}" type="slidenum">
              <a:rPr lang="en-US" smtClean="0"/>
              <a:pPr/>
              <a:t>11</a:t>
            </a:fld>
            <a:endParaRPr lang="en-US" smtClean="0"/>
          </a:p>
        </p:txBody>
      </p:sp>
      <p:sp>
        <p:nvSpPr>
          <p:cNvPr id="41987" name="Rectangle 2"/>
          <p:cNvSpPr>
            <a:spLocks noGrp="1" noRot="1" noChangeAspect="1" noChangeArrowheads="1" noTextEdit="1"/>
          </p:cNvSpPr>
          <p:nvPr>
            <p:ph type="sldImg"/>
          </p:nvPr>
        </p:nvSpPr>
        <p:spPr>
          <a:xfrm>
            <a:off x="381000" y="685800"/>
            <a:ext cx="6096000" cy="3429000"/>
          </a:xfrm>
          <a:ln/>
        </p:spPr>
      </p:sp>
      <p:sp>
        <p:nvSpPr>
          <p:cNvPr id="41988" name="Rectangle 3"/>
          <p:cNvSpPr>
            <a:spLocks noGrp="1" noChangeArrowheads="1"/>
          </p:cNvSpPr>
          <p:nvPr>
            <p:ph type="body" idx="1"/>
          </p:nvPr>
        </p:nvSpPr>
        <p:spPr>
          <a:noFill/>
          <a:ln/>
        </p:spPr>
        <p:txBody>
          <a:bodyPr/>
          <a:lstStyle/>
          <a:p>
            <a:pPr eaLnBrk="1" hangingPunct="1"/>
            <a:r>
              <a:rPr lang="en-US" smtClean="0"/>
              <a:t>When the second point comes up on Matthew 19:9 wait for the sentence to come up before using the remote again to get the rectangle to come up “except for sexual immorality.”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40C07143-B6D4-4FB4-87F3-E921F6839259}" type="slidenum">
              <a:rPr lang="en-US" smtClean="0"/>
              <a:pPr/>
              <a:t>12</a:t>
            </a:fld>
            <a:endParaRPr lang="en-US" smtClean="0"/>
          </a:p>
        </p:txBody>
      </p:sp>
      <p:sp>
        <p:nvSpPr>
          <p:cNvPr id="43011" name="Rectangle 2"/>
          <p:cNvSpPr>
            <a:spLocks noGrp="1" noRot="1" noChangeAspect="1" noChangeArrowheads="1" noTextEdit="1"/>
          </p:cNvSpPr>
          <p:nvPr>
            <p:ph type="sldImg"/>
          </p:nvPr>
        </p:nvSpPr>
        <p:spPr>
          <a:xfrm>
            <a:off x="381000" y="685800"/>
            <a:ext cx="6096000" cy="3429000"/>
          </a:xfrm>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345BE9B7-2D56-4BFF-B282-E34FECD346F0}" type="slidenum">
              <a:rPr lang="en-US" smtClean="0"/>
              <a:pPr/>
              <a:t>13</a:t>
            </a:fld>
            <a:endParaRPr lang="en-US" smtClean="0"/>
          </a:p>
        </p:txBody>
      </p:sp>
      <p:sp>
        <p:nvSpPr>
          <p:cNvPr id="44035" name="Rectangle 2"/>
          <p:cNvSpPr>
            <a:spLocks noGrp="1" noRot="1" noChangeAspect="1" noChangeArrowheads="1" noTextEdit="1"/>
          </p:cNvSpPr>
          <p:nvPr>
            <p:ph type="sldImg"/>
          </p:nvPr>
        </p:nvSpPr>
        <p:spPr>
          <a:xfrm>
            <a:off x="381000" y="685800"/>
            <a:ext cx="6096000" cy="3429000"/>
          </a:xfrm>
          <a:ln/>
        </p:spPr>
      </p:sp>
      <p:sp>
        <p:nvSpPr>
          <p:cNvPr id="44036" name="Rectangle 3"/>
          <p:cNvSpPr>
            <a:spLocks noGrp="1" noChangeArrowheads="1"/>
          </p:cNvSpPr>
          <p:nvPr>
            <p:ph type="body" idx="1"/>
          </p:nvPr>
        </p:nvSpPr>
        <p:spPr>
          <a:noFill/>
          <a:ln/>
        </p:spPr>
        <p:txBody>
          <a:bodyPr/>
          <a:lstStyle/>
          <a:p>
            <a:pPr eaLnBrk="1" hangingPunct="1"/>
            <a:r>
              <a:rPr lang="en-US" smtClean="0"/>
              <a:t>DO NOT HIT THE REMOTE ON THIS SLIDE!  IT IS AUTOMATIC!</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2555029-CEEA-4DC5-AF05-7266E0225408}" type="slidenum">
              <a:rPr lang="en-US" smtClean="0"/>
              <a:pPr/>
              <a:t>14</a:t>
            </a:fld>
            <a:endParaRPr lang="en-US" smtClean="0"/>
          </a:p>
        </p:txBody>
      </p:sp>
      <p:sp>
        <p:nvSpPr>
          <p:cNvPr id="45059" name="Rectangle 2"/>
          <p:cNvSpPr>
            <a:spLocks noGrp="1" noRot="1" noChangeAspect="1" noChangeArrowheads="1" noTextEdit="1"/>
          </p:cNvSpPr>
          <p:nvPr>
            <p:ph type="sldImg"/>
          </p:nvPr>
        </p:nvSpPr>
        <p:spPr>
          <a:xfrm>
            <a:off x="381000" y="685800"/>
            <a:ext cx="6096000" cy="3429000"/>
          </a:xfrm>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4458AB5-CFC0-4AA5-B133-C0634EF48100}" type="slidenum">
              <a:rPr lang="en-US" smtClean="0"/>
              <a:pPr/>
              <a:t>15</a:t>
            </a:fld>
            <a:endParaRPr lang="en-US" smtClean="0"/>
          </a:p>
        </p:txBody>
      </p:sp>
      <p:sp>
        <p:nvSpPr>
          <p:cNvPr id="46083" name="Rectangle 2"/>
          <p:cNvSpPr>
            <a:spLocks noGrp="1" noRot="1" noChangeAspect="1" noChangeArrowheads="1" noTextEdit="1"/>
          </p:cNvSpPr>
          <p:nvPr>
            <p:ph type="sldImg"/>
          </p:nvPr>
        </p:nvSpPr>
        <p:spPr>
          <a:xfrm>
            <a:off x="381000" y="685800"/>
            <a:ext cx="6096000" cy="3429000"/>
          </a:xfrm>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C64A1127-5C3A-4BDA-9C00-0EE46F7C94EF}" type="slidenum">
              <a:rPr lang="en-US" smtClean="0"/>
              <a:pPr/>
              <a:t>16</a:t>
            </a:fld>
            <a:endParaRPr lang="en-US" smtClean="0"/>
          </a:p>
        </p:txBody>
      </p:sp>
      <p:sp>
        <p:nvSpPr>
          <p:cNvPr id="47107" name="Rectangle 2"/>
          <p:cNvSpPr>
            <a:spLocks noGrp="1" noRot="1" noChangeAspect="1" noChangeArrowheads="1" noTextEdit="1"/>
          </p:cNvSpPr>
          <p:nvPr>
            <p:ph type="sldImg"/>
          </p:nvPr>
        </p:nvSpPr>
        <p:spPr>
          <a:xfrm>
            <a:off x="381000" y="685800"/>
            <a:ext cx="6096000" cy="3429000"/>
          </a:xfrm>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4527CC48-B20A-4720-99B2-35567F65FA06}" type="slidenum">
              <a:rPr lang="en-US" smtClean="0"/>
              <a:pPr/>
              <a:t>17</a:t>
            </a:fld>
            <a:endParaRPr lang="en-US" smtClean="0"/>
          </a:p>
        </p:txBody>
      </p:sp>
      <p:sp>
        <p:nvSpPr>
          <p:cNvPr id="48131" name="Rectangle 2"/>
          <p:cNvSpPr>
            <a:spLocks noGrp="1" noRot="1" noChangeAspect="1" noChangeArrowheads="1" noTextEdit="1"/>
          </p:cNvSpPr>
          <p:nvPr>
            <p:ph type="sldImg"/>
          </p:nvPr>
        </p:nvSpPr>
        <p:spPr>
          <a:xfrm>
            <a:off x="381000" y="685800"/>
            <a:ext cx="6096000" cy="3429000"/>
          </a:xfrm>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BCCA9A7B-766C-41B3-A5EC-8F260DDD7A4F}" type="slidenum">
              <a:rPr lang="en-US" smtClean="0"/>
              <a:pPr/>
              <a:t>18</a:t>
            </a:fld>
            <a:endParaRPr lang="en-US" smtClean="0"/>
          </a:p>
        </p:txBody>
      </p:sp>
      <p:sp>
        <p:nvSpPr>
          <p:cNvPr id="49155" name="Rectangle 2"/>
          <p:cNvSpPr>
            <a:spLocks noGrp="1" noRot="1" noChangeAspect="1" noChangeArrowheads="1" noTextEdit="1"/>
          </p:cNvSpPr>
          <p:nvPr>
            <p:ph type="sldImg"/>
          </p:nvPr>
        </p:nvSpPr>
        <p:spPr>
          <a:xfrm>
            <a:off x="381000" y="685800"/>
            <a:ext cx="6096000" cy="3429000"/>
          </a:xfrm>
          <a:ln/>
        </p:spPr>
      </p:sp>
      <p:sp>
        <p:nvSpPr>
          <p:cNvPr id="49156" name="Rectangle 3"/>
          <p:cNvSpPr>
            <a:spLocks noGrp="1" noChangeArrowheads="1"/>
          </p:cNvSpPr>
          <p:nvPr>
            <p:ph type="body" idx="1"/>
          </p:nvPr>
        </p:nvSpPr>
        <p:spPr>
          <a:noFill/>
          <a:ln/>
        </p:spPr>
        <p:txBody>
          <a:bodyPr/>
          <a:lstStyle/>
          <a:p>
            <a:pPr eaLnBrk="1" hangingPunct="1"/>
            <a:r>
              <a:rPr lang="en-US" smtClean="0"/>
              <a:t>Let the first point until the first two rectangles on divorce come up.  On the second, after the “unbeliever departs.”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74035A20-2DB3-47EB-8386-38E87EC33313}" type="slidenum">
              <a:rPr lang="en-US" smtClean="0"/>
              <a:pPr/>
              <a:t>19</a:t>
            </a:fld>
            <a:endParaRPr lang="en-US" smtClean="0"/>
          </a:p>
        </p:txBody>
      </p:sp>
      <p:sp>
        <p:nvSpPr>
          <p:cNvPr id="50179" name="Rectangle 2"/>
          <p:cNvSpPr>
            <a:spLocks noGrp="1" noRot="1" noChangeAspect="1" noChangeArrowheads="1" noTextEdit="1"/>
          </p:cNvSpPr>
          <p:nvPr>
            <p:ph type="sldImg"/>
          </p:nvPr>
        </p:nvSpPr>
        <p:spPr>
          <a:xfrm>
            <a:off x="381000" y="685800"/>
            <a:ext cx="6096000" cy="3429000"/>
          </a:xfrm>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40CF81EA-C36E-4E88-9248-CF80D8EB8758}" type="slidenum">
              <a:rPr lang="en-US" smtClean="0"/>
              <a:pPr/>
              <a:t>2</a:t>
            </a:fld>
            <a:endParaRPr lang="en-US" smtClean="0"/>
          </a:p>
        </p:txBody>
      </p:sp>
      <p:sp>
        <p:nvSpPr>
          <p:cNvPr id="33795" name="Rectangle 2"/>
          <p:cNvSpPr>
            <a:spLocks noGrp="1" noRot="1" noChangeAspect="1" noChangeArrowheads="1" noTextEdit="1"/>
          </p:cNvSpPr>
          <p:nvPr>
            <p:ph type="sldImg"/>
          </p:nvPr>
        </p:nvSpPr>
        <p:spPr>
          <a:xfrm>
            <a:off x="381000" y="685800"/>
            <a:ext cx="6096000" cy="3429000"/>
          </a:xfrm>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C968DA92-A086-4C10-88F2-1CDF66132A61}" type="slidenum">
              <a:rPr lang="en-US" smtClean="0"/>
              <a:pPr/>
              <a:t>20</a:t>
            </a:fld>
            <a:endParaRPr lang="en-US" smtClean="0"/>
          </a:p>
        </p:txBody>
      </p:sp>
      <p:sp>
        <p:nvSpPr>
          <p:cNvPr id="51203" name="Rectangle 2"/>
          <p:cNvSpPr>
            <a:spLocks noGrp="1" noRot="1" noChangeAspect="1" noChangeArrowheads="1" noTextEdit="1"/>
          </p:cNvSpPr>
          <p:nvPr>
            <p:ph type="sldImg"/>
          </p:nvPr>
        </p:nvSpPr>
        <p:spPr>
          <a:xfrm>
            <a:off x="381000" y="685800"/>
            <a:ext cx="6096000" cy="3429000"/>
          </a:xfrm>
          <a:ln/>
        </p:spPr>
      </p:sp>
      <p:sp>
        <p:nvSpPr>
          <p:cNvPr id="51204" name="Rectangle 3"/>
          <p:cNvSpPr>
            <a:spLocks noGrp="1" noChangeArrowheads="1"/>
          </p:cNvSpPr>
          <p:nvPr>
            <p:ph type="body" idx="1"/>
          </p:nvPr>
        </p:nvSpPr>
        <p:spPr>
          <a:noFill/>
          <a:ln/>
        </p:spPr>
        <p:txBody>
          <a:bodyPr/>
          <a:lstStyle/>
          <a:p>
            <a:pPr eaLnBrk="1" hangingPunct="1"/>
            <a:r>
              <a:rPr lang="en-US" smtClean="0"/>
              <a:t>After the 4</a:t>
            </a:r>
            <a:r>
              <a:rPr lang="en-US" baseline="30000" smtClean="0"/>
              <a:t>th</a:t>
            </a:r>
            <a:r>
              <a:rPr lang="en-US" smtClean="0"/>
              <a:t> point, let the rectangle about a Christians having more reasons to divorce than a non-Christ come up.</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F21CFC30-D20F-44AE-BBAB-02D7724E8464}" type="slidenum">
              <a:rPr lang="en-US" smtClean="0"/>
              <a:pPr/>
              <a:t>21</a:t>
            </a:fld>
            <a:endParaRPr lang="en-US" smtClean="0"/>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09E05203-1D2A-4ABD-81D7-5C722595A9AA}" type="slidenum">
              <a:rPr lang="en-US" smtClean="0"/>
              <a:pPr/>
              <a:t>22</a:t>
            </a:fld>
            <a:endParaRPr lang="en-US" smtClean="0"/>
          </a:p>
        </p:txBody>
      </p:sp>
      <p:sp>
        <p:nvSpPr>
          <p:cNvPr id="53251" name="Rectangle 2"/>
          <p:cNvSpPr>
            <a:spLocks noGrp="1" noRot="1" noChangeAspect="1" noChangeArrowheads="1" noTextEdit="1"/>
          </p:cNvSpPr>
          <p:nvPr>
            <p:ph type="sldImg"/>
          </p:nvPr>
        </p:nvSpPr>
        <p:spPr>
          <a:xfrm>
            <a:off x="381000" y="685800"/>
            <a:ext cx="6096000" cy="3429000"/>
          </a:xfrm>
          <a:ln/>
        </p:spPr>
      </p:sp>
      <p:sp>
        <p:nvSpPr>
          <p:cNvPr id="53252" name="Rectangle 3"/>
          <p:cNvSpPr>
            <a:spLocks noGrp="1" noChangeArrowheads="1"/>
          </p:cNvSpPr>
          <p:nvPr>
            <p:ph type="body" idx="1"/>
          </p:nvPr>
        </p:nvSpPr>
        <p:spPr>
          <a:noFill/>
          <a:ln/>
        </p:spPr>
        <p:txBody>
          <a:bodyPr/>
          <a:lstStyle/>
          <a:p>
            <a:pPr eaLnBrk="1" hangingPunct="1"/>
            <a:r>
              <a:rPr lang="en-US" smtClean="0"/>
              <a:t>On the first point, let the rectangle on the points “a wife is not to depart from her husband” and “be reconciled” come up.</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09E05203-1D2A-4ABD-81D7-5C722595A9AA}" type="slidenum">
              <a:rPr lang="en-US" smtClean="0"/>
              <a:pPr/>
              <a:t>23</a:t>
            </a:fld>
            <a:endParaRPr lang="en-US" smtClean="0"/>
          </a:p>
        </p:txBody>
      </p:sp>
      <p:sp>
        <p:nvSpPr>
          <p:cNvPr id="53251" name="Rectangle 2"/>
          <p:cNvSpPr>
            <a:spLocks noGrp="1" noRot="1" noChangeAspect="1" noChangeArrowheads="1" noTextEdit="1"/>
          </p:cNvSpPr>
          <p:nvPr>
            <p:ph type="sldImg"/>
          </p:nvPr>
        </p:nvSpPr>
        <p:spPr>
          <a:xfrm>
            <a:off x="381000" y="685800"/>
            <a:ext cx="6096000" cy="3429000"/>
          </a:xfrm>
          <a:ln/>
        </p:spPr>
      </p:sp>
      <p:sp>
        <p:nvSpPr>
          <p:cNvPr id="53252" name="Rectangle 3"/>
          <p:cNvSpPr>
            <a:spLocks noGrp="1" noChangeArrowheads="1"/>
          </p:cNvSpPr>
          <p:nvPr>
            <p:ph type="body" idx="1"/>
          </p:nvPr>
        </p:nvSpPr>
        <p:spPr>
          <a:noFill/>
          <a:ln/>
        </p:spPr>
        <p:txBody>
          <a:bodyPr/>
          <a:lstStyle/>
          <a:p>
            <a:pPr eaLnBrk="1" hangingPunct="1"/>
            <a:r>
              <a:rPr lang="en-US" smtClean="0"/>
              <a:t>On the first point, let the rectangle on the points “a wife is not to depart from her husband” and “be reconciled” come up.</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816A0307-8501-4DDA-A2FB-46D976294C64}" type="slidenum">
              <a:rPr lang="en-US" smtClean="0"/>
              <a:pPr/>
              <a:t>24</a:t>
            </a:fld>
            <a:endParaRPr lang="en-US" smtClean="0"/>
          </a:p>
        </p:txBody>
      </p:sp>
      <p:sp>
        <p:nvSpPr>
          <p:cNvPr id="55299" name="Rectangle 2"/>
          <p:cNvSpPr>
            <a:spLocks noGrp="1" noRot="1" noChangeAspect="1" noChangeArrowheads="1" noTextEdit="1"/>
          </p:cNvSpPr>
          <p:nvPr>
            <p:ph type="sldImg"/>
          </p:nvPr>
        </p:nvSpPr>
        <p:spPr>
          <a:xfrm>
            <a:off x="381000" y="685800"/>
            <a:ext cx="6096000" cy="3429000"/>
          </a:xfrm>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816A0307-8501-4DDA-A2FB-46D976294C64}" type="slidenum">
              <a:rPr lang="en-US" smtClean="0"/>
              <a:pPr/>
              <a:t>25</a:t>
            </a:fld>
            <a:endParaRPr lang="en-US" smtClean="0"/>
          </a:p>
        </p:txBody>
      </p:sp>
      <p:sp>
        <p:nvSpPr>
          <p:cNvPr id="55299" name="Rectangle 2"/>
          <p:cNvSpPr>
            <a:spLocks noGrp="1" noRot="1" noChangeAspect="1" noChangeArrowheads="1" noTextEdit="1"/>
          </p:cNvSpPr>
          <p:nvPr>
            <p:ph type="sldImg"/>
          </p:nvPr>
        </p:nvSpPr>
        <p:spPr>
          <a:xfrm>
            <a:off x="381000" y="685800"/>
            <a:ext cx="6096000" cy="3429000"/>
          </a:xfrm>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816A0307-8501-4DDA-A2FB-46D976294C64}" type="slidenum">
              <a:rPr lang="en-US" smtClean="0"/>
              <a:pPr/>
              <a:t>26</a:t>
            </a:fld>
            <a:endParaRPr lang="en-US" smtClean="0"/>
          </a:p>
        </p:txBody>
      </p:sp>
      <p:sp>
        <p:nvSpPr>
          <p:cNvPr id="55299" name="Rectangle 2"/>
          <p:cNvSpPr>
            <a:spLocks noGrp="1" noRot="1" noChangeAspect="1" noChangeArrowheads="1" noTextEdit="1"/>
          </p:cNvSpPr>
          <p:nvPr>
            <p:ph type="sldImg"/>
          </p:nvPr>
        </p:nvSpPr>
        <p:spPr>
          <a:xfrm>
            <a:off x="381000" y="685800"/>
            <a:ext cx="6096000" cy="3429000"/>
          </a:xfrm>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D1D489C0-0FA5-40FE-8BA9-DAD1C6F709CE}" type="slidenum">
              <a:rPr lang="en-US" smtClean="0"/>
              <a:pPr/>
              <a:t>27</a:t>
            </a:fld>
            <a:endParaRPr lang="en-US" smtClean="0"/>
          </a:p>
        </p:txBody>
      </p:sp>
      <p:sp>
        <p:nvSpPr>
          <p:cNvPr id="58371" name="Rectangle 2"/>
          <p:cNvSpPr>
            <a:spLocks noGrp="1" noRot="1" noChangeAspect="1" noChangeArrowheads="1" noTextEdit="1"/>
          </p:cNvSpPr>
          <p:nvPr>
            <p:ph type="sldImg"/>
          </p:nvPr>
        </p:nvSpPr>
        <p:spPr>
          <a:xfrm>
            <a:off x="381000" y="685800"/>
            <a:ext cx="6096000" cy="3429000"/>
          </a:xfrm>
          <a:ln/>
        </p:spPr>
      </p:sp>
      <p:sp>
        <p:nvSpPr>
          <p:cNvPr id="58372" name="Rectangle 3"/>
          <p:cNvSpPr>
            <a:spLocks noGrp="1" noChangeArrowheads="1"/>
          </p:cNvSpPr>
          <p:nvPr>
            <p:ph type="body" idx="1"/>
          </p:nvPr>
        </p:nvSpPr>
        <p:spPr>
          <a:noFill/>
          <a:ln/>
        </p:spPr>
        <p:txBody>
          <a:bodyPr/>
          <a:lstStyle/>
          <a:p>
            <a:pPr eaLnBrk="1" hangingPunct="1"/>
            <a:r>
              <a:rPr lang="en-US" smtClean="0"/>
              <a:t>Must use remote for each individual point- (cause dissensions &amp; hindrances, teaching you learned, then turn away from them)</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AF922C2-5B07-47B3-9B3C-8E9E61759883}" type="slidenum">
              <a:rPr lang="en-US" smtClean="0"/>
              <a:pPr/>
              <a:t>28</a:t>
            </a:fld>
            <a:endParaRPr lang="en-US" smtClean="0"/>
          </a:p>
        </p:txBody>
      </p:sp>
      <p:sp>
        <p:nvSpPr>
          <p:cNvPr id="59395" name="Rectangle 2"/>
          <p:cNvSpPr>
            <a:spLocks noGrp="1" noRot="1" noChangeAspect="1" noChangeArrowheads="1" noTextEdit="1"/>
          </p:cNvSpPr>
          <p:nvPr>
            <p:ph type="sldImg"/>
          </p:nvPr>
        </p:nvSpPr>
        <p:spPr>
          <a:xfrm>
            <a:off x="381000" y="685800"/>
            <a:ext cx="6096000" cy="3429000"/>
          </a:xfrm>
          <a:ln/>
        </p:spPr>
      </p:sp>
      <p:sp>
        <p:nvSpPr>
          <p:cNvPr id="59396" name="Rectangle 3"/>
          <p:cNvSpPr>
            <a:spLocks noGrp="1" noChangeArrowheads="1"/>
          </p:cNvSpPr>
          <p:nvPr>
            <p:ph type="body" idx="1"/>
          </p:nvPr>
        </p:nvSpPr>
        <p:spPr>
          <a:noFill/>
          <a:ln/>
        </p:spPr>
        <p:txBody>
          <a:bodyPr/>
          <a:lstStyle/>
          <a:p>
            <a:pPr eaLnBrk="1" hangingPunct="1"/>
            <a:r>
              <a:rPr lang="en-US" smtClean="0"/>
              <a:t>Must use remote on the second point for each phrase (does not bring this teaching, do not receive him into your house, bid him godspeed participates in his evil deeds)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2C50E5C-559B-496C-BBFA-DF7DAD4DB9C8}" type="slidenum">
              <a:rPr lang="en-US" smtClean="0"/>
              <a:pPr/>
              <a:t>3</a:t>
            </a:fld>
            <a:endParaRPr lang="en-US" smtClean="0"/>
          </a:p>
        </p:txBody>
      </p:sp>
      <p:sp>
        <p:nvSpPr>
          <p:cNvPr id="31747" name="Rectangle 2"/>
          <p:cNvSpPr>
            <a:spLocks noGrp="1" noRot="1" noChangeAspect="1" noChangeArrowheads="1" noTextEdit="1"/>
          </p:cNvSpPr>
          <p:nvPr>
            <p:ph type="sldImg"/>
          </p:nvPr>
        </p:nvSpPr>
        <p:spPr>
          <a:xfrm>
            <a:off x="381000" y="685800"/>
            <a:ext cx="6096000" cy="3429000"/>
          </a:xfrm>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DBE87E94-F161-41A7-A9D7-6F55DFB80515}" type="slidenum">
              <a:rPr lang="en-US" smtClean="0"/>
              <a:pPr/>
              <a:t>4</a:t>
            </a:fld>
            <a:endParaRPr lang="en-US" smtClean="0"/>
          </a:p>
        </p:txBody>
      </p:sp>
      <p:sp>
        <p:nvSpPr>
          <p:cNvPr id="34819" name="Rectangle 2"/>
          <p:cNvSpPr>
            <a:spLocks noGrp="1" noRot="1" noChangeAspect="1" noChangeArrowheads="1" noTextEdit="1"/>
          </p:cNvSpPr>
          <p:nvPr>
            <p:ph type="sldImg"/>
          </p:nvPr>
        </p:nvSpPr>
        <p:spPr>
          <a:xfrm>
            <a:off x="381000" y="685800"/>
            <a:ext cx="6096000" cy="3429000"/>
          </a:xfrm>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E2D6A4DE-4D32-45CF-BE1D-46BDA9BBE280}" type="slidenum">
              <a:rPr lang="en-US" smtClean="0"/>
              <a:pPr/>
              <a:t>5</a:t>
            </a:fld>
            <a:endParaRPr lang="en-US" smtClean="0"/>
          </a:p>
        </p:txBody>
      </p:sp>
      <p:sp>
        <p:nvSpPr>
          <p:cNvPr id="35843" name="Rectangle 2"/>
          <p:cNvSpPr>
            <a:spLocks noGrp="1" noRot="1" noChangeAspect="1" noChangeArrowheads="1" noTextEdit="1"/>
          </p:cNvSpPr>
          <p:nvPr>
            <p:ph type="sldImg"/>
          </p:nvPr>
        </p:nvSpPr>
        <p:spPr>
          <a:xfrm>
            <a:off x="381000" y="685800"/>
            <a:ext cx="6096000" cy="3429000"/>
          </a:xfrm>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0BEBB02B-E770-4BC4-BBD6-FCB823F5FE1D}" type="slidenum">
              <a:rPr lang="en-US" smtClean="0"/>
              <a:pPr/>
              <a:t>6</a:t>
            </a:fld>
            <a:endParaRPr lang="en-US" smtClean="0"/>
          </a:p>
        </p:txBody>
      </p:sp>
      <p:sp>
        <p:nvSpPr>
          <p:cNvPr id="36867" name="Rectangle 2"/>
          <p:cNvSpPr>
            <a:spLocks noGrp="1" noRot="1" noChangeAspect="1" noChangeArrowheads="1" noTextEdit="1"/>
          </p:cNvSpPr>
          <p:nvPr>
            <p:ph type="sldImg"/>
          </p:nvPr>
        </p:nvSpPr>
        <p:spPr>
          <a:xfrm>
            <a:off x="381000" y="685800"/>
            <a:ext cx="6096000" cy="3429000"/>
          </a:xfrm>
          <a:ln/>
        </p:spPr>
      </p:sp>
      <p:sp>
        <p:nvSpPr>
          <p:cNvPr id="36868" name="Rectangle 3"/>
          <p:cNvSpPr>
            <a:spLocks noGrp="1" noChangeArrowheads="1"/>
          </p:cNvSpPr>
          <p:nvPr>
            <p:ph type="body" idx="1"/>
          </p:nvPr>
        </p:nvSpPr>
        <p:spPr>
          <a:noFill/>
          <a:ln/>
        </p:spPr>
        <p:txBody>
          <a:bodyPr/>
          <a:lstStyle/>
          <a:p>
            <a:pPr eaLnBrk="1" hangingPunct="1"/>
            <a:r>
              <a:rPr lang="en-US" smtClean="0"/>
              <a:t>On the 3</a:t>
            </a:r>
            <a:r>
              <a:rPr lang="en-US" baseline="30000" smtClean="0"/>
              <a:t>rd</a:t>
            </a:r>
            <a:r>
              <a:rPr lang="en-US" smtClean="0"/>
              <a:t> point wait for the circle to come up for both the word context and then the word divorce!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C0A4974A-F4D4-44E5-BE0E-F715947F9039}" type="slidenum">
              <a:rPr lang="en-US" smtClean="0"/>
              <a:pPr/>
              <a:t>7</a:t>
            </a:fld>
            <a:endParaRPr lang="en-US" smtClean="0"/>
          </a:p>
        </p:txBody>
      </p:sp>
      <p:sp>
        <p:nvSpPr>
          <p:cNvPr id="37891" name="Rectangle 2"/>
          <p:cNvSpPr>
            <a:spLocks noGrp="1" noRot="1" noChangeAspect="1" noChangeArrowheads="1" noTextEdit="1"/>
          </p:cNvSpPr>
          <p:nvPr>
            <p:ph type="sldImg"/>
          </p:nvPr>
        </p:nvSpPr>
        <p:spPr>
          <a:xfrm>
            <a:off x="381000" y="685800"/>
            <a:ext cx="6096000" cy="3429000"/>
          </a:xfrm>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BB50584C-5F48-4269-B1A7-A14F25319F7F}" type="slidenum">
              <a:rPr lang="en-US" smtClean="0"/>
              <a:pPr/>
              <a:t>8</a:t>
            </a:fld>
            <a:endParaRPr lang="en-US" smtClean="0"/>
          </a:p>
        </p:txBody>
      </p:sp>
      <p:sp>
        <p:nvSpPr>
          <p:cNvPr id="38915" name="Rectangle 2"/>
          <p:cNvSpPr>
            <a:spLocks noGrp="1" noRot="1" noChangeAspect="1" noChangeArrowheads="1" noTextEdit="1"/>
          </p:cNvSpPr>
          <p:nvPr>
            <p:ph type="sldImg"/>
          </p:nvPr>
        </p:nvSpPr>
        <p:spPr>
          <a:xfrm>
            <a:off x="381000" y="685800"/>
            <a:ext cx="6096000" cy="3429000"/>
          </a:xfrm>
          <a:ln/>
        </p:spPr>
      </p:sp>
      <p:sp>
        <p:nvSpPr>
          <p:cNvPr id="38916" name="Rectangle 3"/>
          <p:cNvSpPr>
            <a:spLocks noGrp="1" noChangeArrowheads="1"/>
          </p:cNvSpPr>
          <p:nvPr>
            <p:ph type="body" idx="1"/>
          </p:nvPr>
        </p:nvSpPr>
        <p:spPr>
          <a:noFill/>
          <a:ln/>
        </p:spPr>
        <p:txBody>
          <a:bodyPr/>
          <a:lstStyle/>
          <a:p>
            <a:pPr eaLnBrk="1" hangingPunct="1"/>
            <a:r>
              <a:rPr lang="en-US" smtClean="0"/>
              <a:t>On the 3</a:t>
            </a:r>
            <a:r>
              <a:rPr lang="en-US" baseline="30000" smtClean="0"/>
              <a:t>rd</a:t>
            </a:r>
            <a:r>
              <a:rPr lang="en-US" smtClean="0"/>
              <a:t> point, wait for the rectangle to come up for one man one woman for life!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A9B0D721-1FE0-4C6A-9BC8-C0CE82F3D947}" type="slidenum">
              <a:rPr lang="en-US" smtClean="0"/>
              <a:pPr/>
              <a:t>9</a:t>
            </a:fld>
            <a:endParaRPr lang="en-US" smtClean="0"/>
          </a:p>
        </p:txBody>
      </p:sp>
      <p:sp>
        <p:nvSpPr>
          <p:cNvPr id="39939" name="Rectangle 2"/>
          <p:cNvSpPr>
            <a:spLocks noGrp="1" noRot="1" noChangeAspect="1" noChangeArrowheads="1" noTextEdit="1"/>
          </p:cNvSpPr>
          <p:nvPr>
            <p:ph type="sldImg"/>
          </p:nvPr>
        </p:nvSpPr>
        <p:spPr>
          <a:xfrm>
            <a:off x="381000" y="685800"/>
            <a:ext cx="6096000" cy="3429000"/>
          </a:xfrm>
          <a:ln/>
        </p:spPr>
      </p:sp>
      <p:sp>
        <p:nvSpPr>
          <p:cNvPr id="39940" name="Rectangle 3"/>
          <p:cNvSpPr>
            <a:spLocks noGrp="1" noChangeArrowheads="1"/>
          </p:cNvSpPr>
          <p:nvPr>
            <p:ph type="body" idx="1"/>
          </p:nvPr>
        </p:nvSpPr>
        <p:spPr>
          <a:noFill/>
          <a:ln/>
        </p:spPr>
        <p:txBody>
          <a:bodyPr/>
          <a:lstStyle/>
          <a:p>
            <a:pPr eaLnBrk="1" hangingPunct="1"/>
            <a:r>
              <a:rPr lang="en-US" smtClean="0"/>
              <a:t>Don’t use the remote on the first point.  Allow the rectangle to come up on its own.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2AB608-C7B9-4057-AD7D-8031BDD27D84}" type="datetimeFigureOut">
              <a:rPr lang="en-US" smtClean="0"/>
              <a:pPr/>
              <a:t>5/24/2015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3773E-4BB8-4A38-9FB1-FC239B6EA84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2AB608-C7B9-4057-AD7D-8031BDD27D84}" type="datetimeFigureOut">
              <a:rPr lang="en-US" smtClean="0"/>
              <a:pPr/>
              <a:t>5/24/2015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3773E-4BB8-4A38-9FB1-FC239B6EA84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2AB608-C7B9-4057-AD7D-8031BDD27D84}" type="datetimeFigureOut">
              <a:rPr lang="en-US" smtClean="0"/>
              <a:pPr/>
              <a:t>5/24/2015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3773E-4BB8-4A38-9FB1-FC239B6EA84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2AB608-C7B9-4057-AD7D-8031BDD27D84}" type="datetimeFigureOut">
              <a:rPr lang="en-US" smtClean="0"/>
              <a:pPr/>
              <a:t>5/24/2015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3773E-4BB8-4A38-9FB1-FC239B6EA84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2AB608-C7B9-4057-AD7D-8031BDD27D84}" type="datetimeFigureOut">
              <a:rPr lang="en-US" smtClean="0"/>
              <a:pPr/>
              <a:t>5/24/2015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3773E-4BB8-4A38-9FB1-FC239B6EA84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2AB608-C7B9-4057-AD7D-8031BDD27D84}" type="datetimeFigureOut">
              <a:rPr lang="en-US" smtClean="0"/>
              <a:pPr/>
              <a:t>5/24/2015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3773E-4BB8-4A38-9FB1-FC239B6EA84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2AB608-C7B9-4057-AD7D-8031BDD27D84}" type="datetimeFigureOut">
              <a:rPr lang="en-US" smtClean="0"/>
              <a:pPr/>
              <a:t>5/24/2015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53773E-4BB8-4A38-9FB1-FC239B6EA84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2AB608-C7B9-4057-AD7D-8031BDD27D84}" type="datetimeFigureOut">
              <a:rPr lang="en-US" smtClean="0"/>
              <a:pPr/>
              <a:t>5/24/2015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53773E-4BB8-4A38-9FB1-FC239B6EA84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2AB608-C7B9-4057-AD7D-8031BDD27D84}" type="datetimeFigureOut">
              <a:rPr lang="en-US" smtClean="0"/>
              <a:pPr/>
              <a:t>5/24/2015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53773E-4BB8-4A38-9FB1-FC239B6EA84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2AB608-C7B9-4057-AD7D-8031BDD27D84}" type="datetimeFigureOut">
              <a:rPr lang="en-US" smtClean="0"/>
              <a:pPr/>
              <a:t>5/24/2015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3773E-4BB8-4A38-9FB1-FC239B6EA84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2AB608-C7B9-4057-AD7D-8031BDD27D84}" type="datetimeFigureOut">
              <a:rPr lang="en-US" smtClean="0"/>
              <a:pPr/>
              <a:t>5/24/2015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3773E-4BB8-4A38-9FB1-FC239B6EA84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942AB608-C7B9-4057-AD7D-8031BDD27D84}" type="datetimeFigureOut">
              <a:rPr lang="en-US" smtClean="0"/>
              <a:pPr/>
              <a:t>5/24/2015</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BE53773E-4BB8-4A38-9FB1-FC239B6EA84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hyperlink" Target="http://images.google.com/imgres?imgurl=http://edition.cnn.com/2000/WORLD/europe/germany/11/03/bishop.divorce/story.divorce.jpg&amp;imgrefurl=http://www.volenski.cl/&amp;h=168&amp;w=220&amp;sz=10&amp;hl=en&amp;start=7&amp;tbnid=TOAw1pWrXXS36M:&amp;tbnh=82&amp;tbnw=107&amp;prev=/images?q=divorce&amp;svnum=10&amp;hl=en&amp;lr=&amp;sa=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title"/>
          </p:nvPr>
        </p:nvSpPr>
        <p:spPr>
          <a:xfrm>
            <a:off x="0" y="0"/>
            <a:ext cx="14386560" cy="1554480"/>
          </a:xfrm>
        </p:spPr>
        <p:txBody>
          <a:bodyPr>
            <a:noAutofit/>
          </a:bodyPr>
          <a:lstStyle/>
          <a:p>
            <a:pPr eaLnBrk="1" hangingPunct="1"/>
            <a:r>
              <a:rPr lang="en-US" sz="6000" dirty="0" smtClean="0">
                <a:solidFill>
                  <a:srgbClr val="FFFF00"/>
                </a:solidFill>
                <a:latin typeface="Tahoma" pitchFamily="34" charset="0"/>
                <a:ea typeface="Tahoma" pitchFamily="34" charset="0"/>
                <a:cs typeface="Tahoma" pitchFamily="34" charset="0"/>
              </a:rPr>
              <a:t>The Divorce Rate in this </a:t>
            </a:r>
            <a:r>
              <a:rPr lang="en-US" sz="6000" dirty="0" smtClean="0">
                <a:solidFill>
                  <a:srgbClr val="FFFF00"/>
                </a:solidFill>
                <a:latin typeface="Tahoma" pitchFamily="34" charset="0"/>
                <a:ea typeface="Tahoma" pitchFamily="34" charset="0"/>
                <a:cs typeface="Tahoma" pitchFamily="34" charset="0"/>
              </a:rPr>
              <a:t>Country </a:t>
            </a:r>
            <a:r>
              <a:rPr lang="en-US" sz="6000" dirty="0" smtClean="0">
                <a:solidFill>
                  <a:srgbClr val="FFFF00"/>
                </a:solidFill>
                <a:latin typeface="Tahoma" pitchFamily="34" charset="0"/>
                <a:ea typeface="Tahoma" pitchFamily="34" charset="0"/>
                <a:cs typeface="Tahoma" pitchFamily="34" charset="0"/>
              </a:rPr>
              <a:t>has </a:t>
            </a:r>
            <a:r>
              <a:rPr lang="en-US" sz="6000" dirty="0" smtClean="0">
                <a:solidFill>
                  <a:srgbClr val="FFFF00"/>
                </a:solidFill>
                <a:latin typeface="Tahoma" pitchFamily="34" charset="0"/>
                <a:ea typeface="Tahoma" pitchFamily="34" charset="0"/>
                <a:cs typeface="Tahoma" pitchFamily="34" charset="0"/>
              </a:rPr>
              <a:t>Skyrocketed </a:t>
            </a:r>
            <a:r>
              <a:rPr lang="en-US" sz="6000" dirty="0" smtClean="0">
                <a:solidFill>
                  <a:srgbClr val="FFFF00"/>
                </a:solidFill>
                <a:latin typeface="Tahoma" pitchFamily="34" charset="0"/>
                <a:ea typeface="Tahoma" pitchFamily="34" charset="0"/>
                <a:cs typeface="Tahoma" pitchFamily="34" charset="0"/>
              </a:rPr>
              <a:t>over </a:t>
            </a:r>
            <a:r>
              <a:rPr lang="en-US" sz="6000" dirty="0" smtClean="0">
                <a:solidFill>
                  <a:srgbClr val="FFFF00"/>
                </a:solidFill>
                <a:latin typeface="Tahoma" pitchFamily="34" charset="0"/>
                <a:ea typeface="Tahoma" pitchFamily="34" charset="0"/>
                <a:cs typeface="Tahoma" pitchFamily="34" charset="0"/>
              </a:rPr>
              <a:t>Time</a:t>
            </a:r>
            <a:endParaRPr lang="en-US" sz="6000" dirty="0" smtClean="0">
              <a:solidFill>
                <a:srgbClr val="FFFF00"/>
              </a:solidFill>
              <a:latin typeface="Tahoma" pitchFamily="34" charset="0"/>
              <a:ea typeface="Tahoma" pitchFamily="34" charset="0"/>
              <a:cs typeface="Tahoma" pitchFamily="34" charset="0"/>
            </a:endParaRPr>
          </a:p>
        </p:txBody>
      </p:sp>
      <p:sp>
        <p:nvSpPr>
          <p:cNvPr id="26631" name="Rectangle 7"/>
          <p:cNvSpPr>
            <a:spLocks noGrp="1" noChangeArrowheads="1"/>
          </p:cNvSpPr>
          <p:nvPr>
            <p:ph type="body" idx="1"/>
          </p:nvPr>
        </p:nvSpPr>
        <p:spPr>
          <a:xfrm>
            <a:off x="243840" y="1737360"/>
            <a:ext cx="14020800" cy="5486400"/>
          </a:xfrm>
          <a:solidFill>
            <a:srgbClr val="CC0000">
              <a:alpha val="32156"/>
            </a:srgbClr>
          </a:solidFill>
        </p:spPr>
        <p:txBody>
          <a:bodyPr>
            <a:normAutofit lnSpcReduction="10000"/>
          </a:bodyPr>
          <a:lstStyle/>
          <a:p>
            <a:pPr algn="ctr" eaLnBrk="1" hangingPunct="1">
              <a:buClr>
                <a:srgbClr val="CC0000"/>
              </a:buClr>
              <a:buSzPct val="25000"/>
              <a:buFontTx/>
              <a:buNone/>
            </a:pPr>
            <a:r>
              <a:rPr lang="en-US" dirty="0" smtClean="0">
                <a:solidFill>
                  <a:schemeClr val="bg1"/>
                </a:solidFill>
              </a:rPr>
              <a:t>In 1816, it was 1% in Connecticut. </a:t>
            </a:r>
          </a:p>
          <a:p>
            <a:pPr algn="ctr" eaLnBrk="1" hangingPunct="1">
              <a:buClr>
                <a:srgbClr val="CC0000"/>
              </a:buClr>
              <a:buSzPct val="25000"/>
              <a:buFontTx/>
              <a:buNone/>
            </a:pPr>
            <a:endParaRPr lang="en-US" sz="2300" dirty="0" smtClean="0">
              <a:solidFill>
                <a:schemeClr val="bg1"/>
              </a:solidFill>
            </a:endParaRPr>
          </a:p>
          <a:p>
            <a:pPr algn="ctr" eaLnBrk="1" hangingPunct="1">
              <a:buClr>
                <a:srgbClr val="CC0000"/>
              </a:buClr>
              <a:buSzPct val="25000"/>
              <a:buFontTx/>
              <a:buNone/>
            </a:pPr>
            <a:r>
              <a:rPr lang="en-US" dirty="0" smtClean="0">
                <a:solidFill>
                  <a:schemeClr val="bg1"/>
                </a:solidFill>
              </a:rPr>
              <a:t>In 1880, fewer than 5% ended their marriages. </a:t>
            </a:r>
            <a:r>
              <a:rPr lang="en-US" dirty="0" smtClean="0">
                <a:solidFill>
                  <a:schemeClr val="bg1"/>
                </a:solidFill>
              </a:rPr>
              <a:t>                   </a:t>
            </a:r>
            <a:r>
              <a:rPr lang="en-US" sz="3400" dirty="0" smtClean="0">
                <a:solidFill>
                  <a:schemeClr val="bg1"/>
                </a:solidFill>
              </a:rPr>
              <a:t>(</a:t>
            </a:r>
            <a:r>
              <a:rPr lang="en-US" sz="3400" dirty="0" smtClean="0">
                <a:solidFill>
                  <a:schemeClr val="bg1"/>
                </a:solidFill>
              </a:rPr>
              <a:t>historian Robert Griswold, recorded in </a:t>
            </a:r>
            <a:r>
              <a:rPr lang="en-US" sz="3400" i="1" dirty="0" smtClean="0">
                <a:solidFill>
                  <a:schemeClr val="bg1"/>
                </a:solidFill>
              </a:rPr>
              <a:t>National Review</a:t>
            </a:r>
            <a:r>
              <a:rPr lang="en-US" sz="3400" dirty="0" smtClean="0">
                <a:solidFill>
                  <a:schemeClr val="bg1"/>
                </a:solidFill>
              </a:rPr>
              <a:t>, June 9, 2004).</a:t>
            </a:r>
            <a:endParaRPr lang="en-US" sz="3400" dirty="0" smtClean="0">
              <a:solidFill>
                <a:schemeClr val="bg1"/>
              </a:solidFill>
            </a:endParaRPr>
          </a:p>
          <a:p>
            <a:pPr algn="ctr" eaLnBrk="1" hangingPunct="1">
              <a:buClr>
                <a:srgbClr val="CC0000"/>
              </a:buClr>
              <a:buSzPct val="25000"/>
              <a:buFontTx/>
              <a:buNone/>
            </a:pPr>
            <a:r>
              <a:rPr lang="en-US" sz="2300" dirty="0" smtClean="0">
                <a:solidFill>
                  <a:schemeClr val="bg1"/>
                </a:solidFill>
              </a:rPr>
              <a:t> </a:t>
            </a:r>
          </a:p>
          <a:p>
            <a:pPr algn="ctr" eaLnBrk="1" hangingPunct="1">
              <a:buClr>
                <a:srgbClr val="CC0000"/>
              </a:buClr>
              <a:buSzPct val="25000"/>
              <a:buFontTx/>
              <a:buNone/>
            </a:pPr>
            <a:r>
              <a:rPr lang="en-US" dirty="0" smtClean="0">
                <a:solidFill>
                  <a:schemeClr val="bg1"/>
                </a:solidFill>
              </a:rPr>
              <a:t>In 1969, it had risen to 25%. </a:t>
            </a:r>
          </a:p>
          <a:p>
            <a:pPr algn="ctr" eaLnBrk="1" hangingPunct="1">
              <a:buClr>
                <a:srgbClr val="CC0000"/>
              </a:buClr>
              <a:buSzPct val="25000"/>
              <a:buFontTx/>
              <a:buNone/>
            </a:pPr>
            <a:endParaRPr lang="en-US" sz="2300" dirty="0" smtClean="0">
              <a:solidFill>
                <a:schemeClr val="bg1"/>
              </a:solidFill>
            </a:endParaRPr>
          </a:p>
          <a:p>
            <a:pPr algn="ctr" eaLnBrk="1" hangingPunct="1">
              <a:buClr>
                <a:srgbClr val="CC0000"/>
              </a:buClr>
              <a:buSzPct val="25000"/>
              <a:buFontTx/>
              <a:buNone/>
            </a:pPr>
            <a:r>
              <a:rPr lang="en-US" dirty="0" smtClean="0">
                <a:solidFill>
                  <a:schemeClr val="bg1"/>
                </a:solidFill>
              </a:rPr>
              <a:t>In 1970, California enacted no-fault divorce which led to all the states adopting it by 1985.  </a:t>
            </a:r>
          </a:p>
        </p:txBody>
      </p:sp>
      <p:sp>
        <p:nvSpPr>
          <p:cNvPr id="4" name="WordArt 5"/>
          <p:cNvSpPr>
            <a:spLocks noChangeArrowheads="1" noChangeShapeType="1" noTextEdit="1"/>
          </p:cNvSpPr>
          <p:nvPr/>
        </p:nvSpPr>
        <p:spPr bwMode="auto">
          <a:xfrm>
            <a:off x="0" y="1463040"/>
            <a:ext cx="14630400" cy="3931920"/>
          </a:xfrm>
          <a:prstGeom prst="rect">
            <a:avLst/>
          </a:prstGeom>
        </p:spPr>
        <p:txBody>
          <a:bodyPr wrap="none" lIns="130622" tIns="65311" rIns="130622" bIns="65311" fromWordArt="1">
            <a:prstTxWarp prst="textPlain">
              <a:avLst>
                <a:gd name="adj" fmla="val 49866"/>
              </a:avLst>
            </a:prstTxWarp>
          </a:bodyPr>
          <a:lstStyle/>
          <a:p>
            <a:pPr algn="ctr"/>
            <a:endParaRPr lang="en-US" sz="10300" b="1" kern="10" dirty="0">
              <a:ln w="31877">
                <a:solidFill>
                  <a:srgbClr val="FFFFFF"/>
                </a:solidFill>
                <a:round/>
                <a:headEnd/>
                <a:tailEnd/>
              </a:ln>
              <a:effectLst>
                <a:outerShdw dist="45791" dir="2021404" algn="ctr" rotWithShape="0">
                  <a:srgbClr val="9999FF"/>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6631">
                                            <p:txEl>
                                              <p:pRg st="0" end="0"/>
                                            </p:txEl>
                                          </p:spTgt>
                                        </p:tgtEl>
                                        <p:attrNameLst>
                                          <p:attrName>style.visibility</p:attrName>
                                        </p:attrNameLst>
                                      </p:cBhvr>
                                      <p:to>
                                        <p:strVal val="visible"/>
                                      </p:to>
                                    </p:set>
                                    <p:animEffect transition="in" filter="fade">
                                      <p:cBhvr>
                                        <p:cTn id="7" dur="1000"/>
                                        <p:tgtEl>
                                          <p:spTgt spid="26631">
                                            <p:txEl>
                                              <p:pRg st="0" end="0"/>
                                            </p:txEl>
                                          </p:spTgt>
                                        </p:tgtEl>
                                      </p:cBhvr>
                                    </p:animEffect>
                                    <p:anim calcmode="lin" valueType="num">
                                      <p:cBhvr>
                                        <p:cTn id="8" dur="1000" fill="hold"/>
                                        <p:tgtEl>
                                          <p:spTgt spid="266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66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6631">
                                            <p:txEl>
                                              <p:pRg st="2" end="2"/>
                                            </p:txEl>
                                          </p:spTgt>
                                        </p:tgtEl>
                                        <p:attrNameLst>
                                          <p:attrName>style.visibility</p:attrName>
                                        </p:attrNameLst>
                                      </p:cBhvr>
                                      <p:to>
                                        <p:strVal val="visible"/>
                                      </p:to>
                                    </p:set>
                                    <p:animEffect transition="in" filter="fade">
                                      <p:cBhvr>
                                        <p:cTn id="14" dur="1000"/>
                                        <p:tgtEl>
                                          <p:spTgt spid="26631">
                                            <p:txEl>
                                              <p:pRg st="2" end="2"/>
                                            </p:txEl>
                                          </p:spTgt>
                                        </p:tgtEl>
                                      </p:cBhvr>
                                    </p:animEffect>
                                    <p:anim calcmode="lin" valueType="num">
                                      <p:cBhvr>
                                        <p:cTn id="15" dur="1000" fill="hold"/>
                                        <p:tgtEl>
                                          <p:spTgt spid="2663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66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6631">
                                            <p:txEl>
                                              <p:pRg st="4" end="4"/>
                                            </p:txEl>
                                          </p:spTgt>
                                        </p:tgtEl>
                                        <p:attrNameLst>
                                          <p:attrName>style.visibility</p:attrName>
                                        </p:attrNameLst>
                                      </p:cBhvr>
                                      <p:to>
                                        <p:strVal val="visible"/>
                                      </p:to>
                                    </p:set>
                                    <p:animEffect transition="in" filter="fade">
                                      <p:cBhvr>
                                        <p:cTn id="21" dur="1000"/>
                                        <p:tgtEl>
                                          <p:spTgt spid="26631">
                                            <p:txEl>
                                              <p:pRg st="4" end="4"/>
                                            </p:txEl>
                                          </p:spTgt>
                                        </p:tgtEl>
                                      </p:cBhvr>
                                    </p:animEffect>
                                    <p:anim calcmode="lin" valueType="num">
                                      <p:cBhvr>
                                        <p:cTn id="22" dur="1000" fill="hold"/>
                                        <p:tgtEl>
                                          <p:spTgt spid="26631">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663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6631">
                                            <p:txEl>
                                              <p:pRg st="6" end="6"/>
                                            </p:txEl>
                                          </p:spTgt>
                                        </p:tgtEl>
                                        <p:attrNameLst>
                                          <p:attrName>style.visibility</p:attrName>
                                        </p:attrNameLst>
                                      </p:cBhvr>
                                      <p:to>
                                        <p:strVal val="visible"/>
                                      </p:to>
                                    </p:set>
                                    <p:animEffect transition="in" filter="fade">
                                      <p:cBhvr>
                                        <p:cTn id="28" dur="1000"/>
                                        <p:tgtEl>
                                          <p:spTgt spid="26631">
                                            <p:txEl>
                                              <p:pRg st="6" end="6"/>
                                            </p:txEl>
                                          </p:spTgt>
                                        </p:tgtEl>
                                      </p:cBhvr>
                                    </p:animEffect>
                                    <p:anim calcmode="lin" valueType="num">
                                      <p:cBhvr>
                                        <p:cTn id="29" dur="1000" fill="hold"/>
                                        <p:tgtEl>
                                          <p:spTgt spid="26631">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2663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nodePh="1">
                                  <p:stCondLst>
                                    <p:cond delay="0"/>
                                  </p:stCondLst>
                                  <p:endCondLst>
                                    <p:cond evt="begin" delay="0">
                                      <p:tn val="33"/>
                                    </p:cond>
                                  </p:endCondLst>
                                  <p:childTnLst>
                                    <p:set>
                                      <p:cBhvr>
                                        <p:cTn id="34" dur="1" fill="hold">
                                          <p:stCondLst>
                                            <p:cond delay="0"/>
                                          </p:stCondLst>
                                        </p:cTn>
                                        <p:tgtEl>
                                          <p:spTgt spid="4"/>
                                        </p:tgtEl>
                                        <p:attrNameLst>
                                          <p:attrName>style.visibility</p:attrName>
                                        </p:attrNameLst>
                                      </p:cBhvr>
                                      <p:to>
                                        <p:strVal val="visible"/>
                                      </p:to>
                                    </p:set>
                                    <p:animEffect transition="in" filter="fade">
                                      <p:cBhvr>
                                        <p:cTn id="3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1" grpId="0" uiExpand="1" build="p"/>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14630400" cy="1554480"/>
          </a:xfrm>
        </p:spPr>
        <p:txBody>
          <a:bodyPr>
            <a:noAutofit/>
          </a:bodyPr>
          <a:lstStyle/>
          <a:p>
            <a:pPr eaLnBrk="1" hangingPunct="1"/>
            <a:r>
              <a:rPr lang="en-US" sz="5700" dirty="0" smtClean="0">
                <a:solidFill>
                  <a:srgbClr val="FFFF00"/>
                </a:solidFill>
                <a:latin typeface="Tahoma" pitchFamily="34" charset="0"/>
                <a:ea typeface="Tahoma" pitchFamily="34" charset="0"/>
                <a:cs typeface="Tahoma" pitchFamily="34" charset="0"/>
              </a:rPr>
              <a:t>The Apostle Paul Taught that a Woman was Bound by Law to her Husband for Life</a:t>
            </a:r>
          </a:p>
        </p:txBody>
      </p:sp>
      <p:sp>
        <p:nvSpPr>
          <p:cNvPr id="61443" name="Rectangle 3"/>
          <p:cNvSpPr>
            <a:spLocks noGrp="1" noChangeArrowheads="1"/>
          </p:cNvSpPr>
          <p:nvPr>
            <p:ph type="body" idx="1"/>
          </p:nvPr>
        </p:nvSpPr>
        <p:spPr>
          <a:xfrm>
            <a:off x="0" y="1554480"/>
            <a:ext cx="14630400" cy="6492240"/>
          </a:xfrm>
          <a:solidFill>
            <a:srgbClr val="CC0000">
              <a:alpha val="32156"/>
            </a:srgbClr>
          </a:solidFill>
        </p:spPr>
        <p:txBody>
          <a:bodyPr/>
          <a:lstStyle/>
          <a:p>
            <a:pPr algn="ctr" eaLnBrk="1" hangingPunct="1">
              <a:lnSpc>
                <a:spcPct val="90000"/>
              </a:lnSpc>
              <a:buClr>
                <a:srgbClr val="CC0000"/>
              </a:buClr>
              <a:buSzPct val="25000"/>
              <a:buFontTx/>
              <a:buNone/>
            </a:pPr>
            <a:r>
              <a:rPr lang="en-US" dirty="0" smtClean="0">
                <a:solidFill>
                  <a:schemeClr val="bg1"/>
                </a:solidFill>
              </a:rPr>
              <a:t>“For the woman who has a husband is bound by the law to her husband as long as he lives. But if the husband dies, she is released from the law of her husband. So then if, while her husband lives, she marries another man, she will be called an adulteress; but if her husband dies, she is free from that law, so that she is no adulteress, though she has married another man.” (Romans 7:2-3)</a:t>
            </a:r>
          </a:p>
          <a:p>
            <a:pPr eaLnBrk="1" hangingPunct="1">
              <a:lnSpc>
                <a:spcPct val="90000"/>
              </a:lnSpc>
              <a:buClr>
                <a:srgbClr val="CC0000"/>
              </a:buClr>
              <a:buSzPct val="25000"/>
              <a:buFontTx/>
              <a:buNone/>
            </a:pPr>
            <a:endParaRPr lang="en-US" sz="2300" dirty="0" smtClean="0">
              <a:solidFill>
                <a:schemeClr val="bg1"/>
              </a:solidFill>
            </a:endParaRPr>
          </a:p>
          <a:p>
            <a:pPr algn="ctr" eaLnBrk="1" hangingPunct="1">
              <a:lnSpc>
                <a:spcPct val="90000"/>
              </a:lnSpc>
              <a:buClr>
                <a:srgbClr val="CC0000"/>
              </a:buClr>
              <a:buSzPct val="25000"/>
              <a:buFontTx/>
              <a:buNone/>
            </a:pPr>
            <a:r>
              <a:rPr lang="en-US" i="1" dirty="0" smtClean="0">
                <a:solidFill>
                  <a:schemeClr val="bg1"/>
                </a:solidFill>
                <a:latin typeface="AvantGarde Bk BT" pitchFamily="34" charset="0"/>
              </a:rPr>
              <a:t>God’s rule is that you are bound to your spouse for life, until death do you part!</a:t>
            </a:r>
          </a:p>
        </p:txBody>
      </p:sp>
      <p:sp>
        <p:nvSpPr>
          <p:cNvPr id="61445" name="Rectangle 5"/>
          <p:cNvSpPr>
            <a:spLocks noChangeArrowheads="1"/>
          </p:cNvSpPr>
          <p:nvPr/>
        </p:nvSpPr>
        <p:spPr bwMode="auto">
          <a:xfrm>
            <a:off x="243840" y="1645920"/>
            <a:ext cx="14020800" cy="548640"/>
          </a:xfrm>
          <a:prstGeom prst="rect">
            <a:avLst/>
          </a:prstGeom>
          <a:noFill/>
          <a:ln w="22225">
            <a:solidFill>
              <a:srgbClr val="FFFF00"/>
            </a:solidFill>
            <a:miter lim="800000"/>
            <a:headEnd/>
            <a:tailEnd/>
          </a:ln>
        </p:spPr>
        <p:txBody>
          <a:bodyPr wrap="none" lIns="130622" tIns="65311" rIns="130622" bIns="65311" anchor="ctr"/>
          <a:lstStyle/>
          <a:p>
            <a:endParaRPr lang="en-US"/>
          </a:p>
        </p:txBody>
      </p:sp>
      <p:sp>
        <p:nvSpPr>
          <p:cNvPr id="61446" name="Rectangle 6"/>
          <p:cNvSpPr>
            <a:spLocks noChangeArrowheads="1"/>
          </p:cNvSpPr>
          <p:nvPr/>
        </p:nvSpPr>
        <p:spPr bwMode="auto">
          <a:xfrm>
            <a:off x="762000" y="2209800"/>
            <a:ext cx="7696200" cy="609600"/>
          </a:xfrm>
          <a:prstGeom prst="rect">
            <a:avLst/>
          </a:prstGeom>
          <a:noFill/>
          <a:ln w="22225">
            <a:solidFill>
              <a:srgbClr val="FFFF00"/>
            </a:solidFill>
            <a:miter lim="800000"/>
            <a:headEnd/>
            <a:tailEnd/>
          </a:ln>
        </p:spPr>
        <p:txBody>
          <a:bodyPr wrap="none" lIns="130622" tIns="65311" rIns="130622" bIns="65311"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blinds(horizontal)">
                                      <p:cBhvr>
                                        <p:cTn id="7" dur="500"/>
                                        <p:tgtEl>
                                          <p:spTgt spid="614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45"/>
                                        </p:tgtEl>
                                        <p:attrNameLst>
                                          <p:attrName>style.visibility</p:attrName>
                                        </p:attrNameLst>
                                      </p:cBhvr>
                                      <p:to>
                                        <p:strVal val="visible"/>
                                      </p:to>
                                    </p:set>
                                    <p:animEffect transition="in" filter="fade">
                                      <p:cBhvr>
                                        <p:cTn id="12" dur="1000"/>
                                        <p:tgtEl>
                                          <p:spTgt spid="6144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1446"/>
                                        </p:tgtEl>
                                        <p:attrNameLst>
                                          <p:attrName>style.visibility</p:attrName>
                                        </p:attrNameLst>
                                      </p:cBhvr>
                                      <p:to>
                                        <p:strVal val="visible"/>
                                      </p:to>
                                    </p:set>
                                    <p:animEffect transition="in" filter="fade">
                                      <p:cBhvr>
                                        <p:cTn id="15" dur="1000"/>
                                        <p:tgtEl>
                                          <p:spTgt spid="61446"/>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61443">
                                            <p:txEl>
                                              <p:pRg st="2" end="2"/>
                                            </p:txEl>
                                          </p:spTgt>
                                        </p:tgtEl>
                                        <p:attrNameLst>
                                          <p:attrName>style.visibility</p:attrName>
                                        </p:attrNameLst>
                                      </p:cBhvr>
                                      <p:to>
                                        <p:strVal val="visible"/>
                                      </p:to>
                                    </p:set>
                                    <p:animEffect transition="in" filter="blinds(horizontal)">
                                      <p:cBhvr>
                                        <p:cTn id="20" dur="500"/>
                                        <p:tgtEl>
                                          <p:spTgt spid="614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P spid="61445" grpId="0" animBg="1"/>
      <p:bldP spid="6144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0"/>
            <a:ext cx="14630400" cy="1600200"/>
          </a:xfrm>
        </p:spPr>
        <p:txBody>
          <a:bodyPr>
            <a:noAutofit/>
          </a:bodyPr>
          <a:lstStyle/>
          <a:p>
            <a:pPr eaLnBrk="1" hangingPunct="1"/>
            <a:r>
              <a:rPr lang="en-US" sz="5700" dirty="0" smtClean="0">
                <a:solidFill>
                  <a:srgbClr val="FFFF00"/>
                </a:solidFill>
                <a:latin typeface="Tahoma" pitchFamily="34" charset="0"/>
                <a:ea typeface="Tahoma" pitchFamily="34" charset="0"/>
                <a:cs typeface="Tahoma" pitchFamily="34" charset="0"/>
              </a:rPr>
              <a:t>Did Jesus Give any Exceptions to God’s Rule of One Man and One Woman for Life?</a:t>
            </a:r>
          </a:p>
        </p:txBody>
      </p:sp>
      <p:sp>
        <p:nvSpPr>
          <p:cNvPr id="63491" name="Rectangle 3"/>
          <p:cNvSpPr>
            <a:spLocks noGrp="1" noChangeArrowheads="1"/>
          </p:cNvSpPr>
          <p:nvPr>
            <p:ph type="body" idx="1"/>
          </p:nvPr>
        </p:nvSpPr>
        <p:spPr>
          <a:xfrm>
            <a:off x="0" y="1554480"/>
            <a:ext cx="14630400" cy="6492240"/>
          </a:xfrm>
          <a:solidFill>
            <a:srgbClr val="CC0000">
              <a:alpha val="32156"/>
            </a:srgbClr>
          </a:solidFill>
        </p:spPr>
        <p:txBody>
          <a:bodyPr>
            <a:normAutofit fontScale="92500" lnSpcReduction="20000"/>
          </a:bodyPr>
          <a:lstStyle/>
          <a:p>
            <a:pPr algn="ctr" eaLnBrk="1" hangingPunct="1">
              <a:buClr>
                <a:srgbClr val="CC0000"/>
              </a:buClr>
              <a:buSzPct val="25000"/>
              <a:buFontTx/>
              <a:buNone/>
            </a:pPr>
            <a:r>
              <a:rPr lang="en-US" sz="4300" dirty="0" smtClean="0">
                <a:solidFill>
                  <a:schemeClr val="bg1"/>
                </a:solidFill>
                <a:latin typeface="Tahoma" pitchFamily="34" charset="0"/>
                <a:ea typeface="Tahoma" pitchFamily="34" charset="0"/>
                <a:cs typeface="Tahoma" pitchFamily="34" charset="0"/>
              </a:rPr>
              <a:t>After Jesus rebuked the Pharisees for their hardness of their heart, He said, </a:t>
            </a:r>
          </a:p>
          <a:p>
            <a:pPr algn="ctr" eaLnBrk="1" hangingPunct="1">
              <a:buClr>
                <a:srgbClr val="CC0000"/>
              </a:buClr>
              <a:buSzPct val="25000"/>
              <a:buFontTx/>
              <a:buNone/>
            </a:pPr>
            <a:r>
              <a:rPr lang="en-US" sz="2000" dirty="0" smtClean="0">
                <a:solidFill>
                  <a:schemeClr val="bg1"/>
                </a:solidFill>
              </a:rPr>
              <a:t> </a:t>
            </a:r>
          </a:p>
          <a:p>
            <a:pPr algn="ctr" eaLnBrk="1" hangingPunct="1">
              <a:buClr>
                <a:srgbClr val="CC0000"/>
              </a:buClr>
              <a:buSzPct val="25000"/>
              <a:buFontTx/>
              <a:buNone/>
            </a:pPr>
            <a:r>
              <a:rPr lang="en-US" sz="4300" dirty="0" smtClean="0">
                <a:solidFill>
                  <a:schemeClr val="bg1"/>
                </a:solidFill>
                <a:latin typeface="Tahoma" pitchFamily="34" charset="0"/>
                <a:ea typeface="Tahoma" pitchFamily="34" charset="0"/>
                <a:cs typeface="Tahoma" pitchFamily="34" charset="0"/>
              </a:rPr>
              <a:t>"And I say to you, </a:t>
            </a:r>
            <a:r>
              <a:rPr lang="en-US" sz="4300" dirty="0" smtClean="0">
                <a:solidFill>
                  <a:srgbClr val="FFFF00"/>
                </a:solidFill>
                <a:latin typeface="Tahoma" pitchFamily="34" charset="0"/>
                <a:ea typeface="Tahoma" pitchFamily="34" charset="0"/>
                <a:cs typeface="Tahoma" pitchFamily="34" charset="0"/>
              </a:rPr>
              <a:t>whoever divorces his wife</a:t>
            </a:r>
            <a:r>
              <a:rPr lang="en-US" sz="4300" dirty="0" smtClean="0">
                <a:latin typeface="Tahoma" pitchFamily="34" charset="0"/>
                <a:ea typeface="Tahoma" pitchFamily="34" charset="0"/>
                <a:cs typeface="Tahoma" pitchFamily="34" charset="0"/>
              </a:rPr>
              <a:t>, </a:t>
            </a:r>
          </a:p>
          <a:p>
            <a:pPr algn="ctr" eaLnBrk="1" hangingPunct="1">
              <a:buClr>
                <a:srgbClr val="CC0000"/>
              </a:buClr>
              <a:buSzPct val="25000"/>
              <a:buFontTx/>
              <a:buNone/>
            </a:pPr>
            <a:r>
              <a:rPr lang="en-US" sz="4300" dirty="0" smtClean="0">
                <a:solidFill>
                  <a:schemeClr val="bg1"/>
                </a:solidFill>
                <a:latin typeface="Tahoma" pitchFamily="34" charset="0"/>
                <a:ea typeface="Tahoma" pitchFamily="34" charset="0"/>
                <a:cs typeface="Tahoma" pitchFamily="34" charset="0"/>
              </a:rPr>
              <a:t>except for sexual immorality, and marries another, commits adultery; and whoever marries her who is divorced commits adultery." (Matthew 19:9)</a:t>
            </a:r>
          </a:p>
          <a:p>
            <a:pPr algn="ctr" eaLnBrk="1" hangingPunct="1">
              <a:buClr>
                <a:srgbClr val="CC0000"/>
              </a:buClr>
              <a:buSzPct val="25000"/>
              <a:buFontTx/>
              <a:buNone/>
            </a:pPr>
            <a:endParaRPr lang="en-US" sz="2000" dirty="0" smtClean="0">
              <a:solidFill>
                <a:schemeClr val="bg1"/>
              </a:solidFill>
            </a:endParaRPr>
          </a:p>
          <a:p>
            <a:pPr algn="ctr" eaLnBrk="1" hangingPunct="1">
              <a:buClr>
                <a:srgbClr val="CC0000"/>
              </a:buClr>
              <a:buSzPct val="25000"/>
              <a:buFontTx/>
              <a:buNone/>
            </a:pPr>
            <a:r>
              <a:rPr lang="en-US" sz="4100" i="1" dirty="0" smtClean="0">
                <a:solidFill>
                  <a:schemeClr val="bg1"/>
                </a:solidFill>
                <a:latin typeface="AvantGarde Bk BT" pitchFamily="34" charset="0"/>
              </a:rPr>
              <a:t>If I am understanding the text correctly, there is only one scriptural reason to divorce … </a:t>
            </a:r>
          </a:p>
          <a:p>
            <a:pPr algn="ctr" eaLnBrk="1" hangingPunct="1">
              <a:buClr>
                <a:srgbClr val="CC0000"/>
              </a:buClr>
              <a:buSzPct val="25000"/>
              <a:buFontTx/>
              <a:buNone/>
            </a:pPr>
            <a:r>
              <a:rPr lang="en-US" sz="4100" i="1" dirty="0" smtClean="0">
                <a:solidFill>
                  <a:schemeClr val="bg1"/>
                </a:solidFill>
                <a:latin typeface="AvantGarde Bk BT" pitchFamily="34" charset="0"/>
              </a:rPr>
              <a:t> if, and only if, you put away your spouse for the reason of sexual immorality.</a:t>
            </a:r>
            <a:r>
              <a:rPr lang="en-US" sz="4300" i="1" dirty="0" smtClean="0">
                <a:solidFill>
                  <a:schemeClr val="bg1"/>
                </a:solidFill>
                <a:latin typeface="AvantGarde Bk BT" pitchFamily="34" charset="0"/>
              </a:rPr>
              <a:t> </a:t>
            </a:r>
          </a:p>
        </p:txBody>
      </p:sp>
      <p:sp>
        <p:nvSpPr>
          <p:cNvPr id="63495" name="Rectangle 7"/>
          <p:cNvSpPr>
            <a:spLocks noChangeArrowheads="1"/>
          </p:cNvSpPr>
          <p:nvPr/>
        </p:nvSpPr>
        <p:spPr bwMode="auto">
          <a:xfrm>
            <a:off x="533400" y="3505200"/>
            <a:ext cx="6477000" cy="624840"/>
          </a:xfrm>
          <a:prstGeom prst="rect">
            <a:avLst/>
          </a:prstGeom>
          <a:noFill/>
          <a:ln w="22225">
            <a:solidFill>
              <a:srgbClr val="FFFF00"/>
            </a:solidFill>
            <a:miter lim="800000"/>
            <a:headEnd/>
            <a:tailEnd/>
          </a:ln>
        </p:spPr>
        <p:txBody>
          <a:bodyPr wrap="none" lIns="130622" tIns="65311" rIns="130622" bIns="65311"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fade">
                                      <p:cBhvr>
                                        <p:cTn id="7" dur="1000"/>
                                        <p:tgtEl>
                                          <p:spTgt spid="63491">
                                            <p:txEl>
                                              <p:pRg st="0" end="0"/>
                                            </p:txEl>
                                          </p:spTgt>
                                        </p:tgtEl>
                                      </p:cBhvr>
                                    </p:animEffect>
                                    <p:anim calcmode="lin" valueType="num">
                                      <p:cBhvr>
                                        <p:cTn id="8" dur="1000" fill="hold"/>
                                        <p:tgtEl>
                                          <p:spTgt spid="634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34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63491">
                                            <p:txEl>
                                              <p:pRg st="2" end="2"/>
                                            </p:txEl>
                                          </p:spTgt>
                                        </p:tgtEl>
                                        <p:attrNameLst>
                                          <p:attrName>style.visibility</p:attrName>
                                        </p:attrNameLst>
                                      </p:cBhvr>
                                      <p:to>
                                        <p:strVal val="visible"/>
                                      </p:to>
                                    </p:set>
                                    <p:anim calcmode="discrete" valueType="clr">
                                      <p:cBhvr override="childStyle">
                                        <p:cTn id="14" dur="80"/>
                                        <p:tgtEl>
                                          <p:spTgt spid="63491">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63491">
                                            <p:txEl>
                                              <p:pRg st="2" end="2"/>
                                            </p:txEl>
                                          </p:spTgt>
                                        </p:tgtEl>
                                        <p:attrNameLst>
                                          <p:attrName>fillcolor</p:attrName>
                                        </p:attrNameLst>
                                      </p:cBhvr>
                                      <p:tavLst>
                                        <p:tav tm="0">
                                          <p:val>
                                            <p:clrVal>
                                              <a:schemeClr val="accent2"/>
                                            </p:clrVal>
                                          </p:val>
                                        </p:tav>
                                        <p:tav tm="50000">
                                          <p:val>
                                            <p:clrVal>
                                              <a:schemeClr val="hlink"/>
                                            </p:clrVal>
                                          </p:val>
                                        </p:tav>
                                      </p:tavLst>
                                    </p:anim>
                                    <p:set>
                                      <p:cBhvr>
                                        <p:cTn id="16" dur="80"/>
                                        <p:tgtEl>
                                          <p:spTgt spid="63491">
                                            <p:txEl>
                                              <p:pRg st="2" end="2"/>
                                            </p:txEl>
                                          </p:spTgt>
                                        </p:tgtEl>
                                        <p:attrNameLst>
                                          <p:attrName>fill.type</p:attrName>
                                        </p:attrNameLst>
                                      </p:cBhvr>
                                      <p:to>
                                        <p:strVal val="solid"/>
                                      </p:to>
                                    </p:set>
                                  </p:childTnLst>
                                </p:cTn>
                              </p:par>
                            </p:childTnLst>
                          </p:cTn>
                        </p:par>
                        <p:par>
                          <p:cTn id="17" fill="hold">
                            <p:stCondLst>
                              <p:cond delay="1520"/>
                            </p:stCondLst>
                            <p:childTnLst>
                              <p:par>
                                <p:cTn id="18" presetID="27" presetClass="entr" presetSubtype="0" fill="hold" nodeType="afterEffect">
                                  <p:stCondLst>
                                    <p:cond delay="0"/>
                                  </p:stCondLst>
                                  <p:iterate type="lt">
                                    <p:tmPct val="50000"/>
                                  </p:iterate>
                                  <p:childTnLst>
                                    <p:set>
                                      <p:cBhvr>
                                        <p:cTn id="19" dur="1" fill="hold">
                                          <p:stCondLst>
                                            <p:cond delay="0"/>
                                          </p:stCondLst>
                                        </p:cTn>
                                        <p:tgtEl>
                                          <p:spTgt spid="63491">
                                            <p:txEl>
                                              <p:pRg st="3" end="3"/>
                                            </p:txEl>
                                          </p:spTgt>
                                        </p:tgtEl>
                                        <p:attrNameLst>
                                          <p:attrName>style.visibility</p:attrName>
                                        </p:attrNameLst>
                                      </p:cBhvr>
                                      <p:to>
                                        <p:strVal val="visible"/>
                                      </p:to>
                                    </p:set>
                                    <p:anim calcmode="discrete" valueType="clr">
                                      <p:cBhvr override="childStyle">
                                        <p:cTn id="20" dur="80"/>
                                        <p:tgtEl>
                                          <p:spTgt spid="63491">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63491">
                                            <p:txEl>
                                              <p:pRg st="3" end="3"/>
                                            </p:txEl>
                                          </p:spTgt>
                                        </p:tgtEl>
                                        <p:attrNameLst>
                                          <p:attrName>fillcolor</p:attrName>
                                        </p:attrNameLst>
                                      </p:cBhvr>
                                      <p:tavLst>
                                        <p:tav tm="0">
                                          <p:val>
                                            <p:clrVal>
                                              <a:schemeClr val="accent2"/>
                                            </p:clrVal>
                                          </p:val>
                                        </p:tav>
                                        <p:tav tm="50000">
                                          <p:val>
                                            <p:clrVal>
                                              <a:schemeClr val="hlink"/>
                                            </p:clrVal>
                                          </p:val>
                                        </p:tav>
                                      </p:tavLst>
                                    </p:anim>
                                    <p:set>
                                      <p:cBhvr>
                                        <p:cTn id="22" dur="80"/>
                                        <p:tgtEl>
                                          <p:spTgt spid="63491">
                                            <p:txEl>
                                              <p:pRg st="3" end="3"/>
                                            </p:txEl>
                                          </p:spTgt>
                                        </p:tgtEl>
                                        <p:attrNameLst>
                                          <p:attrName>fill.type</p:attrName>
                                        </p:attrNameLst>
                                      </p:cBhvr>
                                      <p:to>
                                        <p:strVal val="solid"/>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349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63491">
                                            <p:txEl>
                                              <p:pRg st="5" end="5"/>
                                            </p:txEl>
                                          </p:spTgt>
                                        </p:tgtEl>
                                        <p:attrNameLst>
                                          <p:attrName>style.visibility</p:attrName>
                                        </p:attrNameLst>
                                      </p:cBhvr>
                                      <p:to>
                                        <p:strVal val="visible"/>
                                      </p:to>
                                    </p:set>
                                    <p:animEffect transition="in" filter="fade">
                                      <p:cBhvr>
                                        <p:cTn id="31" dur="2000"/>
                                        <p:tgtEl>
                                          <p:spTgt spid="63491">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63491">
                                            <p:txEl>
                                              <p:pRg st="6" end="6"/>
                                            </p:txEl>
                                          </p:spTgt>
                                        </p:tgtEl>
                                        <p:attrNameLst>
                                          <p:attrName>style.visibility</p:attrName>
                                        </p:attrNameLst>
                                      </p:cBhvr>
                                      <p:to>
                                        <p:strVal val="visible"/>
                                      </p:to>
                                    </p:set>
                                    <p:animEffect transition="in" filter="fade">
                                      <p:cBhvr>
                                        <p:cTn id="36" dur="2000"/>
                                        <p:tgtEl>
                                          <p:spTgt spid="634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P spid="6349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14630400" cy="1600200"/>
          </a:xfrm>
        </p:spPr>
        <p:txBody>
          <a:bodyPr>
            <a:noAutofit/>
          </a:bodyPr>
          <a:lstStyle/>
          <a:p>
            <a:pPr eaLnBrk="1" hangingPunct="1"/>
            <a:r>
              <a:rPr lang="en-US" sz="5400" dirty="0" smtClean="0">
                <a:solidFill>
                  <a:srgbClr val="FFFF00"/>
                </a:solidFill>
                <a:latin typeface="Tahoma" pitchFamily="34" charset="0"/>
                <a:ea typeface="Tahoma" pitchFamily="34" charset="0"/>
                <a:cs typeface="Tahoma" pitchFamily="34" charset="0"/>
              </a:rPr>
              <a:t>Is it Lawful to Divorce your Wife for any Reason Except for Sexual Immorality?</a:t>
            </a:r>
          </a:p>
        </p:txBody>
      </p:sp>
      <p:sp>
        <p:nvSpPr>
          <p:cNvPr id="65539" name="Rectangle 3"/>
          <p:cNvSpPr>
            <a:spLocks noGrp="1" noChangeArrowheads="1"/>
          </p:cNvSpPr>
          <p:nvPr>
            <p:ph type="body" idx="1"/>
          </p:nvPr>
        </p:nvSpPr>
        <p:spPr>
          <a:xfrm>
            <a:off x="0" y="1676400"/>
            <a:ext cx="14630400" cy="6553200"/>
          </a:xfrm>
          <a:solidFill>
            <a:srgbClr val="CC0000">
              <a:alpha val="32156"/>
            </a:srgbClr>
          </a:solidFill>
        </p:spPr>
        <p:txBody>
          <a:bodyPr>
            <a:normAutofit lnSpcReduction="10000"/>
          </a:bodyPr>
          <a:lstStyle/>
          <a:p>
            <a:pPr algn="ctr" eaLnBrk="1" hangingPunct="1">
              <a:lnSpc>
                <a:spcPct val="90000"/>
              </a:lnSpc>
              <a:buClr>
                <a:srgbClr val="CC0000"/>
              </a:buClr>
              <a:buSzPct val="25000"/>
              <a:buFontTx/>
              <a:buNone/>
            </a:pPr>
            <a:r>
              <a:rPr lang="en-US" i="1" dirty="0" smtClean="0">
                <a:solidFill>
                  <a:schemeClr val="bg1"/>
                </a:solidFill>
                <a:latin typeface="AvantGarde Bk BT" pitchFamily="34" charset="0"/>
              </a:rPr>
              <a:t>What Scripture would give you permission from the Lord to divorce your spouse for any another reason? </a:t>
            </a:r>
          </a:p>
          <a:p>
            <a:pPr algn="ctr" eaLnBrk="1" hangingPunct="1">
              <a:lnSpc>
                <a:spcPct val="90000"/>
              </a:lnSpc>
              <a:buClr>
                <a:srgbClr val="CC0000"/>
              </a:buClr>
              <a:buSzPct val="25000"/>
              <a:buFontTx/>
              <a:buNone/>
            </a:pPr>
            <a:endParaRPr lang="en-US" sz="1400" i="1" dirty="0" smtClean="0">
              <a:solidFill>
                <a:schemeClr val="bg1"/>
              </a:solidFill>
              <a:latin typeface="AvantGarde Bk BT" pitchFamily="34" charset="0"/>
            </a:endParaRPr>
          </a:p>
          <a:p>
            <a:pPr algn="ctr" eaLnBrk="1" hangingPunct="1">
              <a:lnSpc>
                <a:spcPct val="90000"/>
              </a:lnSpc>
              <a:buClr>
                <a:srgbClr val="CC0000"/>
              </a:buClr>
              <a:buSzPct val="25000"/>
              <a:buFontTx/>
              <a:buNone/>
            </a:pPr>
            <a:r>
              <a:rPr lang="en-US" dirty="0" smtClean="0">
                <a:solidFill>
                  <a:schemeClr val="bg1"/>
                </a:solidFill>
              </a:rPr>
              <a:t>“If any man speaks, let him speak as the oracles of God</a:t>
            </a:r>
            <a:r>
              <a:rPr lang="en-US" dirty="0" smtClean="0">
                <a:solidFill>
                  <a:schemeClr val="bg1"/>
                </a:solidFill>
              </a:rPr>
              <a:t>”      </a:t>
            </a:r>
            <a:r>
              <a:rPr lang="en-US" dirty="0" smtClean="0">
                <a:solidFill>
                  <a:schemeClr val="bg1"/>
                </a:solidFill>
              </a:rPr>
              <a:t>(1 Peter 4:11)</a:t>
            </a:r>
          </a:p>
          <a:p>
            <a:pPr algn="ctr" eaLnBrk="1" hangingPunct="1">
              <a:lnSpc>
                <a:spcPct val="90000"/>
              </a:lnSpc>
              <a:buClr>
                <a:srgbClr val="CC0000"/>
              </a:buClr>
              <a:buSzPct val="25000"/>
              <a:buFontTx/>
              <a:buNone/>
            </a:pPr>
            <a:endParaRPr lang="en-US" sz="1400" dirty="0" smtClean="0">
              <a:solidFill>
                <a:schemeClr val="bg1"/>
              </a:solidFill>
            </a:endParaRPr>
          </a:p>
          <a:p>
            <a:pPr algn="ctr" eaLnBrk="1" hangingPunct="1">
              <a:lnSpc>
                <a:spcPct val="90000"/>
              </a:lnSpc>
              <a:buClr>
                <a:srgbClr val="CC0000"/>
              </a:buClr>
              <a:buSzPct val="25000"/>
              <a:buFontTx/>
              <a:buNone/>
            </a:pPr>
            <a:r>
              <a:rPr lang="en-US" dirty="0" smtClean="0">
                <a:solidFill>
                  <a:schemeClr val="bg1"/>
                </a:solidFill>
              </a:rPr>
              <a:t>Where is the direct command or statement, approved example or necessary inference from Scripture that gives a person another reason to divorce?</a:t>
            </a:r>
          </a:p>
          <a:p>
            <a:pPr algn="ctr" eaLnBrk="1" hangingPunct="1">
              <a:lnSpc>
                <a:spcPct val="90000"/>
              </a:lnSpc>
              <a:buClr>
                <a:srgbClr val="CC0000"/>
              </a:buClr>
              <a:buSzPct val="25000"/>
              <a:buFontTx/>
              <a:buNone/>
            </a:pPr>
            <a:endParaRPr lang="en-US" sz="1400" dirty="0" smtClean="0">
              <a:solidFill>
                <a:schemeClr val="bg1"/>
              </a:solidFill>
            </a:endParaRPr>
          </a:p>
          <a:p>
            <a:pPr algn="ctr" eaLnBrk="1" hangingPunct="1">
              <a:lnSpc>
                <a:spcPct val="90000"/>
              </a:lnSpc>
              <a:buClr>
                <a:srgbClr val="CC0000"/>
              </a:buClr>
              <a:buSzPct val="25000"/>
              <a:buFontTx/>
              <a:buNone/>
            </a:pPr>
            <a:r>
              <a:rPr lang="en-US" dirty="0" smtClean="0">
                <a:solidFill>
                  <a:schemeClr val="bg1"/>
                </a:solidFill>
              </a:rPr>
              <a:t>“Whatever you do in word or deed do all in the name of the Lord Jesus” (Colossians 3:17).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p:cTn id="7" dur="500" fill="hold"/>
                                        <p:tgtEl>
                                          <p:spTgt spid="655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553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5539">
                                            <p:txEl>
                                              <p:pRg st="2" end="2"/>
                                            </p:txEl>
                                          </p:spTgt>
                                        </p:tgtEl>
                                        <p:attrNameLst>
                                          <p:attrName>style.visibility</p:attrName>
                                        </p:attrNameLst>
                                      </p:cBhvr>
                                      <p:to>
                                        <p:strVal val="visible"/>
                                      </p:to>
                                    </p:set>
                                    <p:anim calcmode="lin" valueType="num">
                                      <p:cBhvr>
                                        <p:cTn id="13" dur="500" fill="hold"/>
                                        <p:tgtEl>
                                          <p:spTgt spid="65539">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65539">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65539">
                                            <p:txEl>
                                              <p:pRg st="4" end="4"/>
                                            </p:txEl>
                                          </p:spTgt>
                                        </p:tgtEl>
                                        <p:attrNameLst>
                                          <p:attrName>style.visibility</p:attrName>
                                        </p:attrNameLst>
                                      </p:cBhvr>
                                      <p:to>
                                        <p:strVal val="visible"/>
                                      </p:to>
                                    </p:set>
                                    <p:anim calcmode="lin" valueType="num">
                                      <p:cBhvr>
                                        <p:cTn id="19" dur="500" fill="hold"/>
                                        <p:tgtEl>
                                          <p:spTgt spid="65539">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65539">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65539">
                                            <p:txEl>
                                              <p:pRg st="6" end="6"/>
                                            </p:txEl>
                                          </p:spTgt>
                                        </p:tgtEl>
                                        <p:attrNameLst>
                                          <p:attrName>style.visibility</p:attrName>
                                        </p:attrNameLst>
                                      </p:cBhvr>
                                      <p:to>
                                        <p:strVal val="visible"/>
                                      </p:to>
                                    </p:set>
                                    <p:anim calcmode="lin" valueType="num">
                                      <p:cBhvr>
                                        <p:cTn id="25" dur="500" fill="hold"/>
                                        <p:tgtEl>
                                          <p:spTgt spid="65539">
                                            <p:txEl>
                                              <p:pRg st="6" end="6"/>
                                            </p:txEl>
                                          </p:spTgt>
                                        </p:tgtEl>
                                        <p:attrNameLst>
                                          <p:attrName>ppt_w</p:attrName>
                                        </p:attrNameLst>
                                      </p:cBhvr>
                                      <p:tavLst>
                                        <p:tav tm="0">
                                          <p:val>
                                            <p:fltVal val="0"/>
                                          </p:val>
                                        </p:tav>
                                        <p:tav tm="100000">
                                          <p:val>
                                            <p:strVal val="#ppt_w"/>
                                          </p:val>
                                        </p:tav>
                                      </p:tavLst>
                                    </p:anim>
                                    <p:anim calcmode="lin" valueType="num">
                                      <p:cBhvr>
                                        <p:cTn id="26" dur="500" fill="hold"/>
                                        <p:tgtEl>
                                          <p:spTgt spid="65539">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0"/>
            <a:ext cx="14630400" cy="1524000"/>
          </a:xfrm>
        </p:spPr>
        <p:txBody>
          <a:bodyPr>
            <a:noAutofit/>
          </a:bodyPr>
          <a:lstStyle/>
          <a:p>
            <a:pPr eaLnBrk="1" hangingPunct="1"/>
            <a:r>
              <a:rPr lang="en-US" sz="5400" dirty="0" smtClean="0">
                <a:solidFill>
                  <a:srgbClr val="FFFF00"/>
                </a:solidFill>
                <a:latin typeface="Tahoma" pitchFamily="34" charset="0"/>
                <a:ea typeface="Tahoma" pitchFamily="34" charset="0"/>
                <a:cs typeface="Tahoma" pitchFamily="34" charset="0"/>
              </a:rPr>
              <a:t>Is it Lawful to Divorce your Wife for any Reason Except for Sexual Immorality?</a:t>
            </a:r>
          </a:p>
        </p:txBody>
      </p:sp>
      <p:sp>
        <p:nvSpPr>
          <p:cNvPr id="67587" name="Rectangle 3"/>
          <p:cNvSpPr>
            <a:spLocks noGrp="1" noChangeArrowheads="1"/>
          </p:cNvSpPr>
          <p:nvPr>
            <p:ph type="body" idx="1"/>
          </p:nvPr>
        </p:nvSpPr>
        <p:spPr>
          <a:xfrm>
            <a:off x="0" y="1524000"/>
            <a:ext cx="14630400" cy="6522720"/>
          </a:xfrm>
          <a:solidFill>
            <a:srgbClr val="CC0000">
              <a:alpha val="32156"/>
            </a:srgbClr>
          </a:solidFill>
        </p:spPr>
        <p:txBody>
          <a:bodyPr>
            <a:normAutofit fontScale="92500" lnSpcReduction="20000"/>
          </a:bodyPr>
          <a:lstStyle/>
          <a:p>
            <a:pPr algn="ctr" eaLnBrk="1" hangingPunct="1">
              <a:buClr>
                <a:srgbClr val="CC0000"/>
              </a:buClr>
              <a:buSzPct val="25000"/>
              <a:buFontTx/>
              <a:buNone/>
            </a:pPr>
            <a:endParaRPr lang="en-US" dirty="0" smtClean="0">
              <a:solidFill>
                <a:schemeClr val="bg1"/>
              </a:solidFill>
            </a:endParaRPr>
          </a:p>
          <a:p>
            <a:pPr algn="ctr" eaLnBrk="1" hangingPunct="1">
              <a:buClr>
                <a:srgbClr val="CC0000"/>
              </a:buClr>
              <a:buSzPct val="25000"/>
              <a:buFontTx/>
              <a:buNone/>
            </a:pPr>
            <a:r>
              <a:rPr lang="en-US" dirty="0" smtClean="0">
                <a:solidFill>
                  <a:schemeClr val="bg1"/>
                </a:solidFill>
              </a:rPr>
              <a:t>Jesus said, "But I say to you that </a:t>
            </a:r>
            <a:r>
              <a:rPr lang="en-US" dirty="0" smtClean="0">
                <a:solidFill>
                  <a:srgbClr val="FFFF00"/>
                </a:solidFill>
              </a:rPr>
              <a:t>whoever divorces his wife </a:t>
            </a:r>
            <a:r>
              <a:rPr lang="en-US" dirty="0" smtClean="0">
                <a:solidFill>
                  <a:schemeClr val="bg1"/>
                </a:solidFill>
              </a:rPr>
              <a:t>for any reason </a:t>
            </a:r>
          </a:p>
          <a:p>
            <a:pPr algn="ctr" eaLnBrk="1" hangingPunct="1">
              <a:buClr>
                <a:srgbClr val="CC0000"/>
              </a:buClr>
              <a:buSzPct val="25000"/>
              <a:buFontTx/>
              <a:buNone/>
            </a:pPr>
            <a:r>
              <a:rPr lang="en-US" dirty="0" smtClean="0">
                <a:solidFill>
                  <a:schemeClr val="bg1"/>
                </a:solidFill>
              </a:rPr>
              <a:t>except sexual immorality </a:t>
            </a:r>
          </a:p>
          <a:p>
            <a:pPr algn="ctr" eaLnBrk="1" hangingPunct="1">
              <a:buClr>
                <a:srgbClr val="CC0000"/>
              </a:buClr>
              <a:buSzPct val="25000"/>
              <a:buFontTx/>
              <a:buNone/>
            </a:pPr>
            <a:r>
              <a:rPr lang="en-US" dirty="0" smtClean="0">
                <a:solidFill>
                  <a:schemeClr val="bg1"/>
                </a:solidFill>
              </a:rPr>
              <a:t>causes her to commit adultery.</a:t>
            </a:r>
          </a:p>
          <a:p>
            <a:pPr algn="ctr" eaLnBrk="1" hangingPunct="1">
              <a:buClr>
                <a:srgbClr val="CC0000"/>
              </a:buClr>
              <a:buSzPct val="25000"/>
              <a:buFontTx/>
              <a:buNone/>
            </a:pPr>
            <a:r>
              <a:rPr lang="en-US" dirty="0" smtClean="0">
                <a:solidFill>
                  <a:schemeClr val="bg1"/>
                </a:solidFill>
              </a:rPr>
              <a:t>(Matthew 5:32)</a:t>
            </a:r>
          </a:p>
          <a:p>
            <a:pPr algn="ctr" eaLnBrk="1" hangingPunct="1">
              <a:buClr>
                <a:srgbClr val="CC0000"/>
              </a:buClr>
              <a:buSzPct val="25000"/>
              <a:buFontTx/>
              <a:buNone/>
            </a:pPr>
            <a:endParaRPr lang="en-US" sz="2300" dirty="0" smtClean="0">
              <a:solidFill>
                <a:schemeClr val="bg1"/>
              </a:solidFill>
            </a:endParaRPr>
          </a:p>
          <a:p>
            <a:pPr algn="ctr" eaLnBrk="1" hangingPunct="1">
              <a:buClr>
                <a:srgbClr val="CC0000"/>
              </a:buClr>
              <a:buSzPct val="25000"/>
              <a:buFontTx/>
              <a:buNone/>
            </a:pPr>
            <a:r>
              <a:rPr lang="en-US" i="1" dirty="0" smtClean="0">
                <a:solidFill>
                  <a:schemeClr val="bg1"/>
                </a:solidFill>
                <a:latin typeface="AvantGarde Bk BT" pitchFamily="34" charset="0"/>
              </a:rPr>
              <a:t>If you divorce your wife for any other reason, what happens?  </a:t>
            </a:r>
          </a:p>
          <a:p>
            <a:pPr algn="ctr" eaLnBrk="1" hangingPunct="1">
              <a:buClr>
                <a:srgbClr val="CC0000"/>
              </a:buClr>
              <a:buSzPct val="25000"/>
              <a:buFontTx/>
              <a:buNone/>
            </a:pPr>
            <a:r>
              <a:rPr lang="en-US" i="1" dirty="0" smtClean="0">
                <a:solidFill>
                  <a:schemeClr val="bg1"/>
                </a:solidFill>
                <a:latin typeface="AvantGarde Bk BT" pitchFamily="34" charset="0"/>
              </a:rPr>
              <a:t>It says you cause her to commit adultery.</a:t>
            </a:r>
          </a:p>
          <a:p>
            <a:pPr algn="ctr" eaLnBrk="1" hangingPunct="1">
              <a:buClr>
                <a:srgbClr val="CC0000"/>
              </a:buClr>
              <a:buSzPct val="25000"/>
              <a:buFontTx/>
              <a:buNone/>
            </a:pPr>
            <a:endParaRPr lang="en-US" sz="2300" i="1" dirty="0" smtClean="0">
              <a:latin typeface="AvantGarde Bk BT" pitchFamily="34" charset="0"/>
            </a:endParaRPr>
          </a:p>
        </p:txBody>
      </p:sp>
      <p:sp>
        <p:nvSpPr>
          <p:cNvPr id="67596" name="Rectangle 12"/>
          <p:cNvSpPr>
            <a:spLocks noChangeArrowheads="1"/>
          </p:cNvSpPr>
          <p:nvPr/>
        </p:nvSpPr>
        <p:spPr bwMode="auto">
          <a:xfrm>
            <a:off x="6096000" y="2743200"/>
            <a:ext cx="2743200" cy="548640"/>
          </a:xfrm>
          <a:prstGeom prst="rect">
            <a:avLst/>
          </a:prstGeom>
          <a:noFill/>
          <a:ln w="22225">
            <a:solidFill>
              <a:srgbClr val="FFFF00"/>
            </a:solidFill>
            <a:miter lim="800000"/>
            <a:headEnd/>
            <a:tailEnd/>
          </a:ln>
        </p:spPr>
        <p:txBody>
          <a:bodyPr wrap="none" lIns="130622" tIns="65311" rIns="130622" bIns="65311" anchor="ctr"/>
          <a:lstStyle/>
          <a:p>
            <a:endParaRPr lang="en-US"/>
          </a:p>
        </p:txBody>
      </p:sp>
      <p:sp>
        <p:nvSpPr>
          <p:cNvPr id="67598" name="Rectangle 14"/>
          <p:cNvSpPr>
            <a:spLocks noChangeArrowheads="1"/>
          </p:cNvSpPr>
          <p:nvPr/>
        </p:nvSpPr>
        <p:spPr bwMode="auto">
          <a:xfrm>
            <a:off x="3124200" y="3962400"/>
            <a:ext cx="8290560" cy="640080"/>
          </a:xfrm>
          <a:prstGeom prst="rect">
            <a:avLst/>
          </a:prstGeom>
          <a:noFill/>
          <a:ln w="22225">
            <a:solidFill>
              <a:srgbClr val="FFFF00"/>
            </a:solidFill>
            <a:miter lim="800000"/>
            <a:headEnd/>
            <a:tailEnd/>
          </a:ln>
        </p:spPr>
        <p:txBody>
          <a:bodyPr wrap="none" lIns="130622" tIns="65311" rIns="130622" bIns="65311" anchor="ctr"/>
          <a:lstStyle/>
          <a:p>
            <a:endParaRPr lang="en-US"/>
          </a:p>
        </p:txBody>
      </p:sp>
      <p:sp>
        <p:nvSpPr>
          <p:cNvPr id="67599" name="Rectangle 15"/>
          <p:cNvSpPr>
            <a:spLocks noChangeArrowheads="1"/>
          </p:cNvSpPr>
          <p:nvPr/>
        </p:nvSpPr>
        <p:spPr bwMode="auto">
          <a:xfrm>
            <a:off x="3962400" y="3352800"/>
            <a:ext cx="6827520" cy="548640"/>
          </a:xfrm>
          <a:prstGeom prst="rect">
            <a:avLst/>
          </a:prstGeom>
          <a:noFill/>
          <a:ln w="22225">
            <a:solidFill>
              <a:srgbClr val="FFFF00"/>
            </a:solidFill>
            <a:miter lim="800000"/>
            <a:headEnd/>
            <a:tailEnd/>
          </a:ln>
        </p:spPr>
        <p:txBody>
          <a:bodyPr wrap="none" lIns="130622" tIns="65311" rIns="130622" bIns="65311"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7587">
                                            <p:txEl>
                                              <p:pRg st="1" end="1"/>
                                            </p:txEl>
                                          </p:spTgt>
                                        </p:tgtEl>
                                        <p:attrNameLst>
                                          <p:attrName>style.visibility</p:attrName>
                                        </p:attrNameLst>
                                      </p:cBhvr>
                                      <p:to>
                                        <p:strVal val="visible"/>
                                      </p:to>
                                    </p:set>
                                    <p:animEffect transition="in" filter="fade">
                                      <p:cBhvr>
                                        <p:cTn id="7" dur="1000"/>
                                        <p:tgtEl>
                                          <p:spTgt spid="67587">
                                            <p:txEl>
                                              <p:pRg st="1" end="1"/>
                                            </p:txEl>
                                          </p:spTgt>
                                        </p:tgtEl>
                                      </p:cBhvr>
                                    </p:animEffect>
                                    <p:anim calcmode="lin" valueType="num">
                                      <p:cBhvr>
                                        <p:cTn id="8" dur="1000" fill="hold"/>
                                        <p:tgtEl>
                                          <p:spTgt spid="6758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7587">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8" presetClass="entr" presetSubtype="0" accel="100000" fill="hold" grpId="0" nodeType="afterEffect">
                                  <p:stCondLst>
                                    <p:cond delay="0"/>
                                  </p:stCondLst>
                                  <p:childTnLst>
                                    <p:set>
                                      <p:cBhvr>
                                        <p:cTn id="12" dur="1" fill="hold">
                                          <p:stCondLst>
                                            <p:cond delay="0"/>
                                          </p:stCondLst>
                                        </p:cTn>
                                        <p:tgtEl>
                                          <p:spTgt spid="67596"/>
                                        </p:tgtEl>
                                        <p:attrNameLst>
                                          <p:attrName>style.visibility</p:attrName>
                                        </p:attrNameLst>
                                      </p:cBhvr>
                                      <p:to>
                                        <p:strVal val="visible"/>
                                      </p:to>
                                    </p:set>
                                    <p:anim calcmode="lin" valueType="num">
                                      <p:cBhvr>
                                        <p:cTn id="13" dur="500" fill="hold"/>
                                        <p:tgtEl>
                                          <p:spTgt spid="67596"/>
                                        </p:tgtEl>
                                        <p:attrNameLst>
                                          <p:attrName>ppt_w</p:attrName>
                                        </p:attrNameLst>
                                      </p:cBhvr>
                                      <p:tavLst>
                                        <p:tav tm="0">
                                          <p:val>
                                            <p:strVal val="#ppt_w*2.5"/>
                                          </p:val>
                                        </p:tav>
                                        <p:tav tm="100000">
                                          <p:val>
                                            <p:strVal val="#ppt_w"/>
                                          </p:val>
                                        </p:tav>
                                      </p:tavLst>
                                    </p:anim>
                                    <p:anim calcmode="lin" valueType="num">
                                      <p:cBhvr>
                                        <p:cTn id="14" dur="500" fill="hold"/>
                                        <p:tgtEl>
                                          <p:spTgt spid="67596"/>
                                        </p:tgtEl>
                                        <p:attrNameLst>
                                          <p:attrName>ppt_h</p:attrName>
                                        </p:attrNameLst>
                                      </p:cBhvr>
                                      <p:tavLst>
                                        <p:tav tm="0">
                                          <p:val>
                                            <p:strVal val="#ppt_h*0.01"/>
                                          </p:val>
                                        </p:tav>
                                        <p:tav tm="100000">
                                          <p:val>
                                            <p:strVal val="#ppt_h"/>
                                          </p:val>
                                        </p:tav>
                                      </p:tavLst>
                                    </p:anim>
                                    <p:anim calcmode="lin" valueType="num">
                                      <p:cBhvr>
                                        <p:cTn id="15" dur="500" fill="hold"/>
                                        <p:tgtEl>
                                          <p:spTgt spid="67596"/>
                                        </p:tgtEl>
                                        <p:attrNameLst>
                                          <p:attrName>ppt_x</p:attrName>
                                        </p:attrNameLst>
                                      </p:cBhvr>
                                      <p:tavLst>
                                        <p:tav tm="0">
                                          <p:val>
                                            <p:strVal val="#ppt_x"/>
                                          </p:val>
                                        </p:tav>
                                        <p:tav tm="100000">
                                          <p:val>
                                            <p:strVal val="#ppt_x"/>
                                          </p:val>
                                        </p:tav>
                                      </p:tavLst>
                                    </p:anim>
                                    <p:anim calcmode="lin" valueType="num">
                                      <p:cBhvr>
                                        <p:cTn id="16" dur="500" fill="hold"/>
                                        <p:tgtEl>
                                          <p:spTgt spid="67596"/>
                                        </p:tgtEl>
                                        <p:attrNameLst>
                                          <p:attrName>ppt_y</p:attrName>
                                        </p:attrNameLst>
                                      </p:cBhvr>
                                      <p:tavLst>
                                        <p:tav tm="0">
                                          <p:val>
                                            <p:strVal val="#ppt_h+1"/>
                                          </p:val>
                                        </p:tav>
                                        <p:tav tm="100000">
                                          <p:val>
                                            <p:strVal val="#ppt_y"/>
                                          </p:val>
                                        </p:tav>
                                      </p:tavLst>
                                    </p:anim>
                                    <p:animEffect transition="in" filter="fade">
                                      <p:cBhvr>
                                        <p:cTn id="17" dur="500"/>
                                        <p:tgtEl>
                                          <p:spTgt spid="67596"/>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67587">
                                            <p:txEl>
                                              <p:pRg st="2" end="2"/>
                                            </p:txEl>
                                          </p:spTgt>
                                        </p:tgtEl>
                                        <p:attrNameLst>
                                          <p:attrName>style.visibility</p:attrName>
                                        </p:attrNameLst>
                                      </p:cBhvr>
                                      <p:to>
                                        <p:strVal val="visible"/>
                                      </p:to>
                                    </p:set>
                                    <p:animEffect transition="in" filter="fade">
                                      <p:cBhvr>
                                        <p:cTn id="21" dur="1000"/>
                                        <p:tgtEl>
                                          <p:spTgt spid="67587">
                                            <p:txEl>
                                              <p:pRg st="2" end="2"/>
                                            </p:txEl>
                                          </p:spTgt>
                                        </p:tgtEl>
                                      </p:cBhvr>
                                    </p:animEffect>
                                    <p:anim calcmode="lin" valueType="num">
                                      <p:cBhvr>
                                        <p:cTn id="22" dur="1000" fill="hold"/>
                                        <p:tgtEl>
                                          <p:spTgt spid="6758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7587">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58" presetClass="entr" presetSubtype="0" accel="100000" fill="hold" grpId="0" nodeType="afterEffect">
                                  <p:stCondLst>
                                    <p:cond delay="0"/>
                                  </p:stCondLst>
                                  <p:childTnLst>
                                    <p:set>
                                      <p:cBhvr>
                                        <p:cTn id="26" dur="1" fill="hold">
                                          <p:stCondLst>
                                            <p:cond delay="0"/>
                                          </p:stCondLst>
                                        </p:cTn>
                                        <p:tgtEl>
                                          <p:spTgt spid="67599"/>
                                        </p:tgtEl>
                                        <p:attrNameLst>
                                          <p:attrName>style.visibility</p:attrName>
                                        </p:attrNameLst>
                                      </p:cBhvr>
                                      <p:to>
                                        <p:strVal val="visible"/>
                                      </p:to>
                                    </p:set>
                                    <p:anim calcmode="lin" valueType="num">
                                      <p:cBhvr>
                                        <p:cTn id="27" dur="500" fill="hold"/>
                                        <p:tgtEl>
                                          <p:spTgt spid="67599"/>
                                        </p:tgtEl>
                                        <p:attrNameLst>
                                          <p:attrName>ppt_w</p:attrName>
                                        </p:attrNameLst>
                                      </p:cBhvr>
                                      <p:tavLst>
                                        <p:tav tm="0">
                                          <p:val>
                                            <p:strVal val="#ppt_w*2.5"/>
                                          </p:val>
                                        </p:tav>
                                        <p:tav tm="100000">
                                          <p:val>
                                            <p:strVal val="#ppt_w"/>
                                          </p:val>
                                        </p:tav>
                                      </p:tavLst>
                                    </p:anim>
                                    <p:anim calcmode="lin" valueType="num">
                                      <p:cBhvr>
                                        <p:cTn id="28" dur="500" fill="hold"/>
                                        <p:tgtEl>
                                          <p:spTgt spid="67599"/>
                                        </p:tgtEl>
                                        <p:attrNameLst>
                                          <p:attrName>ppt_h</p:attrName>
                                        </p:attrNameLst>
                                      </p:cBhvr>
                                      <p:tavLst>
                                        <p:tav tm="0">
                                          <p:val>
                                            <p:strVal val="#ppt_h*0.01"/>
                                          </p:val>
                                        </p:tav>
                                        <p:tav tm="100000">
                                          <p:val>
                                            <p:strVal val="#ppt_h"/>
                                          </p:val>
                                        </p:tav>
                                      </p:tavLst>
                                    </p:anim>
                                    <p:anim calcmode="lin" valueType="num">
                                      <p:cBhvr>
                                        <p:cTn id="29" dur="500" fill="hold"/>
                                        <p:tgtEl>
                                          <p:spTgt spid="67599"/>
                                        </p:tgtEl>
                                        <p:attrNameLst>
                                          <p:attrName>ppt_x</p:attrName>
                                        </p:attrNameLst>
                                      </p:cBhvr>
                                      <p:tavLst>
                                        <p:tav tm="0">
                                          <p:val>
                                            <p:strVal val="#ppt_x"/>
                                          </p:val>
                                        </p:tav>
                                        <p:tav tm="100000">
                                          <p:val>
                                            <p:strVal val="#ppt_x"/>
                                          </p:val>
                                        </p:tav>
                                      </p:tavLst>
                                    </p:anim>
                                    <p:anim calcmode="lin" valueType="num">
                                      <p:cBhvr>
                                        <p:cTn id="30" dur="500" fill="hold"/>
                                        <p:tgtEl>
                                          <p:spTgt spid="67599"/>
                                        </p:tgtEl>
                                        <p:attrNameLst>
                                          <p:attrName>ppt_y</p:attrName>
                                        </p:attrNameLst>
                                      </p:cBhvr>
                                      <p:tavLst>
                                        <p:tav tm="0">
                                          <p:val>
                                            <p:strVal val="#ppt_h+1"/>
                                          </p:val>
                                        </p:tav>
                                        <p:tav tm="100000">
                                          <p:val>
                                            <p:strVal val="#ppt_y"/>
                                          </p:val>
                                        </p:tav>
                                      </p:tavLst>
                                    </p:anim>
                                    <p:animEffect transition="in" filter="fade">
                                      <p:cBhvr>
                                        <p:cTn id="31" dur="500"/>
                                        <p:tgtEl>
                                          <p:spTgt spid="67599"/>
                                        </p:tgtEl>
                                      </p:cBhvr>
                                    </p:animEffect>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67587">
                                            <p:txEl>
                                              <p:pRg st="3" end="3"/>
                                            </p:txEl>
                                          </p:spTgt>
                                        </p:tgtEl>
                                        <p:attrNameLst>
                                          <p:attrName>style.visibility</p:attrName>
                                        </p:attrNameLst>
                                      </p:cBhvr>
                                      <p:to>
                                        <p:strVal val="visible"/>
                                      </p:to>
                                    </p:set>
                                    <p:animEffect transition="in" filter="fade">
                                      <p:cBhvr>
                                        <p:cTn id="35" dur="1000"/>
                                        <p:tgtEl>
                                          <p:spTgt spid="67587">
                                            <p:txEl>
                                              <p:pRg st="3" end="3"/>
                                            </p:txEl>
                                          </p:spTgt>
                                        </p:tgtEl>
                                      </p:cBhvr>
                                    </p:animEffect>
                                    <p:anim calcmode="lin" valueType="num">
                                      <p:cBhvr>
                                        <p:cTn id="36" dur="1000" fill="hold"/>
                                        <p:tgtEl>
                                          <p:spTgt spid="67587">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67587">
                                            <p:txEl>
                                              <p:pRg st="3" end="3"/>
                                            </p:txEl>
                                          </p:spTgt>
                                        </p:tgtEl>
                                        <p:attrNameLst>
                                          <p:attrName>ppt_y</p:attrName>
                                        </p:attrNameLst>
                                      </p:cBhvr>
                                      <p:tavLst>
                                        <p:tav tm="0">
                                          <p:val>
                                            <p:strVal val="#ppt_y+.1"/>
                                          </p:val>
                                        </p:tav>
                                        <p:tav tm="100000">
                                          <p:val>
                                            <p:strVal val="#ppt_y"/>
                                          </p:val>
                                        </p:tav>
                                      </p:tavLst>
                                    </p:anim>
                                  </p:childTnLst>
                                </p:cTn>
                              </p:par>
                            </p:childTnLst>
                          </p:cTn>
                        </p:par>
                        <p:par>
                          <p:cTn id="38" fill="hold">
                            <p:stCondLst>
                              <p:cond delay="4000"/>
                            </p:stCondLst>
                            <p:childTnLst>
                              <p:par>
                                <p:cTn id="39" presetID="58" presetClass="entr" presetSubtype="0" accel="100000" fill="hold" grpId="0" nodeType="afterEffect">
                                  <p:stCondLst>
                                    <p:cond delay="0"/>
                                  </p:stCondLst>
                                  <p:childTnLst>
                                    <p:set>
                                      <p:cBhvr>
                                        <p:cTn id="40" dur="1" fill="hold">
                                          <p:stCondLst>
                                            <p:cond delay="0"/>
                                          </p:stCondLst>
                                        </p:cTn>
                                        <p:tgtEl>
                                          <p:spTgt spid="67598"/>
                                        </p:tgtEl>
                                        <p:attrNameLst>
                                          <p:attrName>style.visibility</p:attrName>
                                        </p:attrNameLst>
                                      </p:cBhvr>
                                      <p:to>
                                        <p:strVal val="visible"/>
                                      </p:to>
                                    </p:set>
                                    <p:anim calcmode="lin" valueType="num">
                                      <p:cBhvr>
                                        <p:cTn id="41" dur="500" fill="hold"/>
                                        <p:tgtEl>
                                          <p:spTgt spid="67598"/>
                                        </p:tgtEl>
                                        <p:attrNameLst>
                                          <p:attrName>ppt_w</p:attrName>
                                        </p:attrNameLst>
                                      </p:cBhvr>
                                      <p:tavLst>
                                        <p:tav tm="0">
                                          <p:val>
                                            <p:strVal val="#ppt_w*2.5"/>
                                          </p:val>
                                        </p:tav>
                                        <p:tav tm="100000">
                                          <p:val>
                                            <p:strVal val="#ppt_w"/>
                                          </p:val>
                                        </p:tav>
                                      </p:tavLst>
                                    </p:anim>
                                    <p:anim calcmode="lin" valueType="num">
                                      <p:cBhvr>
                                        <p:cTn id="42" dur="500" fill="hold"/>
                                        <p:tgtEl>
                                          <p:spTgt spid="67598"/>
                                        </p:tgtEl>
                                        <p:attrNameLst>
                                          <p:attrName>ppt_h</p:attrName>
                                        </p:attrNameLst>
                                      </p:cBhvr>
                                      <p:tavLst>
                                        <p:tav tm="0">
                                          <p:val>
                                            <p:strVal val="#ppt_h*0.01"/>
                                          </p:val>
                                        </p:tav>
                                        <p:tav tm="100000">
                                          <p:val>
                                            <p:strVal val="#ppt_h"/>
                                          </p:val>
                                        </p:tav>
                                      </p:tavLst>
                                    </p:anim>
                                    <p:anim calcmode="lin" valueType="num">
                                      <p:cBhvr>
                                        <p:cTn id="43" dur="500" fill="hold"/>
                                        <p:tgtEl>
                                          <p:spTgt spid="67598"/>
                                        </p:tgtEl>
                                        <p:attrNameLst>
                                          <p:attrName>ppt_x</p:attrName>
                                        </p:attrNameLst>
                                      </p:cBhvr>
                                      <p:tavLst>
                                        <p:tav tm="0">
                                          <p:val>
                                            <p:strVal val="#ppt_x"/>
                                          </p:val>
                                        </p:tav>
                                        <p:tav tm="100000">
                                          <p:val>
                                            <p:strVal val="#ppt_x"/>
                                          </p:val>
                                        </p:tav>
                                      </p:tavLst>
                                    </p:anim>
                                    <p:anim calcmode="lin" valueType="num">
                                      <p:cBhvr>
                                        <p:cTn id="44" dur="500" fill="hold"/>
                                        <p:tgtEl>
                                          <p:spTgt spid="67598"/>
                                        </p:tgtEl>
                                        <p:attrNameLst>
                                          <p:attrName>ppt_y</p:attrName>
                                        </p:attrNameLst>
                                      </p:cBhvr>
                                      <p:tavLst>
                                        <p:tav tm="0">
                                          <p:val>
                                            <p:strVal val="#ppt_h+1"/>
                                          </p:val>
                                        </p:tav>
                                        <p:tav tm="100000">
                                          <p:val>
                                            <p:strVal val="#ppt_y"/>
                                          </p:val>
                                        </p:tav>
                                      </p:tavLst>
                                    </p:anim>
                                    <p:animEffect transition="in" filter="fade">
                                      <p:cBhvr>
                                        <p:cTn id="45" dur="500"/>
                                        <p:tgtEl>
                                          <p:spTgt spid="67598"/>
                                        </p:tgtEl>
                                      </p:cBhvr>
                                    </p:animEffect>
                                  </p:childTnLst>
                                </p:cTn>
                              </p:par>
                            </p:childTnLst>
                          </p:cTn>
                        </p:par>
                        <p:par>
                          <p:cTn id="46" fill="hold">
                            <p:stCondLst>
                              <p:cond delay="4500"/>
                            </p:stCondLst>
                            <p:childTnLst>
                              <p:par>
                                <p:cTn id="47" presetID="42" presetClass="entr" presetSubtype="0" fill="hold" grpId="0" nodeType="afterEffect">
                                  <p:stCondLst>
                                    <p:cond delay="0"/>
                                  </p:stCondLst>
                                  <p:childTnLst>
                                    <p:set>
                                      <p:cBhvr>
                                        <p:cTn id="48" dur="1" fill="hold">
                                          <p:stCondLst>
                                            <p:cond delay="0"/>
                                          </p:stCondLst>
                                        </p:cTn>
                                        <p:tgtEl>
                                          <p:spTgt spid="67587">
                                            <p:txEl>
                                              <p:pRg st="4" end="4"/>
                                            </p:txEl>
                                          </p:spTgt>
                                        </p:tgtEl>
                                        <p:attrNameLst>
                                          <p:attrName>style.visibility</p:attrName>
                                        </p:attrNameLst>
                                      </p:cBhvr>
                                      <p:to>
                                        <p:strVal val="visible"/>
                                      </p:to>
                                    </p:set>
                                    <p:animEffect transition="in" filter="fade">
                                      <p:cBhvr>
                                        <p:cTn id="49" dur="1000"/>
                                        <p:tgtEl>
                                          <p:spTgt spid="67587">
                                            <p:txEl>
                                              <p:pRg st="4" end="4"/>
                                            </p:txEl>
                                          </p:spTgt>
                                        </p:tgtEl>
                                      </p:cBhvr>
                                    </p:animEffect>
                                    <p:anim calcmode="lin" valueType="num">
                                      <p:cBhvr>
                                        <p:cTn id="50" dur="1000" fill="hold"/>
                                        <p:tgtEl>
                                          <p:spTgt spid="67587">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67587">
                                            <p:txEl>
                                              <p:pRg st="4" end="4"/>
                                            </p:txEl>
                                          </p:spTgt>
                                        </p:tgtEl>
                                        <p:attrNameLst>
                                          <p:attrName>ppt_y</p:attrName>
                                        </p:attrNameLst>
                                      </p:cBhvr>
                                      <p:tavLst>
                                        <p:tav tm="0">
                                          <p:val>
                                            <p:strVal val="#ppt_y+.1"/>
                                          </p:val>
                                        </p:tav>
                                        <p:tav tm="100000">
                                          <p:val>
                                            <p:strVal val="#ppt_y"/>
                                          </p:val>
                                        </p:tav>
                                      </p:tavLst>
                                    </p:anim>
                                  </p:childTnLst>
                                </p:cTn>
                              </p:par>
                            </p:childTnLst>
                          </p:cTn>
                        </p:par>
                        <p:par>
                          <p:cTn id="52" fill="hold">
                            <p:stCondLst>
                              <p:cond delay="5500"/>
                            </p:stCondLst>
                            <p:childTnLst>
                              <p:par>
                                <p:cTn id="53" presetID="42" presetClass="entr" presetSubtype="0" fill="hold" grpId="0" nodeType="afterEffect">
                                  <p:stCondLst>
                                    <p:cond delay="0"/>
                                  </p:stCondLst>
                                  <p:childTnLst>
                                    <p:set>
                                      <p:cBhvr>
                                        <p:cTn id="54" dur="1" fill="hold">
                                          <p:stCondLst>
                                            <p:cond delay="0"/>
                                          </p:stCondLst>
                                        </p:cTn>
                                        <p:tgtEl>
                                          <p:spTgt spid="67587">
                                            <p:txEl>
                                              <p:pRg st="6" end="6"/>
                                            </p:txEl>
                                          </p:spTgt>
                                        </p:tgtEl>
                                        <p:attrNameLst>
                                          <p:attrName>style.visibility</p:attrName>
                                        </p:attrNameLst>
                                      </p:cBhvr>
                                      <p:to>
                                        <p:strVal val="visible"/>
                                      </p:to>
                                    </p:set>
                                    <p:animEffect transition="in" filter="fade">
                                      <p:cBhvr>
                                        <p:cTn id="55" dur="1000"/>
                                        <p:tgtEl>
                                          <p:spTgt spid="67587">
                                            <p:txEl>
                                              <p:pRg st="6" end="6"/>
                                            </p:txEl>
                                          </p:spTgt>
                                        </p:tgtEl>
                                      </p:cBhvr>
                                    </p:animEffect>
                                    <p:anim calcmode="lin" valueType="num">
                                      <p:cBhvr>
                                        <p:cTn id="56" dur="1000" fill="hold"/>
                                        <p:tgtEl>
                                          <p:spTgt spid="67587">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67587">
                                            <p:txEl>
                                              <p:pRg st="6" end="6"/>
                                            </p:txEl>
                                          </p:spTgt>
                                        </p:tgtEl>
                                        <p:attrNameLst>
                                          <p:attrName>ppt_y</p:attrName>
                                        </p:attrNameLst>
                                      </p:cBhvr>
                                      <p:tavLst>
                                        <p:tav tm="0">
                                          <p:val>
                                            <p:strVal val="#ppt_y+.1"/>
                                          </p:val>
                                        </p:tav>
                                        <p:tav tm="100000">
                                          <p:val>
                                            <p:strVal val="#ppt_y"/>
                                          </p:val>
                                        </p:tav>
                                      </p:tavLst>
                                    </p:anim>
                                  </p:childTnLst>
                                </p:cTn>
                              </p:par>
                            </p:childTnLst>
                          </p:cTn>
                        </p:par>
                        <p:par>
                          <p:cTn id="58" fill="hold">
                            <p:stCondLst>
                              <p:cond delay="6500"/>
                            </p:stCondLst>
                            <p:childTnLst>
                              <p:par>
                                <p:cTn id="59" presetID="42" presetClass="entr" presetSubtype="0" fill="hold" grpId="0" nodeType="afterEffect">
                                  <p:stCondLst>
                                    <p:cond delay="0"/>
                                  </p:stCondLst>
                                  <p:childTnLst>
                                    <p:set>
                                      <p:cBhvr>
                                        <p:cTn id="60" dur="1" fill="hold">
                                          <p:stCondLst>
                                            <p:cond delay="0"/>
                                          </p:stCondLst>
                                        </p:cTn>
                                        <p:tgtEl>
                                          <p:spTgt spid="67587">
                                            <p:txEl>
                                              <p:pRg st="7" end="7"/>
                                            </p:txEl>
                                          </p:spTgt>
                                        </p:tgtEl>
                                        <p:attrNameLst>
                                          <p:attrName>style.visibility</p:attrName>
                                        </p:attrNameLst>
                                      </p:cBhvr>
                                      <p:to>
                                        <p:strVal val="visible"/>
                                      </p:to>
                                    </p:set>
                                    <p:animEffect transition="in" filter="fade">
                                      <p:cBhvr>
                                        <p:cTn id="61" dur="1000"/>
                                        <p:tgtEl>
                                          <p:spTgt spid="67587">
                                            <p:txEl>
                                              <p:pRg st="7" end="7"/>
                                            </p:txEl>
                                          </p:spTgt>
                                        </p:tgtEl>
                                      </p:cBhvr>
                                    </p:animEffect>
                                    <p:anim calcmode="lin" valueType="num">
                                      <p:cBhvr>
                                        <p:cTn id="62" dur="1000" fill="hold"/>
                                        <p:tgtEl>
                                          <p:spTgt spid="67587">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6758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P spid="67596" grpId="0" animBg="1"/>
      <p:bldP spid="67598" grpId="0" animBg="1"/>
      <p:bldP spid="6759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14630400" cy="1600200"/>
          </a:xfrm>
        </p:spPr>
        <p:txBody>
          <a:bodyPr>
            <a:noAutofit/>
          </a:bodyPr>
          <a:lstStyle/>
          <a:p>
            <a:pPr eaLnBrk="1" hangingPunct="1"/>
            <a:r>
              <a:rPr lang="en-US" sz="5700" dirty="0" smtClean="0">
                <a:solidFill>
                  <a:srgbClr val="FFFF00"/>
                </a:solidFill>
                <a:latin typeface="Tahoma" pitchFamily="34" charset="0"/>
                <a:ea typeface="Tahoma" pitchFamily="34" charset="0"/>
                <a:cs typeface="Tahoma" pitchFamily="34" charset="0"/>
              </a:rPr>
              <a:t>Is it Lawful to Divorce your Wife for any Reason Except for Sexual Immorality?</a:t>
            </a:r>
          </a:p>
        </p:txBody>
      </p:sp>
      <p:sp>
        <p:nvSpPr>
          <p:cNvPr id="106499" name="Rectangle 3"/>
          <p:cNvSpPr>
            <a:spLocks noGrp="1" noChangeArrowheads="1"/>
          </p:cNvSpPr>
          <p:nvPr>
            <p:ph type="body" idx="1"/>
          </p:nvPr>
        </p:nvSpPr>
        <p:spPr>
          <a:xfrm>
            <a:off x="0" y="1905000"/>
            <a:ext cx="14630400" cy="6141720"/>
          </a:xfrm>
          <a:solidFill>
            <a:srgbClr val="CC0000">
              <a:alpha val="32156"/>
            </a:srgbClr>
          </a:solidFill>
        </p:spPr>
        <p:txBody>
          <a:bodyPr>
            <a:normAutofit fontScale="92500" lnSpcReduction="10000"/>
          </a:bodyPr>
          <a:lstStyle/>
          <a:p>
            <a:pPr algn="ctr" eaLnBrk="1" hangingPunct="1">
              <a:buClr>
                <a:srgbClr val="CC0000"/>
              </a:buClr>
              <a:buSzPct val="25000"/>
              <a:buFontTx/>
              <a:buNone/>
            </a:pPr>
            <a:r>
              <a:rPr lang="en-US" dirty="0" smtClean="0">
                <a:solidFill>
                  <a:schemeClr val="bg1"/>
                </a:solidFill>
                <a:latin typeface="Tahoma" pitchFamily="34" charset="0"/>
                <a:ea typeface="Tahoma" pitchFamily="34" charset="0"/>
                <a:cs typeface="Tahoma" pitchFamily="34" charset="0"/>
              </a:rPr>
              <a:t>Jesus said, "But I say to you that whoever </a:t>
            </a:r>
            <a:r>
              <a:rPr lang="en-US" dirty="0" smtClean="0">
                <a:solidFill>
                  <a:srgbClr val="FFFF00"/>
                </a:solidFill>
                <a:latin typeface="Tahoma" pitchFamily="34" charset="0"/>
                <a:ea typeface="Tahoma" pitchFamily="34" charset="0"/>
                <a:cs typeface="Tahoma" pitchFamily="34" charset="0"/>
              </a:rPr>
              <a:t>divorces his wife for any reason</a:t>
            </a:r>
            <a:r>
              <a:rPr lang="en-US" dirty="0" smtClean="0">
                <a:latin typeface="Tahoma" pitchFamily="34" charset="0"/>
                <a:ea typeface="Tahoma" pitchFamily="34" charset="0"/>
                <a:cs typeface="Tahoma" pitchFamily="34" charset="0"/>
              </a:rPr>
              <a:t> </a:t>
            </a:r>
            <a:r>
              <a:rPr lang="en-US" u="sng" dirty="0" smtClean="0">
                <a:solidFill>
                  <a:schemeClr val="bg1"/>
                </a:solidFill>
                <a:latin typeface="Tahoma" pitchFamily="34" charset="0"/>
                <a:ea typeface="Tahoma" pitchFamily="34" charset="0"/>
                <a:cs typeface="Tahoma" pitchFamily="34" charset="0"/>
              </a:rPr>
              <a:t>except sexual immorality</a:t>
            </a:r>
            <a:r>
              <a:rPr lang="en-US" dirty="0" smtClean="0">
                <a:solidFill>
                  <a:schemeClr val="bg1"/>
                </a:solidFill>
                <a:latin typeface="Tahoma" pitchFamily="34" charset="0"/>
                <a:ea typeface="Tahoma" pitchFamily="34" charset="0"/>
                <a:cs typeface="Tahoma" pitchFamily="34" charset="0"/>
              </a:rPr>
              <a:t> </a:t>
            </a:r>
            <a:r>
              <a:rPr lang="en-US" dirty="0" smtClean="0">
                <a:solidFill>
                  <a:srgbClr val="FFFF00"/>
                </a:solidFill>
                <a:latin typeface="Tahoma" pitchFamily="34" charset="0"/>
                <a:ea typeface="Tahoma" pitchFamily="34" charset="0"/>
                <a:cs typeface="Tahoma" pitchFamily="34" charset="0"/>
              </a:rPr>
              <a:t>causes her to commit adultery</a:t>
            </a:r>
            <a:r>
              <a:rPr lang="en-US" dirty="0" smtClean="0">
                <a:solidFill>
                  <a:schemeClr val="bg1"/>
                </a:solidFill>
                <a:latin typeface="Tahoma" pitchFamily="34" charset="0"/>
                <a:ea typeface="Tahoma" pitchFamily="34" charset="0"/>
                <a:cs typeface="Tahoma" pitchFamily="34" charset="0"/>
              </a:rPr>
              <a:t>; and whoever marries a woman who is divorced commits adultery.” (Matthew 5:32)</a:t>
            </a:r>
          </a:p>
          <a:p>
            <a:pPr algn="ctr" eaLnBrk="1" hangingPunct="1">
              <a:buClr>
                <a:srgbClr val="CC0000"/>
              </a:buClr>
              <a:buSzPct val="25000"/>
              <a:buFontTx/>
              <a:buNone/>
            </a:pPr>
            <a:endParaRPr lang="en-US" sz="1700" dirty="0" smtClean="0">
              <a:solidFill>
                <a:srgbClr val="3333FF"/>
              </a:solidFill>
            </a:endParaRPr>
          </a:p>
          <a:p>
            <a:pPr algn="ctr" eaLnBrk="1" hangingPunct="1">
              <a:buClr>
                <a:srgbClr val="CC0000"/>
              </a:buClr>
              <a:buSzPct val="25000"/>
              <a:buFontTx/>
              <a:buNone/>
            </a:pPr>
            <a:r>
              <a:rPr lang="en-US" sz="4400" i="1" dirty="0" smtClean="0">
                <a:solidFill>
                  <a:schemeClr val="bg1"/>
                </a:solidFill>
                <a:latin typeface="AvantGarde Bk BT" pitchFamily="34" charset="0"/>
              </a:rPr>
              <a:t>The one who divorces their spouse w/o the scriptural reason of sexual immorality puts them in a situation where they will be tempted to fulfill their sexual desires with an unlawful partner or marry another and commit adultery. </a:t>
            </a:r>
          </a:p>
          <a:p>
            <a:pPr algn="ctr" eaLnBrk="1" hangingPunct="1">
              <a:buClr>
                <a:srgbClr val="CC0000"/>
              </a:buClr>
              <a:buSzPct val="25000"/>
              <a:buFontTx/>
              <a:buNone/>
            </a:pPr>
            <a:endParaRPr lang="en-US" sz="1900" i="1" dirty="0" smtClean="0">
              <a:solidFill>
                <a:schemeClr val="bg1"/>
              </a:solidFill>
              <a:latin typeface="AvantGarde Bk BT" pitchFamily="34" charset="0"/>
            </a:endParaRPr>
          </a:p>
          <a:p>
            <a:pPr algn="ctr" eaLnBrk="1" hangingPunct="1">
              <a:buClr>
                <a:srgbClr val="CC0000"/>
              </a:buClr>
              <a:buSzPct val="25000"/>
              <a:buFontTx/>
              <a:buNone/>
            </a:pPr>
            <a:r>
              <a:rPr lang="en-US" sz="4400" i="1" dirty="0" smtClean="0">
                <a:solidFill>
                  <a:schemeClr val="bg1"/>
                </a:solidFill>
                <a:latin typeface="AvantGarde Bk BT" pitchFamily="34" charset="0"/>
              </a:rPr>
              <a:t> </a:t>
            </a:r>
            <a:r>
              <a:rPr lang="en-US" sz="4400" i="1" u="sng" dirty="0" smtClean="0">
                <a:solidFill>
                  <a:schemeClr val="bg1"/>
                </a:solidFill>
                <a:latin typeface="AvantGarde Bk BT" pitchFamily="34" charset="0"/>
              </a:rPr>
              <a:t>Most divorced people remarry</a:t>
            </a:r>
            <a:r>
              <a:rPr lang="en-US" sz="4400" i="1" dirty="0" smtClean="0">
                <a:solidFill>
                  <a:schemeClr val="bg1"/>
                </a:solidFill>
                <a:latin typeface="AvantGarde Bk BT"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Effect transition="in" filter="dissolve">
                                      <p:cBhvr>
                                        <p:cTn id="7" dur="500"/>
                                        <p:tgtEl>
                                          <p:spTgt spid="106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6499">
                                            <p:txEl>
                                              <p:pRg st="2" end="2"/>
                                            </p:txEl>
                                          </p:spTgt>
                                        </p:tgtEl>
                                        <p:attrNameLst>
                                          <p:attrName>style.visibility</p:attrName>
                                        </p:attrNameLst>
                                      </p:cBhvr>
                                      <p:to>
                                        <p:strVal val="visible"/>
                                      </p:to>
                                    </p:set>
                                    <p:animEffect transition="in" filter="dissolve">
                                      <p:cBhvr>
                                        <p:cTn id="12" dur="500"/>
                                        <p:tgtEl>
                                          <p:spTgt spid="1064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6499">
                                            <p:txEl>
                                              <p:pRg st="4" end="4"/>
                                            </p:txEl>
                                          </p:spTgt>
                                        </p:tgtEl>
                                        <p:attrNameLst>
                                          <p:attrName>style.visibility</p:attrName>
                                        </p:attrNameLst>
                                      </p:cBhvr>
                                      <p:to>
                                        <p:strVal val="visible"/>
                                      </p:to>
                                    </p:set>
                                    <p:animEffect transition="in" filter="dissolve">
                                      <p:cBhvr>
                                        <p:cTn id="17" dur="500"/>
                                        <p:tgtEl>
                                          <p:spTgt spid="1064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14630400" cy="1828800"/>
          </a:xfrm>
        </p:spPr>
        <p:txBody>
          <a:bodyPr>
            <a:noAutofit/>
          </a:bodyPr>
          <a:lstStyle/>
          <a:p>
            <a:pPr eaLnBrk="1" hangingPunct="1"/>
            <a:r>
              <a:rPr lang="en-US" dirty="0" smtClean="0">
                <a:solidFill>
                  <a:srgbClr val="FFFF00"/>
                </a:solidFill>
                <a:latin typeface="Tahoma" pitchFamily="34" charset="0"/>
                <a:ea typeface="Tahoma" pitchFamily="34" charset="0"/>
                <a:cs typeface="Tahoma" pitchFamily="34" charset="0"/>
              </a:rPr>
              <a:t>Is it Lawful to Divorce your Wife as Long as you remain Unmarried?</a:t>
            </a:r>
          </a:p>
        </p:txBody>
      </p:sp>
      <p:sp>
        <p:nvSpPr>
          <p:cNvPr id="69635" name="Rectangle 3"/>
          <p:cNvSpPr>
            <a:spLocks noGrp="1" noChangeArrowheads="1"/>
          </p:cNvSpPr>
          <p:nvPr>
            <p:ph type="body" idx="1"/>
          </p:nvPr>
        </p:nvSpPr>
        <p:spPr>
          <a:xfrm>
            <a:off x="0" y="1828800"/>
            <a:ext cx="14630400" cy="6126480"/>
          </a:xfrm>
          <a:solidFill>
            <a:srgbClr val="CC0000">
              <a:alpha val="32156"/>
            </a:srgbClr>
          </a:solidFill>
        </p:spPr>
        <p:txBody>
          <a:bodyPr>
            <a:normAutofit fontScale="92500"/>
          </a:bodyPr>
          <a:lstStyle/>
          <a:p>
            <a:pPr algn="ctr" eaLnBrk="1" hangingPunct="1">
              <a:buClr>
                <a:srgbClr val="CC0000"/>
              </a:buClr>
              <a:buSzPct val="25000"/>
              <a:buFontTx/>
              <a:buNone/>
            </a:pPr>
            <a:r>
              <a:rPr lang="en-US" dirty="0" smtClean="0">
                <a:solidFill>
                  <a:schemeClr val="bg1"/>
                </a:solidFill>
              </a:rPr>
              <a:t>But some brethren contend, </a:t>
            </a:r>
            <a:r>
              <a:rPr lang="en-US" i="1" dirty="0" smtClean="0">
                <a:solidFill>
                  <a:schemeClr val="bg1"/>
                </a:solidFill>
              </a:rPr>
              <a:t>“Divorce is approved in 1 Corinthians 7:11 as long as you remain unmarried?” </a:t>
            </a:r>
            <a:endParaRPr lang="en-US" sz="4000" dirty="0" smtClean="0">
              <a:solidFill>
                <a:schemeClr val="bg1"/>
              </a:solidFill>
            </a:endParaRPr>
          </a:p>
          <a:p>
            <a:pPr algn="ctr" eaLnBrk="1" hangingPunct="1">
              <a:buClr>
                <a:srgbClr val="CC0000"/>
              </a:buClr>
              <a:buSzPct val="25000"/>
              <a:buFontTx/>
              <a:buNone/>
            </a:pPr>
            <a:endParaRPr lang="en-US" sz="2900" dirty="0" smtClean="0">
              <a:solidFill>
                <a:schemeClr val="bg1"/>
              </a:solidFill>
            </a:endParaRPr>
          </a:p>
          <a:p>
            <a:pPr algn="ctr" eaLnBrk="1" hangingPunct="1">
              <a:buClr>
                <a:srgbClr val="CC0000"/>
              </a:buClr>
              <a:buSzPct val="25000"/>
              <a:buFontTx/>
              <a:buNone/>
            </a:pPr>
            <a:r>
              <a:rPr lang="en-US" sz="4400" i="1" dirty="0" smtClean="0">
                <a:solidFill>
                  <a:schemeClr val="bg1"/>
                </a:solidFill>
                <a:latin typeface="AvantGarde Bk BT" pitchFamily="34" charset="0"/>
              </a:rPr>
              <a:t>If that statement was true, then </a:t>
            </a:r>
            <a:r>
              <a:rPr lang="en-US" sz="4400" i="1" dirty="0" smtClean="0">
                <a:solidFill>
                  <a:schemeClr val="bg1"/>
                </a:solidFill>
                <a:latin typeface="AvantGarde Bk BT" pitchFamily="34" charset="0"/>
              </a:rPr>
              <a:t>wouldn’t </a:t>
            </a:r>
            <a:r>
              <a:rPr lang="en-US" sz="4400" i="1" dirty="0" smtClean="0">
                <a:solidFill>
                  <a:schemeClr val="bg1"/>
                </a:solidFill>
                <a:latin typeface="AvantGarde Bk BT" pitchFamily="34" charset="0"/>
              </a:rPr>
              <a:t>divorce be scriptural for every reason?  </a:t>
            </a:r>
          </a:p>
          <a:p>
            <a:pPr algn="ctr" eaLnBrk="1" hangingPunct="1">
              <a:buClr>
                <a:srgbClr val="CC0000"/>
              </a:buClr>
              <a:buSzPct val="25000"/>
              <a:buFontTx/>
              <a:buNone/>
            </a:pPr>
            <a:endParaRPr lang="en-US" sz="2900" i="1" dirty="0" smtClean="0">
              <a:solidFill>
                <a:schemeClr val="bg1"/>
              </a:solidFill>
              <a:latin typeface="AvantGarde Bk BT" pitchFamily="34" charset="0"/>
            </a:endParaRPr>
          </a:p>
          <a:p>
            <a:pPr algn="ctr" eaLnBrk="1" hangingPunct="1">
              <a:buClr>
                <a:srgbClr val="CC0000"/>
              </a:buClr>
              <a:buSzPct val="25000"/>
              <a:buFontTx/>
              <a:buNone/>
            </a:pPr>
            <a:r>
              <a:rPr lang="en-US" sz="4400" i="1" dirty="0" smtClean="0">
                <a:solidFill>
                  <a:schemeClr val="bg1"/>
                </a:solidFill>
                <a:latin typeface="AvantGarde Bk BT" pitchFamily="34" charset="0"/>
              </a:rPr>
              <a:t>But we know it is not true because it would violate what Jesus taught and what the apostle </a:t>
            </a:r>
            <a:r>
              <a:rPr lang="en-US" sz="4400" i="1" dirty="0" smtClean="0">
                <a:solidFill>
                  <a:schemeClr val="bg1"/>
                </a:solidFill>
                <a:latin typeface="AvantGarde Bk BT" pitchFamily="34" charset="0"/>
              </a:rPr>
              <a:t>commanded when he said that a wife is not </a:t>
            </a:r>
            <a:r>
              <a:rPr lang="en-US" sz="4400" i="1" dirty="0" smtClean="0">
                <a:solidFill>
                  <a:schemeClr val="bg1"/>
                </a:solidFill>
                <a:latin typeface="AvantGarde Bk BT" pitchFamily="34" charset="0"/>
              </a:rPr>
              <a:t>to depart from her husband </a:t>
            </a:r>
            <a:r>
              <a:rPr lang="en-US" sz="4400" dirty="0" smtClean="0">
                <a:solidFill>
                  <a:schemeClr val="bg1"/>
                </a:solidFill>
                <a:latin typeface="Tahoma" pitchFamily="34" charset="0"/>
              </a:rPr>
              <a:t>(1 </a:t>
            </a:r>
            <a:r>
              <a:rPr lang="en-US" sz="4400" dirty="0" smtClean="0">
                <a:solidFill>
                  <a:schemeClr val="bg1"/>
                </a:solidFill>
                <a:latin typeface="Tahoma" pitchFamily="34" charset="0"/>
              </a:rPr>
              <a:t>Co. </a:t>
            </a:r>
            <a:r>
              <a:rPr lang="en-US" sz="4400" dirty="0" smtClean="0">
                <a:solidFill>
                  <a:schemeClr val="bg1"/>
                </a:solidFill>
                <a:latin typeface="Tahoma" pitchFamily="34" charset="0"/>
              </a:rPr>
              <a:t>7:10). </a:t>
            </a:r>
          </a:p>
          <a:p>
            <a:pPr algn="ctr" eaLnBrk="1" hangingPunct="1">
              <a:buClr>
                <a:srgbClr val="CC0000"/>
              </a:buClr>
              <a:buSzPct val="25000"/>
              <a:buFontTx/>
              <a:buNone/>
            </a:pPr>
            <a:endParaRPr lang="en-US" sz="2600" dirty="0" smtClean="0">
              <a:solidFill>
                <a:srgbClr val="3333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fade">
                                      <p:cBhvr>
                                        <p:cTn id="7" dur="1000"/>
                                        <p:tgtEl>
                                          <p:spTgt spid="69635">
                                            <p:txEl>
                                              <p:pRg st="0" end="0"/>
                                            </p:txEl>
                                          </p:spTgt>
                                        </p:tgtEl>
                                      </p:cBhvr>
                                    </p:animEffect>
                                    <p:anim calcmode="lin" valueType="num">
                                      <p:cBhvr>
                                        <p:cTn id="8" dur="10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96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9635">
                                            <p:txEl>
                                              <p:pRg st="2" end="2"/>
                                            </p:txEl>
                                          </p:spTgt>
                                        </p:tgtEl>
                                        <p:attrNameLst>
                                          <p:attrName>style.visibility</p:attrName>
                                        </p:attrNameLst>
                                      </p:cBhvr>
                                      <p:to>
                                        <p:strVal val="visible"/>
                                      </p:to>
                                    </p:set>
                                    <p:animEffect transition="in" filter="fade">
                                      <p:cBhvr>
                                        <p:cTn id="14" dur="1000"/>
                                        <p:tgtEl>
                                          <p:spTgt spid="69635">
                                            <p:txEl>
                                              <p:pRg st="2" end="2"/>
                                            </p:txEl>
                                          </p:spTgt>
                                        </p:tgtEl>
                                      </p:cBhvr>
                                    </p:animEffect>
                                    <p:anim calcmode="lin" valueType="num">
                                      <p:cBhvr>
                                        <p:cTn id="15" dur="10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96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9635">
                                            <p:txEl>
                                              <p:pRg st="4" end="4"/>
                                            </p:txEl>
                                          </p:spTgt>
                                        </p:tgtEl>
                                        <p:attrNameLst>
                                          <p:attrName>style.visibility</p:attrName>
                                        </p:attrNameLst>
                                      </p:cBhvr>
                                      <p:to>
                                        <p:strVal val="visible"/>
                                      </p:to>
                                    </p:set>
                                    <p:animEffect transition="in" filter="fade">
                                      <p:cBhvr>
                                        <p:cTn id="21" dur="1000"/>
                                        <p:tgtEl>
                                          <p:spTgt spid="69635">
                                            <p:txEl>
                                              <p:pRg st="4" end="4"/>
                                            </p:txEl>
                                          </p:spTgt>
                                        </p:tgtEl>
                                      </p:cBhvr>
                                    </p:animEffect>
                                    <p:anim calcmode="lin" valueType="num">
                                      <p:cBhvr>
                                        <p:cTn id="22" dur="1000" fill="hold"/>
                                        <p:tgtEl>
                                          <p:spTgt spid="6963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6963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14630400" cy="1645920"/>
          </a:xfrm>
        </p:spPr>
        <p:txBody>
          <a:bodyPr>
            <a:noAutofit/>
          </a:bodyPr>
          <a:lstStyle/>
          <a:p>
            <a:pPr eaLnBrk="1" hangingPunct="1"/>
            <a:r>
              <a:rPr lang="en-US" dirty="0" smtClean="0">
                <a:solidFill>
                  <a:srgbClr val="FFFF00"/>
                </a:solidFill>
                <a:latin typeface="Tahoma" pitchFamily="34" charset="0"/>
                <a:ea typeface="Tahoma" pitchFamily="34" charset="0"/>
                <a:cs typeface="Tahoma" pitchFamily="34" charset="0"/>
              </a:rPr>
              <a:t>Is it Lawful to Divorce your Wife as Long as you remain Unmarried?</a:t>
            </a:r>
          </a:p>
        </p:txBody>
      </p:sp>
      <p:sp>
        <p:nvSpPr>
          <p:cNvPr id="69635" name="Rectangle 3"/>
          <p:cNvSpPr>
            <a:spLocks noGrp="1" noChangeArrowheads="1"/>
          </p:cNvSpPr>
          <p:nvPr>
            <p:ph type="body" idx="1"/>
          </p:nvPr>
        </p:nvSpPr>
        <p:spPr>
          <a:xfrm>
            <a:off x="0" y="1737360"/>
            <a:ext cx="14630400" cy="6217920"/>
          </a:xfrm>
          <a:solidFill>
            <a:srgbClr val="CC0000">
              <a:alpha val="32156"/>
            </a:srgbClr>
          </a:solidFill>
        </p:spPr>
        <p:txBody>
          <a:bodyPr/>
          <a:lstStyle/>
          <a:p>
            <a:pPr algn="ctr" eaLnBrk="1" hangingPunct="1">
              <a:buClr>
                <a:srgbClr val="CC0000"/>
              </a:buClr>
              <a:buSzPct val="25000"/>
              <a:buFontTx/>
              <a:buNone/>
            </a:pPr>
            <a:r>
              <a:rPr lang="en-US" dirty="0" smtClean="0">
                <a:solidFill>
                  <a:schemeClr val="bg1"/>
                </a:solidFill>
              </a:rPr>
              <a:t>If the wife decides to separate what God has joined together without the scriptural reason of sexual immorality, she disobeyed the command of Jesus. (Matthew 19:6)</a:t>
            </a:r>
          </a:p>
          <a:p>
            <a:pPr algn="ctr" eaLnBrk="1" hangingPunct="1">
              <a:buClr>
                <a:srgbClr val="CC0000"/>
              </a:buClr>
              <a:buSzPct val="25000"/>
              <a:buFontTx/>
              <a:buNone/>
            </a:pPr>
            <a:endParaRPr lang="en-US" dirty="0" smtClean="0">
              <a:solidFill>
                <a:schemeClr val="bg1"/>
              </a:solidFill>
            </a:endParaRPr>
          </a:p>
          <a:p>
            <a:pPr algn="ctr" eaLnBrk="1" hangingPunct="1">
              <a:buClr>
                <a:srgbClr val="CC0000"/>
              </a:buClr>
              <a:buSzPct val="25000"/>
              <a:buFontTx/>
              <a:buNone/>
            </a:pPr>
            <a:r>
              <a:rPr lang="en-US" i="1" dirty="0" smtClean="0">
                <a:solidFill>
                  <a:schemeClr val="bg1"/>
                </a:solidFill>
                <a:latin typeface="AvantGarde Bk BT" pitchFamily="34" charset="0"/>
              </a:rPr>
              <a:t>They must continue to remain unmarried because if they marry another they would add the sin of adultery to the sin of divorce.</a:t>
            </a:r>
          </a:p>
          <a:p>
            <a:pPr algn="ctr" eaLnBrk="1" hangingPunct="1">
              <a:buClr>
                <a:srgbClr val="CC0000"/>
              </a:buClr>
              <a:buSzPct val="25000"/>
              <a:buFontTx/>
              <a:buNone/>
            </a:pPr>
            <a:endParaRPr lang="en-US" sz="2600" dirty="0" smtClean="0">
              <a:solidFill>
                <a:srgbClr val="3333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fade">
                                      <p:cBhvr>
                                        <p:cTn id="7" dur="1000"/>
                                        <p:tgtEl>
                                          <p:spTgt spid="69635">
                                            <p:txEl>
                                              <p:pRg st="0" end="0"/>
                                            </p:txEl>
                                          </p:spTgt>
                                        </p:tgtEl>
                                      </p:cBhvr>
                                    </p:animEffect>
                                    <p:anim calcmode="lin" valueType="num">
                                      <p:cBhvr>
                                        <p:cTn id="8" dur="10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96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9635">
                                            <p:txEl>
                                              <p:pRg st="2" end="2"/>
                                            </p:txEl>
                                          </p:spTgt>
                                        </p:tgtEl>
                                        <p:attrNameLst>
                                          <p:attrName>style.visibility</p:attrName>
                                        </p:attrNameLst>
                                      </p:cBhvr>
                                      <p:to>
                                        <p:strVal val="visible"/>
                                      </p:to>
                                    </p:set>
                                    <p:animEffect transition="in" filter="fade">
                                      <p:cBhvr>
                                        <p:cTn id="14" dur="1000"/>
                                        <p:tgtEl>
                                          <p:spTgt spid="69635">
                                            <p:txEl>
                                              <p:pRg st="2" end="2"/>
                                            </p:txEl>
                                          </p:spTgt>
                                        </p:tgtEl>
                                      </p:cBhvr>
                                    </p:animEffect>
                                    <p:anim calcmode="lin" valueType="num">
                                      <p:cBhvr>
                                        <p:cTn id="15" dur="10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963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14630400" cy="1371600"/>
          </a:xfrm>
        </p:spPr>
        <p:txBody>
          <a:bodyPr>
            <a:noAutofit/>
          </a:bodyPr>
          <a:lstStyle/>
          <a:p>
            <a:pPr eaLnBrk="1" hangingPunct="1"/>
            <a:r>
              <a:rPr lang="en-US" sz="4800" dirty="0" smtClean="0">
                <a:solidFill>
                  <a:srgbClr val="FFFF00"/>
                </a:solidFill>
                <a:latin typeface="Tahoma" pitchFamily="34" charset="0"/>
                <a:cs typeface="Tahoma" pitchFamily="34" charset="0"/>
              </a:rPr>
              <a:t>Is it Lawful for a Christian to Divorce their Spouse if they aren’t Content to Dwell with You?</a:t>
            </a:r>
          </a:p>
        </p:txBody>
      </p:sp>
      <p:sp>
        <p:nvSpPr>
          <p:cNvPr id="106499" name="Rectangle 3"/>
          <p:cNvSpPr>
            <a:spLocks noGrp="1" noChangeArrowheads="1"/>
          </p:cNvSpPr>
          <p:nvPr>
            <p:ph type="body" idx="1"/>
          </p:nvPr>
        </p:nvSpPr>
        <p:spPr>
          <a:xfrm>
            <a:off x="0" y="1600200"/>
            <a:ext cx="14630400" cy="6446520"/>
          </a:xfrm>
          <a:solidFill>
            <a:srgbClr val="CC0000">
              <a:alpha val="32156"/>
            </a:srgbClr>
          </a:solidFill>
        </p:spPr>
        <p:txBody>
          <a:bodyPr>
            <a:normAutofit fontScale="92500"/>
          </a:bodyPr>
          <a:lstStyle/>
          <a:p>
            <a:pPr algn="ctr" eaLnBrk="1" hangingPunct="1">
              <a:lnSpc>
                <a:spcPct val="80000"/>
              </a:lnSpc>
              <a:buClr>
                <a:srgbClr val="CC0000"/>
              </a:buClr>
              <a:buSzPct val="25000"/>
              <a:buFontTx/>
              <a:buNone/>
            </a:pPr>
            <a:r>
              <a:rPr lang="en-US" dirty="0" smtClean="0">
                <a:solidFill>
                  <a:schemeClr val="bg1"/>
                </a:solidFill>
              </a:rPr>
              <a:t>But </a:t>
            </a:r>
            <a:r>
              <a:rPr lang="en-US" dirty="0" smtClean="0">
                <a:solidFill>
                  <a:schemeClr val="bg1"/>
                </a:solidFill>
              </a:rPr>
              <a:t>a brother contends, </a:t>
            </a:r>
            <a:r>
              <a:rPr lang="en-US" i="1" dirty="0" smtClean="0">
                <a:solidFill>
                  <a:schemeClr val="bg1"/>
                </a:solidFill>
              </a:rPr>
              <a:t>“In 1 Corinthians 7:12-13, if the unbeliever is content to dwell with the believer, you must not leave.  This implies that if the unbeliever is not content to dwell with you, you can leave and therefore verse 11 takes effect where you must remain unmarried or be reconciled.”</a:t>
            </a:r>
          </a:p>
          <a:p>
            <a:pPr algn="ctr" eaLnBrk="1" hangingPunct="1">
              <a:lnSpc>
                <a:spcPct val="80000"/>
              </a:lnSpc>
              <a:buClr>
                <a:srgbClr val="CC0000"/>
              </a:buClr>
              <a:buSzPct val="25000"/>
              <a:buFontTx/>
              <a:buNone/>
            </a:pPr>
            <a:endParaRPr lang="en-US" sz="2300" dirty="0" smtClean="0">
              <a:solidFill>
                <a:schemeClr val="bg1"/>
              </a:solidFill>
            </a:endParaRPr>
          </a:p>
          <a:p>
            <a:pPr algn="ctr" eaLnBrk="1" hangingPunct="1">
              <a:lnSpc>
                <a:spcPct val="80000"/>
              </a:lnSpc>
              <a:buClr>
                <a:srgbClr val="CC0000"/>
              </a:buClr>
              <a:buSzPct val="25000"/>
              <a:buFontTx/>
              <a:buNone/>
            </a:pPr>
            <a:r>
              <a:rPr lang="en-US" dirty="0" smtClean="0">
                <a:solidFill>
                  <a:schemeClr val="bg1"/>
                </a:solidFill>
                <a:latin typeface="Americana BT" pitchFamily="18" charset="0"/>
              </a:rPr>
              <a:t>Notice that the context is between a believer and an unbeliever in verses 12-15 while verses 10-11 deals with two believers.</a:t>
            </a:r>
          </a:p>
          <a:p>
            <a:pPr algn="ctr" eaLnBrk="1" hangingPunct="1">
              <a:lnSpc>
                <a:spcPct val="80000"/>
              </a:lnSpc>
              <a:buClr>
                <a:srgbClr val="CC0000"/>
              </a:buClr>
              <a:buSzPct val="25000"/>
              <a:buFontTx/>
              <a:buNone/>
            </a:pPr>
            <a:r>
              <a:rPr lang="en-US" sz="2300" dirty="0" smtClean="0">
                <a:solidFill>
                  <a:schemeClr val="bg1"/>
                </a:solidFill>
                <a:latin typeface="Americana BT" pitchFamily="18" charset="0"/>
              </a:rPr>
              <a:t> </a:t>
            </a:r>
          </a:p>
          <a:p>
            <a:pPr algn="ctr" eaLnBrk="1" hangingPunct="1">
              <a:lnSpc>
                <a:spcPct val="80000"/>
              </a:lnSpc>
              <a:buClr>
                <a:srgbClr val="CC0000"/>
              </a:buClr>
              <a:buSzPct val="25000"/>
              <a:buFontTx/>
              <a:buNone/>
            </a:pPr>
            <a:endParaRPr lang="en-US" sz="1100" dirty="0" smtClean="0">
              <a:solidFill>
                <a:schemeClr val="bg1"/>
              </a:solidFill>
              <a:latin typeface="Americana BT" pitchFamily="18" charset="0"/>
            </a:endParaRPr>
          </a:p>
          <a:p>
            <a:pPr algn="ctr" eaLnBrk="1" hangingPunct="1">
              <a:lnSpc>
                <a:spcPct val="80000"/>
              </a:lnSpc>
              <a:buClr>
                <a:srgbClr val="CC0000"/>
              </a:buClr>
              <a:buSzPct val="25000"/>
              <a:buFontTx/>
              <a:buNone/>
            </a:pPr>
            <a:r>
              <a:rPr lang="en-US" i="1" dirty="0" smtClean="0">
                <a:solidFill>
                  <a:schemeClr val="bg1"/>
                </a:solidFill>
                <a:latin typeface="AvantGarde Bk BT" pitchFamily="34" charset="0"/>
              </a:rPr>
              <a:t>Does God give permission for the </a:t>
            </a:r>
            <a:r>
              <a:rPr lang="en-US" i="1" u="sng" dirty="0" smtClean="0">
                <a:solidFill>
                  <a:schemeClr val="bg1"/>
                </a:solidFill>
                <a:latin typeface="AvantGarde Bk BT" pitchFamily="34" charset="0"/>
              </a:rPr>
              <a:t>Christian to </a:t>
            </a:r>
            <a:r>
              <a:rPr lang="en-US" i="1" u="sng" dirty="0" smtClean="0">
                <a:solidFill>
                  <a:schemeClr val="bg1"/>
                </a:solidFill>
                <a:latin typeface="AvantGarde Bk BT" pitchFamily="34" charset="0"/>
              </a:rPr>
              <a:t>leave (divorce) </a:t>
            </a:r>
            <a:r>
              <a:rPr lang="en-US" i="1" u="sng" dirty="0" smtClean="0">
                <a:solidFill>
                  <a:schemeClr val="bg1"/>
                </a:solidFill>
                <a:latin typeface="AvantGarde Bk BT" pitchFamily="34" charset="0"/>
              </a:rPr>
              <a:t>an unbeliever</a:t>
            </a:r>
            <a:r>
              <a:rPr lang="en-US" i="1" dirty="0" smtClean="0">
                <a:solidFill>
                  <a:schemeClr val="bg1"/>
                </a:solidFill>
                <a:latin typeface="AvantGarde Bk BT" pitchFamily="34" charset="0"/>
              </a:rPr>
              <a:t> in this passage?</a:t>
            </a:r>
          </a:p>
          <a:p>
            <a:pPr algn="ctr" eaLnBrk="1" hangingPunct="1">
              <a:buClr>
                <a:srgbClr val="CC0000"/>
              </a:buClr>
              <a:buSzPct val="25000"/>
              <a:buFontTx/>
              <a:buNone/>
            </a:pPr>
            <a:endParaRPr lang="en-US" sz="4400" i="1" dirty="0" smtClean="0">
              <a:latin typeface="AvantGarde Bk B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Effect transition="in" filter="dissolve">
                                      <p:cBhvr>
                                        <p:cTn id="7" dur="500"/>
                                        <p:tgtEl>
                                          <p:spTgt spid="106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6499">
                                            <p:txEl>
                                              <p:pRg st="2" end="2"/>
                                            </p:txEl>
                                          </p:spTgt>
                                        </p:tgtEl>
                                        <p:attrNameLst>
                                          <p:attrName>style.visibility</p:attrName>
                                        </p:attrNameLst>
                                      </p:cBhvr>
                                      <p:to>
                                        <p:strVal val="visible"/>
                                      </p:to>
                                    </p:set>
                                    <p:animEffect transition="in" filter="dissolve">
                                      <p:cBhvr>
                                        <p:cTn id="12" dur="500"/>
                                        <p:tgtEl>
                                          <p:spTgt spid="1064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6499">
                                            <p:txEl>
                                              <p:pRg st="5" end="5"/>
                                            </p:txEl>
                                          </p:spTgt>
                                        </p:tgtEl>
                                        <p:attrNameLst>
                                          <p:attrName>style.visibility</p:attrName>
                                        </p:attrNameLst>
                                      </p:cBhvr>
                                      <p:to>
                                        <p:strVal val="visible"/>
                                      </p:to>
                                    </p:set>
                                    <p:animEffect transition="in" filter="dissolve">
                                      <p:cBhvr>
                                        <p:cTn id="17" dur="500"/>
                                        <p:tgtEl>
                                          <p:spTgt spid="1064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body" idx="1"/>
          </p:nvPr>
        </p:nvSpPr>
        <p:spPr>
          <a:xfrm>
            <a:off x="0" y="0"/>
            <a:ext cx="14630400" cy="8046720"/>
          </a:xfrm>
          <a:solidFill>
            <a:srgbClr val="CC0000">
              <a:alpha val="32156"/>
            </a:srgbClr>
          </a:solidFill>
        </p:spPr>
        <p:txBody>
          <a:bodyPr>
            <a:normAutofit lnSpcReduction="10000"/>
          </a:bodyPr>
          <a:lstStyle/>
          <a:p>
            <a:pPr algn="ctr" eaLnBrk="1" hangingPunct="1">
              <a:lnSpc>
                <a:spcPct val="90000"/>
              </a:lnSpc>
              <a:buClr>
                <a:srgbClr val="CC0000"/>
              </a:buClr>
              <a:buSzPct val="25000"/>
              <a:buFontTx/>
              <a:buNone/>
            </a:pPr>
            <a:endParaRPr lang="en-US" sz="1700" dirty="0" smtClean="0"/>
          </a:p>
          <a:p>
            <a:pPr algn="ctr" eaLnBrk="1" hangingPunct="1">
              <a:lnSpc>
                <a:spcPct val="90000"/>
              </a:lnSpc>
              <a:buClr>
                <a:srgbClr val="CC0000"/>
              </a:buClr>
              <a:buSzPct val="25000"/>
              <a:buFontTx/>
              <a:buNone/>
            </a:pPr>
            <a:r>
              <a:rPr lang="en-US" sz="4000" dirty="0" smtClean="0">
                <a:solidFill>
                  <a:schemeClr val="bg1"/>
                </a:solidFill>
              </a:rPr>
              <a:t>But to the rest I, not the Lord, say: If any brother has a wife who does not believe, </a:t>
            </a:r>
            <a:r>
              <a:rPr lang="en-US" sz="4000" dirty="0" smtClean="0">
                <a:solidFill>
                  <a:schemeClr val="bg1"/>
                </a:solidFill>
              </a:rPr>
              <a:t>&amp; </a:t>
            </a:r>
            <a:r>
              <a:rPr lang="en-US" sz="4000" dirty="0" smtClean="0">
                <a:solidFill>
                  <a:srgbClr val="FFFF00"/>
                </a:solidFill>
              </a:rPr>
              <a:t>she is willing to live with </a:t>
            </a:r>
            <a:r>
              <a:rPr lang="en-US" sz="4000" dirty="0" smtClean="0">
                <a:solidFill>
                  <a:srgbClr val="FFFF00"/>
                </a:solidFill>
              </a:rPr>
              <a:t>him </a:t>
            </a:r>
            <a:r>
              <a:rPr lang="en-US" sz="4000" dirty="0" smtClean="0">
                <a:solidFill>
                  <a:schemeClr val="bg1"/>
                </a:solidFill>
              </a:rPr>
              <a:t>let </a:t>
            </a:r>
            <a:r>
              <a:rPr lang="en-US" sz="4000" dirty="0" smtClean="0">
                <a:solidFill>
                  <a:schemeClr val="bg1"/>
                </a:solidFill>
              </a:rPr>
              <a:t>him not divorce her. And a woman who has a husband who does not believe,</a:t>
            </a:r>
            <a:r>
              <a:rPr lang="en-US" sz="4000" dirty="0" smtClean="0"/>
              <a:t> </a:t>
            </a:r>
            <a:r>
              <a:rPr lang="en-US" sz="4000" dirty="0" smtClean="0">
                <a:solidFill>
                  <a:srgbClr val="FFFF00"/>
                </a:solidFill>
              </a:rPr>
              <a:t>if he is willing to live with her</a:t>
            </a:r>
            <a:r>
              <a:rPr lang="en-US" sz="4000" dirty="0" smtClean="0">
                <a:solidFill>
                  <a:srgbClr val="FFFF00"/>
                </a:solidFill>
              </a:rPr>
              <a:t>, </a:t>
            </a:r>
            <a:r>
              <a:rPr lang="en-US" sz="4000" dirty="0" smtClean="0">
                <a:solidFill>
                  <a:schemeClr val="bg1"/>
                </a:solidFill>
              </a:rPr>
              <a:t>let </a:t>
            </a:r>
            <a:r>
              <a:rPr lang="en-US" sz="4000" dirty="0" smtClean="0">
                <a:solidFill>
                  <a:schemeClr val="bg1"/>
                </a:solidFill>
              </a:rPr>
              <a:t>her not divorce him.... </a:t>
            </a:r>
            <a:endParaRPr lang="en-US" sz="4000" dirty="0" smtClean="0">
              <a:solidFill>
                <a:schemeClr val="bg1"/>
              </a:solidFill>
            </a:endParaRPr>
          </a:p>
          <a:p>
            <a:pPr algn="ctr" eaLnBrk="1" hangingPunct="1">
              <a:lnSpc>
                <a:spcPct val="90000"/>
              </a:lnSpc>
              <a:buClr>
                <a:srgbClr val="CC0000"/>
              </a:buClr>
              <a:buSzPct val="25000"/>
              <a:buFontTx/>
              <a:buNone/>
            </a:pPr>
            <a:r>
              <a:rPr lang="en-US" sz="4000" dirty="0" smtClean="0">
                <a:solidFill>
                  <a:schemeClr val="bg1"/>
                </a:solidFill>
              </a:rPr>
              <a:t>But if the unbeliever departs, let him depart; a brother or a sister is not under bondage in such cases. </a:t>
            </a:r>
            <a:r>
              <a:rPr lang="en-US" sz="4000" dirty="0" smtClean="0">
                <a:solidFill>
                  <a:schemeClr val="bg1"/>
                </a:solidFill>
              </a:rPr>
              <a:t>But God has called us to </a:t>
            </a:r>
            <a:r>
              <a:rPr lang="en-US" sz="4000" dirty="0" smtClean="0">
                <a:solidFill>
                  <a:schemeClr val="bg1"/>
                </a:solidFill>
              </a:rPr>
              <a:t>peace.  </a:t>
            </a:r>
            <a:r>
              <a:rPr lang="en-US" sz="4000" dirty="0" smtClean="0">
                <a:solidFill>
                  <a:schemeClr val="bg1"/>
                </a:solidFill>
              </a:rPr>
              <a:t>(1 Corinthians 7:12-13,15).</a:t>
            </a:r>
          </a:p>
          <a:p>
            <a:pPr algn="ctr" eaLnBrk="1" hangingPunct="1">
              <a:lnSpc>
                <a:spcPct val="90000"/>
              </a:lnSpc>
              <a:buClr>
                <a:srgbClr val="CC0000"/>
              </a:buClr>
              <a:buSzPct val="25000"/>
              <a:buFontTx/>
              <a:buNone/>
            </a:pPr>
            <a:endParaRPr lang="en-US" sz="1100" dirty="0" smtClean="0">
              <a:solidFill>
                <a:schemeClr val="bg1"/>
              </a:solidFill>
            </a:endParaRPr>
          </a:p>
          <a:p>
            <a:pPr algn="ctr" eaLnBrk="1" hangingPunct="1">
              <a:lnSpc>
                <a:spcPct val="90000"/>
              </a:lnSpc>
              <a:buClr>
                <a:srgbClr val="CC0000"/>
              </a:buClr>
              <a:buSzPct val="25000"/>
              <a:buFontTx/>
              <a:buNone/>
            </a:pPr>
            <a:r>
              <a:rPr lang="en-US" sz="4000" i="1" dirty="0" smtClean="0">
                <a:solidFill>
                  <a:schemeClr val="bg1"/>
                </a:solidFill>
                <a:latin typeface="AvantGarde Bk BT" pitchFamily="34" charset="0"/>
              </a:rPr>
              <a:t>The Christian is not given permission to depart, he is told to let the unbeliever go because he is not obligated to give up his faith to remain married.  </a:t>
            </a:r>
          </a:p>
          <a:p>
            <a:pPr algn="ctr" eaLnBrk="1" hangingPunct="1">
              <a:lnSpc>
                <a:spcPct val="90000"/>
              </a:lnSpc>
              <a:buClr>
                <a:srgbClr val="CC0000"/>
              </a:buClr>
              <a:buSzPct val="25000"/>
              <a:buFontTx/>
              <a:buNone/>
            </a:pPr>
            <a:endParaRPr lang="en-US" sz="1100" i="1" dirty="0" smtClean="0">
              <a:solidFill>
                <a:schemeClr val="bg1"/>
              </a:solidFill>
              <a:latin typeface="AvantGarde Bk BT" pitchFamily="34" charset="0"/>
            </a:endParaRPr>
          </a:p>
          <a:p>
            <a:pPr algn="ctr" eaLnBrk="1" hangingPunct="1">
              <a:lnSpc>
                <a:spcPct val="90000"/>
              </a:lnSpc>
              <a:buClr>
                <a:srgbClr val="CC0000"/>
              </a:buClr>
              <a:buSzPct val="25000"/>
              <a:buFontTx/>
              <a:buNone/>
            </a:pPr>
            <a:r>
              <a:rPr lang="en-US" sz="4000" i="1" dirty="0" smtClean="0">
                <a:solidFill>
                  <a:schemeClr val="bg1"/>
                </a:solidFill>
                <a:latin typeface="AvantGarde Bk BT" pitchFamily="34" charset="0"/>
              </a:rPr>
              <a:t>You are not a slave to them, you serve Christ first. </a:t>
            </a:r>
          </a:p>
          <a:p>
            <a:pPr algn="ctr" eaLnBrk="1" hangingPunct="1">
              <a:lnSpc>
                <a:spcPct val="90000"/>
              </a:lnSpc>
              <a:buClr>
                <a:srgbClr val="CC0000"/>
              </a:buClr>
              <a:buSzPct val="25000"/>
              <a:buFontTx/>
              <a:buNone/>
            </a:pPr>
            <a:endParaRPr lang="en-US" sz="1100" i="1" dirty="0" smtClean="0">
              <a:solidFill>
                <a:schemeClr val="bg1"/>
              </a:solidFill>
              <a:latin typeface="AvantGarde Bk BT" pitchFamily="34" charset="0"/>
            </a:endParaRPr>
          </a:p>
          <a:p>
            <a:pPr algn="ctr" eaLnBrk="1" hangingPunct="1">
              <a:lnSpc>
                <a:spcPct val="90000"/>
              </a:lnSpc>
              <a:buClr>
                <a:srgbClr val="CC0000"/>
              </a:buClr>
              <a:buSzPct val="25000"/>
              <a:buFontTx/>
              <a:buNone/>
            </a:pPr>
            <a:r>
              <a:rPr lang="en-US" sz="4000" i="1" dirty="0" smtClean="0">
                <a:solidFill>
                  <a:schemeClr val="bg1"/>
                </a:solidFill>
                <a:latin typeface="AvantGarde Bk BT" pitchFamily="34" charset="0"/>
              </a:rPr>
              <a:t>The Christian cannot force his mate to remain married.</a:t>
            </a:r>
          </a:p>
        </p:txBody>
      </p:sp>
      <p:sp>
        <p:nvSpPr>
          <p:cNvPr id="110600" name="Rectangle 8"/>
          <p:cNvSpPr>
            <a:spLocks noChangeArrowheads="1"/>
          </p:cNvSpPr>
          <p:nvPr/>
        </p:nvSpPr>
        <p:spPr bwMode="auto">
          <a:xfrm>
            <a:off x="9601200" y="838200"/>
            <a:ext cx="4770120" cy="457200"/>
          </a:xfrm>
          <a:prstGeom prst="rect">
            <a:avLst/>
          </a:prstGeom>
          <a:noFill/>
          <a:ln w="22225">
            <a:solidFill>
              <a:srgbClr val="FFFF00"/>
            </a:solidFill>
            <a:miter lim="800000"/>
            <a:headEnd/>
            <a:tailEnd/>
          </a:ln>
        </p:spPr>
        <p:txBody>
          <a:bodyPr wrap="none" lIns="130622" tIns="65311" rIns="130622" bIns="65311" anchor="ctr"/>
          <a:lstStyle/>
          <a:p>
            <a:endParaRPr lang="en-US"/>
          </a:p>
        </p:txBody>
      </p:sp>
      <p:sp>
        <p:nvSpPr>
          <p:cNvPr id="110602" name="Rectangle 10"/>
          <p:cNvSpPr>
            <a:spLocks noChangeArrowheads="1"/>
          </p:cNvSpPr>
          <p:nvPr/>
        </p:nvSpPr>
        <p:spPr bwMode="auto">
          <a:xfrm>
            <a:off x="7315200" y="1828800"/>
            <a:ext cx="5334000" cy="457200"/>
          </a:xfrm>
          <a:prstGeom prst="rect">
            <a:avLst/>
          </a:prstGeom>
          <a:noFill/>
          <a:ln w="22225">
            <a:solidFill>
              <a:srgbClr val="FFFF00"/>
            </a:solidFill>
            <a:miter lim="800000"/>
            <a:headEnd/>
            <a:tailEnd/>
          </a:ln>
        </p:spPr>
        <p:txBody>
          <a:bodyPr wrap="none" lIns="130622" tIns="65311" rIns="130622" bIns="65311" anchor="ctr"/>
          <a:lstStyle/>
          <a:p>
            <a:endParaRPr lang="en-US"/>
          </a:p>
        </p:txBody>
      </p:sp>
      <p:sp>
        <p:nvSpPr>
          <p:cNvPr id="110603" name="Rectangle 11"/>
          <p:cNvSpPr>
            <a:spLocks noChangeArrowheads="1"/>
          </p:cNvSpPr>
          <p:nvPr/>
        </p:nvSpPr>
        <p:spPr bwMode="auto">
          <a:xfrm>
            <a:off x="228600" y="2438400"/>
            <a:ext cx="9372600" cy="533400"/>
          </a:xfrm>
          <a:prstGeom prst="rect">
            <a:avLst/>
          </a:prstGeom>
          <a:noFill/>
          <a:ln w="22225">
            <a:solidFill>
              <a:srgbClr val="FFFF00"/>
            </a:solidFill>
            <a:miter lim="800000"/>
            <a:headEnd/>
            <a:tailEnd/>
          </a:ln>
        </p:spPr>
        <p:txBody>
          <a:bodyPr wrap="none" lIns="130622" tIns="65311" rIns="130622" bIns="65311"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0595">
                                            <p:txEl>
                                              <p:pRg st="1" end="1"/>
                                            </p:txEl>
                                          </p:spTgt>
                                        </p:tgtEl>
                                        <p:attrNameLst>
                                          <p:attrName>style.visibility</p:attrName>
                                        </p:attrNameLst>
                                      </p:cBhvr>
                                      <p:to>
                                        <p:strVal val="visible"/>
                                      </p:to>
                                    </p:set>
                                    <p:animEffect transition="in" filter="fade">
                                      <p:cBhvr>
                                        <p:cTn id="7" dur="1000"/>
                                        <p:tgtEl>
                                          <p:spTgt spid="110595">
                                            <p:txEl>
                                              <p:pRg st="1" end="1"/>
                                            </p:txEl>
                                          </p:spTgt>
                                        </p:tgtEl>
                                      </p:cBhvr>
                                    </p:animEffect>
                                    <p:anim calcmode="lin" valueType="num">
                                      <p:cBhvr>
                                        <p:cTn id="8" dur="1000" fill="hold"/>
                                        <p:tgtEl>
                                          <p:spTgt spid="11059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10595">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8" presetClass="entr" presetSubtype="0" accel="100000" fill="hold" grpId="0" nodeType="afterEffect">
                                  <p:stCondLst>
                                    <p:cond delay="0"/>
                                  </p:stCondLst>
                                  <p:childTnLst>
                                    <p:set>
                                      <p:cBhvr>
                                        <p:cTn id="12" dur="1" fill="hold">
                                          <p:stCondLst>
                                            <p:cond delay="0"/>
                                          </p:stCondLst>
                                        </p:cTn>
                                        <p:tgtEl>
                                          <p:spTgt spid="110600"/>
                                        </p:tgtEl>
                                        <p:attrNameLst>
                                          <p:attrName>style.visibility</p:attrName>
                                        </p:attrNameLst>
                                      </p:cBhvr>
                                      <p:to>
                                        <p:strVal val="visible"/>
                                      </p:to>
                                    </p:set>
                                    <p:anim calcmode="lin" valueType="num">
                                      <p:cBhvr>
                                        <p:cTn id="13" dur="500" fill="hold"/>
                                        <p:tgtEl>
                                          <p:spTgt spid="110600"/>
                                        </p:tgtEl>
                                        <p:attrNameLst>
                                          <p:attrName>ppt_w</p:attrName>
                                        </p:attrNameLst>
                                      </p:cBhvr>
                                      <p:tavLst>
                                        <p:tav tm="0">
                                          <p:val>
                                            <p:strVal val="#ppt_w*2.5"/>
                                          </p:val>
                                        </p:tav>
                                        <p:tav tm="100000">
                                          <p:val>
                                            <p:strVal val="#ppt_w"/>
                                          </p:val>
                                        </p:tav>
                                      </p:tavLst>
                                    </p:anim>
                                    <p:anim calcmode="lin" valueType="num">
                                      <p:cBhvr>
                                        <p:cTn id="14" dur="500" fill="hold"/>
                                        <p:tgtEl>
                                          <p:spTgt spid="110600"/>
                                        </p:tgtEl>
                                        <p:attrNameLst>
                                          <p:attrName>ppt_h</p:attrName>
                                        </p:attrNameLst>
                                      </p:cBhvr>
                                      <p:tavLst>
                                        <p:tav tm="0">
                                          <p:val>
                                            <p:strVal val="#ppt_h*0.01"/>
                                          </p:val>
                                        </p:tav>
                                        <p:tav tm="100000">
                                          <p:val>
                                            <p:strVal val="#ppt_h"/>
                                          </p:val>
                                        </p:tav>
                                      </p:tavLst>
                                    </p:anim>
                                    <p:anim calcmode="lin" valueType="num">
                                      <p:cBhvr>
                                        <p:cTn id="15" dur="500" fill="hold"/>
                                        <p:tgtEl>
                                          <p:spTgt spid="110600"/>
                                        </p:tgtEl>
                                        <p:attrNameLst>
                                          <p:attrName>ppt_x</p:attrName>
                                        </p:attrNameLst>
                                      </p:cBhvr>
                                      <p:tavLst>
                                        <p:tav tm="0">
                                          <p:val>
                                            <p:strVal val="#ppt_x"/>
                                          </p:val>
                                        </p:tav>
                                        <p:tav tm="100000">
                                          <p:val>
                                            <p:strVal val="#ppt_x"/>
                                          </p:val>
                                        </p:tav>
                                      </p:tavLst>
                                    </p:anim>
                                    <p:anim calcmode="lin" valueType="num">
                                      <p:cBhvr>
                                        <p:cTn id="16" dur="500" fill="hold"/>
                                        <p:tgtEl>
                                          <p:spTgt spid="110600"/>
                                        </p:tgtEl>
                                        <p:attrNameLst>
                                          <p:attrName>ppt_y</p:attrName>
                                        </p:attrNameLst>
                                      </p:cBhvr>
                                      <p:tavLst>
                                        <p:tav tm="0">
                                          <p:val>
                                            <p:strVal val="#ppt_h+1"/>
                                          </p:val>
                                        </p:tav>
                                        <p:tav tm="100000">
                                          <p:val>
                                            <p:strVal val="#ppt_y"/>
                                          </p:val>
                                        </p:tav>
                                      </p:tavLst>
                                    </p:anim>
                                    <p:animEffect transition="in" filter="fade">
                                      <p:cBhvr>
                                        <p:cTn id="17" dur="500"/>
                                        <p:tgtEl>
                                          <p:spTgt spid="110600"/>
                                        </p:tgtEl>
                                      </p:cBhvr>
                                    </p:animEffect>
                                  </p:childTnLst>
                                </p:cTn>
                              </p:par>
                            </p:childTnLst>
                          </p:cTn>
                        </p:par>
                        <p:par>
                          <p:cTn id="18" fill="hold">
                            <p:stCondLst>
                              <p:cond delay="1500"/>
                            </p:stCondLst>
                            <p:childTnLst>
                              <p:par>
                                <p:cTn id="19" presetID="58" presetClass="entr" presetSubtype="0" accel="100000" fill="hold" grpId="0" nodeType="afterEffect">
                                  <p:stCondLst>
                                    <p:cond delay="0"/>
                                  </p:stCondLst>
                                  <p:childTnLst>
                                    <p:set>
                                      <p:cBhvr>
                                        <p:cTn id="20" dur="1" fill="hold">
                                          <p:stCondLst>
                                            <p:cond delay="0"/>
                                          </p:stCondLst>
                                        </p:cTn>
                                        <p:tgtEl>
                                          <p:spTgt spid="110602"/>
                                        </p:tgtEl>
                                        <p:attrNameLst>
                                          <p:attrName>style.visibility</p:attrName>
                                        </p:attrNameLst>
                                      </p:cBhvr>
                                      <p:to>
                                        <p:strVal val="visible"/>
                                      </p:to>
                                    </p:set>
                                    <p:anim calcmode="lin" valueType="num">
                                      <p:cBhvr>
                                        <p:cTn id="21" dur="500" fill="hold"/>
                                        <p:tgtEl>
                                          <p:spTgt spid="110602"/>
                                        </p:tgtEl>
                                        <p:attrNameLst>
                                          <p:attrName>ppt_w</p:attrName>
                                        </p:attrNameLst>
                                      </p:cBhvr>
                                      <p:tavLst>
                                        <p:tav tm="0">
                                          <p:val>
                                            <p:strVal val="#ppt_w*2.5"/>
                                          </p:val>
                                        </p:tav>
                                        <p:tav tm="100000">
                                          <p:val>
                                            <p:strVal val="#ppt_w"/>
                                          </p:val>
                                        </p:tav>
                                      </p:tavLst>
                                    </p:anim>
                                    <p:anim calcmode="lin" valueType="num">
                                      <p:cBhvr>
                                        <p:cTn id="22" dur="500" fill="hold"/>
                                        <p:tgtEl>
                                          <p:spTgt spid="110602"/>
                                        </p:tgtEl>
                                        <p:attrNameLst>
                                          <p:attrName>ppt_h</p:attrName>
                                        </p:attrNameLst>
                                      </p:cBhvr>
                                      <p:tavLst>
                                        <p:tav tm="0">
                                          <p:val>
                                            <p:strVal val="#ppt_h*0.01"/>
                                          </p:val>
                                        </p:tav>
                                        <p:tav tm="100000">
                                          <p:val>
                                            <p:strVal val="#ppt_h"/>
                                          </p:val>
                                        </p:tav>
                                      </p:tavLst>
                                    </p:anim>
                                    <p:anim calcmode="lin" valueType="num">
                                      <p:cBhvr>
                                        <p:cTn id="23" dur="500" fill="hold"/>
                                        <p:tgtEl>
                                          <p:spTgt spid="110602"/>
                                        </p:tgtEl>
                                        <p:attrNameLst>
                                          <p:attrName>ppt_x</p:attrName>
                                        </p:attrNameLst>
                                      </p:cBhvr>
                                      <p:tavLst>
                                        <p:tav tm="0">
                                          <p:val>
                                            <p:strVal val="#ppt_x"/>
                                          </p:val>
                                        </p:tav>
                                        <p:tav tm="100000">
                                          <p:val>
                                            <p:strVal val="#ppt_x"/>
                                          </p:val>
                                        </p:tav>
                                      </p:tavLst>
                                    </p:anim>
                                    <p:anim calcmode="lin" valueType="num">
                                      <p:cBhvr>
                                        <p:cTn id="24" dur="500" fill="hold"/>
                                        <p:tgtEl>
                                          <p:spTgt spid="110602"/>
                                        </p:tgtEl>
                                        <p:attrNameLst>
                                          <p:attrName>ppt_y</p:attrName>
                                        </p:attrNameLst>
                                      </p:cBhvr>
                                      <p:tavLst>
                                        <p:tav tm="0">
                                          <p:val>
                                            <p:strVal val="#ppt_h+1"/>
                                          </p:val>
                                        </p:tav>
                                        <p:tav tm="100000">
                                          <p:val>
                                            <p:strVal val="#ppt_y"/>
                                          </p:val>
                                        </p:tav>
                                      </p:tavLst>
                                    </p:anim>
                                    <p:animEffect transition="in" filter="fade">
                                      <p:cBhvr>
                                        <p:cTn id="25" dur="500"/>
                                        <p:tgtEl>
                                          <p:spTgt spid="110602"/>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10595">
                                            <p:txEl>
                                              <p:pRg st="2" end="2"/>
                                            </p:txEl>
                                          </p:spTgt>
                                        </p:tgtEl>
                                        <p:attrNameLst>
                                          <p:attrName>style.visibility</p:attrName>
                                        </p:attrNameLst>
                                      </p:cBhvr>
                                      <p:to>
                                        <p:strVal val="visible"/>
                                      </p:to>
                                    </p:set>
                                    <p:animEffect transition="in" filter="fade">
                                      <p:cBhvr>
                                        <p:cTn id="30" dur="1000"/>
                                        <p:tgtEl>
                                          <p:spTgt spid="110595">
                                            <p:txEl>
                                              <p:pRg st="2" end="2"/>
                                            </p:txEl>
                                          </p:spTgt>
                                        </p:tgtEl>
                                      </p:cBhvr>
                                    </p:animEffect>
                                    <p:anim calcmode="lin" valueType="num">
                                      <p:cBhvr>
                                        <p:cTn id="31" dur="1000" fill="hold"/>
                                        <p:tgtEl>
                                          <p:spTgt spid="110595">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110595">
                                            <p:txEl>
                                              <p:pRg st="2" end="2"/>
                                            </p:txEl>
                                          </p:spTgt>
                                        </p:tgtEl>
                                        <p:attrNameLst>
                                          <p:attrName>ppt_y</p:attrName>
                                        </p:attrNameLst>
                                      </p:cBhvr>
                                      <p:tavLst>
                                        <p:tav tm="0">
                                          <p:val>
                                            <p:strVal val="#ppt_y+.1"/>
                                          </p:val>
                                        </p:tav>
                                        <p:tav tm="100000">
                                          <p:val>
                                            <p:strVal val="#ppt_y"/>
                                          </p:val>
                                        </p:tav>
                                      </p:tavLst>
                                    </p:anim>
                                  </p:childTnLst>
                                </p:cTn>
                              </p:par>
                            </p:childTnLst>
                          </p:cTn>
                        </p:par>
                        <p:par>
                          <p:cTn id="33" fill="hold">
                            <p:stCondLst>
                              <p:cond delay="1000"/>
                            </p:stCondLst>
                            <p:childTnLst>
                              <p:par>
                                <p:cTn id="34" presetID="58" presetClass="entr" presetSubtype="0" accel="100000" fill="hold" grpId="0" nodeType="afterEffect">
                                  <p:stCondLst>
                                    <p:cond delay="0"/>
                                  </p:stCondLst>
                                  <p:childTnLst>
                                    <p:set>
                                      <p:cBhvr>
                                        <p:cTn id="35" dur="1" fill="hold">
                                          <p:stCondLst>
                                            <p:cond delay="0"/>
                                          </p:stCondLst>
                                        </p:cTn>
                                        <p:tgtEl>
                                          <p:spTgt spid="110603"/>
                                        </p:tgtEl>
                                        <p:attrNameLst>
                                          <p:attrName>style.visibility</p:attrName>
                                        </p:attrNameLst>
                                      </p:cBhvr>
                                      <p:to>
                                        <p:strVal val="visible"/>
                                      </p:to>
                                    </p:set>
                                    <p:anim calcmode="lin" valueType="num">
                                      <p:cBhvr>
                                        <p:cTn id="36" dur="500" fill="hold"/>
                                        <p:tgtEl>
                                          <p:spTgt spid="110603"/>
                                        </p:tgtEl>
                                        <p:attrNameLst>
                                          <p:attrName>ppt_w</p:attrName>
                                        </p:attrNameLst>
                                      </p:cBhvr>
                                      <p:tavLst>
                                        <p:tav tm="0">
                                          <p:val>
                                            <p:strVal val="#ppt_w*2.5"/>
                                          </p:val>
                                        </p:tav>
                                        <p:tav tm="100000">
                                          <p:val>
                                            <p:strVal val="#ppt_w"/>
                                          </p:val>
                                        </p:tav>
                                      </p:tavLst>
                                    </p:anim>
                                    <p:anim calcmode="lin" valueType="num">
                                      <p:cBhvr>
                                        <p:cTn id="37" dur="500" fill="hold"/>
                                        <p:tgtEl>
                                          <p:spTgt spid="110603"/>
                                        </p:tgtEl>
                                        <p:attrNameLst>
                                          <p:attrName>ppt_h</p:attrName>
                                        </p:attrNameLst>
                                      </p:cBhvr>
                                      <p:tavLst>
                                        <p:tav tm="0">
                                          <p:val>
                                            <p:strVal val="#ppt_h*0.01"/>
                                          </p:val>
                                        </p:tav>
                                        <p:tav tm="100000">
                                          <p:val>
                                            <p:strVal val="#ppt_h"/>
                                          </p:val>
                                        </p:tav>
                                      </p:tavLst>
                                    </p:anim>
                                    <p:anim calcmode="lin" valueType="num">
                                      <p:cBhvr>
                                        <p:cTn id="38" dur="500" fill="hold"/>
                                        <p:tgtEl>
                                          <p:spTgt spid="110603"/>
                                        </p:tgtEl>
                                        <p:attrNameLst>
                                          <p:attrName>ppt_x</p:attrName>
                                        </p:attrNameLst>
                                      </p:cBhvr>
                                      <p:tavLst>
                                        <p:tav tm="0">
                                          <p:val>
                                            <p:strVal val="#ppt_x"/>
                                          </p:val>
                                        </p:tav>
                                        <p:tav tm="100000">
                                          <p:val>
                                            <p:strVal val="#ppt_x"/>
                                          </p:val>
                                        </p:tav>
                                      </p:tavLst>
                                    </p:anim>
                                    <p:anim calcmode="lin" valueType="num">
                                      <p:cBhvr>
                                        <p:cTn id="39" dur="500" fill="hold"/>
                                        <p:tgtEl>
                                          <p:spTgt spid="110603"/>
                                        </p:tgtEl>
                                        <p:attrNameLst>
                                          <p:attrName>ppt_y</p:attrName>
                                        </p:attrNameLst>
                                      </p:cBhvr>
                                      <p:tavLst>
                                        <p:tav tm="0">
                                          <p:val>
                                            <p:strVal val="#ppt_h+1"/>
                                          </p:val>
                                        </p:tav>
                                        <p:tav tm="100000">
                                          <p:val>
                                            <p:strVal val="#ppt_y"/>
                                          </p:val>
                                        </p:tav>
                                      </p:tavLst>
                                    </p:anim>
                                    <p:animEffect transition="in" filter="fade">
                                      <p:cBhvr>
                                        <p:cTn id="40" dur="500"/>
                                        <p:tgtEl>
                                          <p:spTgt spid="110603"/>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10595">
                                            <p:txEl>
                                              <p:pRg st="4" end="4"/>
                                            </p:txEl>
                                          </p:spTgt>
                                        </p:tgtEl>
                                        <p:attrNameLst>
                                          <p:attrName>style.visibility</p:attrName>
                                        </p:attrNameLst>
                                      </p:cBhvr>
                                      <p:to>
                                        <p:strVal val="visible"/>
                                      </p:to>
                                    </p:set>
                                    <p:animEffect transition="in" filter="fade">
                                      <p:cBhvr>
                                        <p:cTn id="45" dur="1000"/>
                                        <p:tgtEl>
                                          <p:spTgt spid="110595">
                                            <p:txEl>
                                              <p:pRg st="4" end="4"/>
                                            </p:txEl>
                                          </p:spTgt>
                                        </p:tgtEl>
                                      </p:cBhvr>
                                    </p:animEffect>
                                    <p:anim calcmode="lin" valueType="num">
                                      <p:cBhvr>
                                        <p:cTn id="46" dur="1000" fill="hold"/>
                                        <p:tgtEl>
                                          <p:spTgt spid="110595">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1105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10595">
                                            <p:txEl>
                                              <p:pRg st="6" end="6"/>
                                            </p:txEl>
                                          </p:spTgt>
                                        </p:tgtEl>
                                        <p:attrNameLst>
                                          <p:attrName>style.visibility</p:attrName>
                                        </p:attrNameLst>
                                      </p:cBhvr>
                                      <p:to>
                                        <p:strVal val="visible"/>
                                      </p:to>
                                    </p:set>
                                    <p:animEffect transition="in" filter="fade">
                                      <p:cBhvr>
                                        <p:cTn id="52" dur="1000"/>
                                        <p:tgtEl>
                                          <p:spTgt spid="110595">
                                            <p:txEl>
                                              <p:pRg st="6" end="6"/>
                                            </p:txEl>
                                          </p:spTgt>
                                        </p:tgtEl>
                                      </p:cBhvr>
                                    </p:animEffect>
                                    <p:anim calcmode="lin" valueType="num">
                                      <p:cBhvr>
                                        <p:cTn id="53" dur="1000" fill="hold"/>
                                        <p:tgtEl>
                                          <p:spTgt spid="110595">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11059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110595">
                                            <p:txEl>
                                              <p:pRg st="8" end="8"/>
                                            </p:txEl>
                                          </p:spTgt>
                                        </p:tgtEl>
                                        <p:attrNameLst>
                                          <p:attrName>style.visibility</p:attrName>
                                        </p:attrNameLst>
                                      </p:cBhvr>
                                      <p:to>
                                        <p:strVal val="visible"/>
                                      </p:to>
                                    </p:set>
                                    <p:animEffect transition="in" filter="fade">
                                      <p:cBhvr>
                                        <p:cTn id="59" dur="1000"/>
                                        <p:tgtEl>
                                          <p:spTgt spid="110595">
                                            <p:txEl>
                                              <p:pRg st="8" end="8"/>
                                            </p:txEl>
                                          </p:spTgt>
                                        </p:tgtEl>
                                      </p:cBhvr>
                                    </p:animEffect>
                                    <p:anim calcmode="lin" valueType="num">
                                      <p:cBhvr>
                                        <p:cTn id="60" dur="1000" fill="hold"/>
                                        <p:tgtEl>
                                          <p:spTgt spid="110595">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11059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p:bldP spid="110600" grpId="0" animBg="1"/>
      <p:bldP spid="110602" grpId="0" animBg="1"/>
      <p:bldP spid="11060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14630400" cy="1554480"/>
          </a:xfrm>
        </p:spPr>
        <p:txBody>
          <a:bodyPr>
            <a:normAutofit fontScale="90000"/>
          </a:bodyPr>
          <a:lstStyle/>
          <a:p>
            <a:pPr eaLnBrk="1" hangingPunct="1"/>
            <a:r>
              <a:rPr lang="en-US" sz="5100" dirty="0" smtClean="0">
                <a:solidFill>
                  <a:srgbClr val="FFFF00"/>
                </a:solidFill>
                <a:latin typeface="Tahoma" pitchFamily="34" charset="0"/>
                <a:ea typeface="Tahoma" pitchFamily="34" charset="0"/>
                <a:cs typeface="Tahoma" pitchFamily="34" charset="0"/>
              </a:rPr>
              <a:t>Is it Lawful for a Christian to Divorce their Spouse for the Kingdom of Heaven’s Sake?</a:t>
            </a:r>
          </a:p>
        </p:txBody>
      </p:sp>
      <p:sp>
        <p:nvSpPr>
          <p:cNvPr id="75779" name="Rectangle 3"/>
          <p:cNvSpPr>
            <a:spLocks noGrp="1" noChangeArrowheads="1"/>
          </p:cNvSpPr>
          <p:nvPr>
            <p:ph type="body" idx="1"/>
          </p:nvPr>
        </p:nvSpPr>
        <p:spPr>
          <a:xfrm>
            <a:off x="0" y="1554480"/>
            <a:ext cx="14630400" cy="6492240"/>
          </a:xfrm>
          <a:solidFill>
            <a:srgbClr val="CC0000">
              <a:alpha val="32156"/>
            </a:srgbClr>
          </a:solidFill>
        </p:spPr>
        <p:txBody>
          <a:bodyPr/>
          <a:lstStyle/>
          <a:p>
            <a:pPr algn="ctr" eaLnBrk="1" hangingPunct="1">
              <a:lnSpc>
                <a:spcPct val="80000"/>
              </a:lnSpc>
              <a:buClr>
                <a:srgbClr val="CC0000"/>
              </a:buClr>
              <a:buSzPct val="25000"/>
              <a:buFontTx/>
              <a:buNone/>
            </a:pPr>
            <a:r>
              <a:rPr lang="en-US" sz="4300" dirty="0" smtClean="0">
                <a:solidFill>
                  <a:schemeClr val="bg1"/>
                </a:solidFill>
              </a:rPr>
              <a:t>But </a:t>
            </a:r>
            <a:r>
              <a:rPr lang="en-US" sz="4300" dirty="0" smtClean="0">
                <a:solidFill>
                  <a:schemeClr val="bg1"/>
                </a:solidFill>
              </a:rPr>
              <a:t>a brother contends, </a:t>
            </a:r>
            <a:r>
              <a:rPr lang="en-US" sz="4300" i="1" dirty="0" smtClean="0">
                <a:solidFill>
                  <a:schemeClr val="bg1"/>
                </a:solidFill>
              </a:rPr>
              <a:t>“there are circumstances in which a Christian must leave a marriage in order to remain a Christian.  </a:t>
            </a:r>
            <a:r>
              <a:rPr lang="en-US" sz="4300" i="1" dirty="0" smtClean="0">
                <a:solidFill>
                  <a:schemeClr val="bg1"/>
                </a:solidFill>
              </a:rPr>
              <a:t>A Christian can leave a marriage for the kingdom of heaven’s sake because of Luke 18:28-30. That same Greek word </a:t>
            </a:r>
            <a:r>
              <a:rPr lang="en-US" sz="4300" i="1" dirty="0" err="1" smtClean="0">
                <a:solidFill>
                  <a:schemeClr val="bg1"/>
                </a:solidFill>
              </a:rPr>
              <a:t>aphiemi</a:t>
            </a:r>
            <a:r>
              <a:rPr lang="en-US" sz="4300" i="1" dirty="0" smtClean="0">
                <a:solidFill>
                  <a:schemeClr val="bg1"/>
                </a:solidFill>
              </a:rPr>
              <a:t> (left) is used in 1 Corinthians 7:11,12,13 for divorce.”</a:t>
            </a:r>
          </a:p>
          <a:p>
            <a:pPr algn="ctr" eaLnBrk="1" hangingPunct="1">
              <a:lnSpc>
                <a:spcPct val="80000"/>
              </a:lnSpc>
              <a:buClr>
                <a:srgbClr val="CC0000"/>
              </a:buClr>
              <a:buSzPct val="25000"/>
              <a:buFontTx/>
              <a:buNone/>
            </a:pPr>
            <a:endParaRPr lang="en-US" sz="1100" i="1" dirty="0" smtClean="0"/>
          </a:p>
          <a:p>
            <a:pPr algn="ctr" eaLnBrk="1" hangingPunct="1">
              <a:lnSpc>
                <a:spcPct val="80000"/>
              </a:lnSpc>
              <a:buClr>
                <a:srgbClr val="CC0000"/>
              </a:buClr>
              <a:buSzPct val="25000"/>
              <a:buFontTx/>
              <a:buNone/>
            </a:pPr>
            <a:r>
              <a:rPr lang="en-US" sz="4300" dirty="0" smtClean="0"/>
              <a:t>“</a:t>
            </a:r>
            <a:r>
              <a:rPr lang="en-US" sz="4300" dirty="0" smtClean="0">
                <a:solidFill>
                  <a:srgbClr val="FFFF00"/>
                </a:solidFill>
              </a:rPr>
              <a:t>Left....wife...for the sake of the kingdom of God</a:t>
            </a:r>
            <a:r>
              <a:rPr lang="en-US" sz="4300" dirty="0" smtClean="0">
                <a:solidFill>
                  <a:schemeClr val="bg1"/>
                </a:solidFill>
              </a:rPr>
              <a:t>...in the age to come, eternal life.” (Luke 18:29)</a:t>
            </a:r>
          </a:p>
          <a:p>
            <a:pPr algn="ctr" eaLnBrk="1" hangingPunct="1">
              <a:lnSpc>
                <a:spcPct val="80000"/>
              </a:lnSpc>
              <a:buClr>
                <a:srgbClr val="CC0000"/>
              </a:buClr>
              <a:buSzPct val="25000"/>
              <a:buFontTx/>
              <a:buNone/>
            </a:pPr>
            <a:endParaRPr lang="en-US" sz="1100" dirty="0" smtClean="0">
              <a:solidFill>
                <a:srgbClr val="3333FF"/>
              </a:solidFill>
            </a:endParaRPr>
          </a:p>
          <a:p>
            <a:pPr algn="ctr" eaLnBrk="1" hangingPunct="1">
              <a:lnSpc>
                <a:spcPct val="80000"/>
              </a:lnSpc>
              <a:buClr>
                <a:srgbClr val="CC0000"/>
              </a:buClr>
              <a:buSzPct val="25000"/>
              <a:buFontTx/>
              <a:buNone/>
            </a:pPr>
            <a:r>
              <a:rPr lang="en-US" sz="4300" dirty="0" smtClean="0">
                <a:solidFill>
                  <a:schemeClr val="bg1"/>
                </a:solidFill>
              </a:rPr>
              <a:t>What is the context?  The apostle Peter said, </a:t>
            </a:r>
            <a:r>
              <a:rPr lang="en-US" sz="4300" dirty="0" smtClean="0">
                <a:solidFill>
                  <a:srgbClr val="FFFF00"/>
                </a:solidFill>
              </a:rPr>
              <a:t>“We have left all and followed you.” </a:t>
            </a:r>
            <a:r>
              <a:rPr lang="en-US" sz="4300" dirty="0" smtClean="0">
                <a:solidFill>
                  <a:schemeClr val="bg1"/>
                </a:solidFill>
              </a:rPr>
              <a:t>(Luke 18:28)</a:t>
            </a:r>
          </a:p>
          <a:p>
            <a:pPr algn="ctr" eaLnBrk="1" hangingPunct="1">
              <a:lnSpc>
                <a:spcPct val="80000"/>
              </a:lnSpc>
              <a:buClr>
                <a:srgbClr val="CC0000"/>
              </a:buClr>
              <a:buSzPct val="25000"/>
              <a:buFontTx/>
              <a:buNone/>
            </a:pPr>
            <a:endParaRPr lang="en-US" sz="1100" dirty="0" smtClean="0"/>
          </a:p>
          <a:p>
            <a:pPr algn="ctr" eaLnBrk="1" hangingPunct="1">
              <a:lnSpc>
                <a:spcPct val="80000"/>
              </a:lnSpc>
              <a:buClr>
                <a:srgbClr val="CC0000"/>
              </a:buClr>
              <a:buSzPct val="25000"/>
              <a:buFontTx/>
              <a:buNone/>
            </a:pPr>
            <a:r>
              <a:rPr lang="en-US" sz="3400" dirty="0" smtClean="0"/>
              <a:t> </a:t>
            </a:r>
            <a:r>
              <a:rPr lang="en-US" sz="4000" i="1" dirty="0" smtClean="0">
                <a:solidFill>
                  <a:schemeClr val="bg1"/>
                </a:solidFill>
                <a:latin typeface="AvantGarde Bk BT" pitchFamily="34" charset="0"/>
              </a:rPr>
              <a:t>Did Peter divorce his wife for the kingdom of heaven’s sake?</a:t>
            </a:r>
            <a:endParaRPr lang="en-US" sz="3400" i="1" dirty="0" smtClean="0">
              <a:solidFill>
                <a:schemeClr val="bg1"/>
              </a:solidFill>
              <a:latin typeface="AvantGarde Bk BT" pitchFamily="34" charset="0"/>
            </a:endParaRPr>
          </a:p>
        </p:txBody>
      </p:sp>
      <p:sp>
        <p:nvSpPr>
          <p:cNvPr id="75782" name="Oval 6"/>
          <p:cNvSpPr>
            <a:spLocks noChangeArrowheads="1"/>
          </p:cNvSpPr>
          <p:nvPr/>
        </p:nvSpPr>
        <p:spPr bwMode="auto">
          <a:xfrm>
            <a:off x="2667000" y="7086600"/>
            <a:ext cx="1905000" cy="731520"/>
          </a:xfrm>
          <a:prstGeom prst="ellipse">
            <a:avLst/>
          </a:prstGeom>
          <a:noFill/>
          <a:ln w="22225">
            <a:solidFill>
              <a:srgbClr val="FFFF00"/>
            </a:solidFill>
            <a:round/>
            <a:headEnd/>
            <a:tailEnd/>
          </a:ln>
        </p:spPr>
        <p:txBody>
          <a:bodyPr wrap="none" lIns="130622" tIns="65311" rIns="130622" bIns="65311"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Effect transition="in" filter="randombar(horizontal)">
                                      <p:cBhvr>
                                        <p:cTn id="7" dur="500"/>
                                        <p:tgtEl>
                                          <p:spTgt spid="757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5779">
                                            <p:txEl>
                                              <p:pRg st="2" end="2"/>
                                            </p:txEl>
                                          </p:spTgt>
                                        </p:tgtEl>
                                        <p:attrNameLst>
                                          <p:attrName>style.visibility</p:attrName>
                                        </p:attrNameLst>
                                      </p:cBhvr>
                                      <p:to>
                                        <p:strVal val="visible"/>
                                      </p:to>
                                    </p:set>
                                    <p:animEffect transition="in" filter="randombar(horizontal)">
                                      <p:cBhvr>
                                        <p:cTn id="12" dur="500"/>
                                        <p:tgtEl>
                                          <p:spTgt spid="757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5779">
                                            <p:txEl>
                                              <p:pRg st="4" end="4"/>
                                            </p:txEl>
                                          </p:spTgt>
                                        </p:tgtEl>
                                        <p:attrNameLst>
                                          <p:attrName>style.visibility</p:attrName>
                                        </p:attrNameLst>
                                      </p:cBhvr>
                                      <p:to>
                                        <p:strVal val="visible"/>
                                      </p:to>
                                    </p:set>
                                    <p:animEffect transition="in" filter="randombar(horizontal)">
                                      <p:cBhvr>
                                        <p:cTn id="17" dur="500"/>
                                        <p:tgtEl>
                                          <p:spTgt spid="757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75779">
                                            <p:txEl>
                                              <p:pRg st="6" end="6"/>
                                            </p:txEl>
                                          </p:spTgt>
                                        </p:tgtEl>
                                        <p:attrNameLst>
                                          <p:attrName>style.visibility</p:attrName>
                                        </p:attrNameLst>
                                      </p:cBhvr>
                                      <p:to>
                                        <p:strVal val="visible"/>
                                      </p:to>
                                    </p:set>
                                    <p:animEffect transition="in" filter="randombar(horizontal)">
                                      <p:cBhvr>
                                        <p:cTn id="22" dur="500"/>
                                        <p:tgtEl>
                                          <p:spTgt spid="75779">
                                            <p:txEl>
                                              <p:pRg st="6" end="6"/>
                                            </p:txEl>
                                          </p:spTgt>
                                        </p:tgtEl>
                                      </p:cBhvr>
                                    </p:animEffect>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75782"/>
                                        </p:tgtEl>
                                        <p:attrNameLst>
                                          <p:attrName>style.visibility</p:attrName>
                                        </p:attrNameLst>
                                      </p:cBhvr>
                                      <p:to>
                                        <p:strVal val="visible"/>
                                      </p:to>
                                    </p:set>
                                    <p:animEffect transition="in" filter="fade">
                                      <p:cBhvr>
                                        <p:cTn id="26" dur="1000"/>
                                        <p:tgtEl>
                                          <p:spTgt spid="757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P spid="7578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type="body" idx="1"/>
          </p:nvPr>
        </p:nvSpPr>
        <p:spPr>
          <a:xfrm>
            <a:off x="365760" y="1554480"/>
            <a:ext cx="14020800" cy="6035040"/>
          </a:xfrm>
          <a:solidFill>
            <a:srgbClr val="CC0000">
              <a:alpha val="32156"/>
            </a:srgbClr>
          </a:solidFill>
        </p:spPr>
        <p:txBody>
          <a:bodyPr>
            <a:normAutofit fontScale="92500"/>
          </a:bodyPr>
          <a:lstStyle/>
          <a:p>
            <a:pPr algn="ctr" eaLnBrk="1" hangingPunct="1">
              <a:lnSpc>
                <a:spcPct val="90000"/>
              </a:lnSpc>
              <a:buClr>
                <a:srgbClr val="CC0000"/>
              </a:buClr>
              <a:buSzPct val="25000"/>
              <a:buFontTx/>
              <a:buNone/>
            </a:pPr>
            <a:endParaRPr lang="en-US" dirty="0" smtClean="0"/>
          </a:p>
          <a:p>
            <a:pPr algn="ctr" eaLnBrk="1" hangingPunct="1">
              <a:lnSpc>
                <a:spcPct val="90000"/>
              </a:lnSpc>
              <a:buClr>
                <a:srgbClr val="CC0000"/>
              </a:buClr>
              <a:buSzPct val="25000"/>
              <a:buFontTx/>
              <a:buNone/>
            </a:pPr>
            <a:r>
              <a:rPr lang="en-US" dirty="0" smtClean="0">
                <a:solidFill>
                  <a:schemeClr val="bg1"/>
                </a:solidFill>
              </a:rPr>
              <a:t>In 2002, 50% of first marriages ended in divorce after 8 years and 60% of second marriages after 7 years! </a:t>
            </a:r>
            <a:r>
              <a:rPr lang="en-US" sz="3400" dirty="0" smtClean="0">
                <a:solidFill>
                  <a:schemeClr val="bg1"/>
                </a:solidFill>
              </a:rPr>
              <a:t>(Divorcemag.com)</a:t>
            </a:r>
          </a:p>
          <a:p>
            <a:pPr algn="ctr" eaLnBrk="1" hangingPunct="1">
              <a:lnSpc>
                <a:spcPct val="90000"/>
              </a:lnSpc>
              <a:buClr>
                <a:srgbClr val="CC0000"/>
              </a:buClr>
              <a:buSzPct val="25000"/>
              <a:buFontTx/>
              <a:buNone/>
            </a:pPr>
            <a:endParaRPr lang="en-US" dirty="0" smtClean="0"/>
          </a:p>
          <a:p>
            <a:pPr algn="ctr" eaLnBrk="1" hangingPunct="1">
              <a:lnSpc>
                <a:spcPct val="90000"/>
              </a:lnSpc>
              <a:buClr>
                <a:srgbClr val="CC0000"/>
              </a:buClr>
              <a:buSzPct val="25000"/>
              <a:buFontTx/>
              <a:buNone/>
            </a:pPr>
            <a:r>
              <a:rPr lang="en-US" sz="4000" dirty="0" smtClean="0">
                <a:solidFill>
                  <a:schemeClr val="bg1"/>
                </a:solidFill>
              </a:rPr>
              <a:t> </a:t>
            </a:r>
            <a:r>
              <a:rPr lang="en-US" dirty="0" smtClean="0">
                <a:solidFill>
                  <a:schemeClr val="bg1"/>
                </a:solidFill>
              </a:rPr>
              <a:t>75% who divorce remarry, 50% within 3 years.</a:t>
            </a:r>
          </a:p>
          <a:p>
            <a:pPr algn="ctr" eaLnBrk="1" hangingPunct="1">
              <a:lnSpc>
                <a:spcPct val="90000"/>
              </a:lnSpc>
              <a:buClr>
                <a:srgbClr val="CC0000"/>
              </a:buClr>
              <a:buSzPct val="25000"/>
              <a:buFontTx/>
              <a:buNone/>
            </a:pPr>
            <a:r>
              <a:rPr lang="en-US" sz="3400" dirty="0" smtClean="0">
                <a:solidFill>
                  <a:schemeClr val="bg1"/>
                </a:solidFill>
              </a:rPr>
              <a:t>(</a:t>
            </a:r>
            <a:r>
              <a:rPr lang="en-US" sz="3400" i="1" dirty="0" smtClean="0">
                <a:solidFill>
                  <a:schemeClr val="bg1"/>
                </a:solidFill>
              </a:rPr>
              <a:t>For richer or poorer,</a:t>
            </a:r>
            <a:r>
              <a:rPr lang="en-US" sz="3400" dirty="0" smtClean="0">
                <a:solidFill>
                  <a:schemeClr val="bg1"/>
                </a:solidFill>
              </a:rPr>
              <a:t> Jan./Feb. 2005 issue)</a:t>
            </a:r>
          </a:p>
          <a:p>
            <a:pPr algn="ctr" eaLnBrk="1" hangingPunct="1">
              <a:lnSpc>
                <a:spcPct val="90000"/>
              </a:lnSpc>
              <a:buClr>
                <a:srgbClr val="CC0000"/>
              </a:buClr>
              <a:buSzPct val="25000"/>
              <a:buFontTx/>
              <a:buNone/>
            </a:pPr>
            <a:endParaRPr lang="en-US" sz="3400" dirty="0" smtClean="0"/>
          </a:p>
          <a:p>
            <a:pPr algn="ctr" eaLnBrk="1" hangingPunct="1">
              <a:lnSpc>
                <a:spcPct val="90000"/>
              </a:lnSpc>
              <a:buClr>
                <a:srgbClr val="CC0000"/>
              </a:buClr>
              <a:buSzPct val="25000"/>
              <a:buFontTx/>
              <a:buNone/>
            </a:pPr>
            <a:r>
              <a:rPr lang="en-US" dirty="0" smtClean="0">
                <a:solidFill>
                  <a:schemeClr val="bg1"/>
                </a:solidFill>
              </a:rPr>
              <a:t>80% of divorces break up because of irreconcilable differences. </a:t>
            </a:r>
            <a:r>
              <a:rPr lang="en-US" sz="3400" dirty="0" smtClean="0">
                <a:solidFill>
                  <a:schemeClr val="bg1"/>
                </a:solidFill>
              </a:rPr>
              <a:t>(Divorcemag.com)</a:t>
            </a:r>
          </a:p>
        </p:txBody>
      </p:sp>
      <p:sp>
        <p:nvSpPr>
          <p:cNvPr id="4100" name="Rectangle 2"/>
          <p:cNvSpPr>
            <a:spLocks noGrp="1" noChangeArrowheads="1"/>
          </p:cNvSpPr>
          <p:nvPr>
            <p:ph type="title"/>
          </p:nvPr>
        </p:nvSpPr>
        <p:spPr>
          <a:xfrm>
            <a:off x="0" y="0"/>
            <a:ext cx="14630400" cy="15240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The Divorce Rate in this Country has Skyrocketed over Time</a:t>
            </a:r>
            <a:endParaRPr lang="en-US" sz="6000" dirty="0" smtClean="0">
              <a:solidFill>
                <a:srgbClr val="FFFF00"/>
              </a:solidFill>
            </a:endParaRPr>
          </a:p>
        </p:txBody>
      </p:sp>
      <p:sp>
        <p:nvSpPr>
          <p:cNvPr id="5" name="WordArt 5"/>
          <p:cNvSpPr>
            <a:spLocks noChangeArrowheads="1" noChangeShapeType="1" noTextEdit="1"/>
          </p:cNvSpPr>
          <p:nvPr/>
        </p:nvSpPr>
        <p:spPr bwMode="auto">
          <a:xfrm>
            <a:off x="0" y="2011680"/>
            <a:ext cx="14630400" cy="3931920"/>
          </a:xfrm>
          <a:prstGeom prst="rect">
            <a:avLst/>
          </a:prstGeom>
        </p:spPr>
        <p:txBody>
          <a:bodyPr wrap="none" lIns="130622" tIns="65311" rIns="130622" bIns="65311" fromWordArt="1">
            <a:prstTxWarp prst="textPlain">
              <a:avLst>
                <a:gd name="adj" fmla="val 49866"/>
              </a:avLst>
            </a:prstTxWarp>
          </a:bodyPr>
          <a:lstStyle/>
          <a:p>
            <a:pPr algn="ctr"/>
            <a:r>
              <a:rPr lang="en-US" sz="10300" b="1" kern="10" dirty="0">
                <a:ln w="31877">
                  <a:solidFill>
                    <a:srgbClr val="FFFFFF"/>
                  </a:solidFill>
                  <a:round/>
                  <a:headEnd/>
                  <a:tailEnd/>
                </a:ln>
                <a:solidFill>
                  <a:srgbClr val="FFFF00"/>
                </a:solidFill>
                <a:effectLst>
                  <a:outerShdw dist="45791" dir="2021404" algn="ctr" rotWithShape="0">
                    <a:srgbClr val="9999FF"/>
                  </a:outerShdw>
                </a:effectLst>
                <a:latin typeface="Arial"/>
                <a:cs typeface="Arial"/>
              </a:rPr>
              <a:t>God hates Divorce</a:t>
            </a:r>
            <a:r>
              <a:rPr lang="en-US" sz="10300" b="1" kern="10" dirty="0">
                <a:ln w="31877">
                  <a:solidFill>
                    <a:srgbClr val="FFFFFF"/>
                  </a:solidFill>
                  <a:round/>
                  <a:headEnd/>
                  <a:tailEnd/>
                </a:ln>
                <a:effectLst>
                  <a:outerShdw dist="45791" dir="2021404" algn="ctr" rotWithShape="0">
                    <a:srgbClr val="9999FF"/>
                  </a:outerShdw>
                </a:effectLst>
                <a:latin typeface="Arial"/>
                <a:cs typeface="Aria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4451">
                                            <p:txEl>
                                              <p:pRg st="1" end="1"/>
                                            </p:txEl>
                                          </p:spTgt>
                                        </p:tgtEl>
                                        <p:attrNameLst>
                                          <p:attrName>style.visibility</p:attrName>
                                        </p:attrNameLst>
                                      </p:cBhvr>
                                      <p:to>
                                        <p:strVal val="visible"/>
                                      </p:to>
                                    </p:set>
                                    <p:animEffect transition="in" filter="fade">
                                      <p:cBhvr>
                                        <p:cTn id="7" dur="1000"/>
                                        <p:tgtEl>
                                          <p:spTgt spid="104451">
                                            <p:txEl>
                                              <p:pRg st="1" end="1"/>
                                            </p:txEl>
                                          </p:spTgt>
                                        </p:tgtEl>
                                      </p:cBhvr>
                                    </p:animEffect>
                                    <p:anim calcmode="lin" valueType="num">
                                      <p:cBhvr>
                                        <p:cTn id="8" dur="1000" fill="hold"/>
                                        <p:tgtEl>
                                          <p:spTgt spid="10445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044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4451">
                                            <p:txEl>
                                              <p:pRg st="3" end="3"/>
                                            </p:txEl>
                                          </p:spTgt>
                                        </p:tgtEl>
                                        <p:attrNameLst>
                                          <p:attrName>style.visibility</p:attrName>
                                        </p:attrNameLst>
                                      </p:cBhvr>
                                      <p:to>
                                        <p:strVal val="visible"/>
                                      </p:to>
                                    </p:set>
                                    <p:animEffect transition="in" filter="fade">
                                      <p:cBhvr>
                                        <p:cTn id="14" dur="1000"/>
                                        <p:tgtEl>
                                          <p:spTgt spid="104451">
                                            <p:txEl>
                                              <p:pRg st="3" end="3"/>
                                            </p:txEl>
                                          </p:spTgt>
                                        </p:tgtEl>
                                      </p:cBhvr>
                                    </p:animEffect>
                                    <p:anim calcmode="lin" valueType="num">
                                      <p:cBhvr>
                                        <p:cTn id="15" dur="1000" fill="hold"/>
                                        <p:tgtEl>
                                          <p:spTgt spid="104451">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04451">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04451">
                                            <p:txEl>
                                              <p:pRg st="4" end="4"/>
                                            </p:txEl>
                                          </p:spTgt>
                                        </p:tgtEl>
                                        <p:attrNameLst>
                                          <p:attrName>style.visibility</p:attrName>
                                        </p:attrNameLst>
                                      </p:cBhvr>
                                      <p:to>
                                        <p:strVal val="visible"/>
                                      </p:to>
                                    </p:set>
                                    <p:animEffect transition="in" filter="fade">
                                      <p:cBhvr>
                                        <p:cTn id="19" dur="1000"/>
                                        <p:tgtEl>
                                          <p:spTgt spid="104451">
                                            <p:txEl>
                                              <p:pRg st="4" end="4"/>
                                            </p:txEl>
                                          </p:spTgt>
                                        </p:tgtEl>
                                      </p:cBhvr>
                                    </p:animEffect>
                                    <p:anim calcmode="lin" valueType="num">
                                      <p:cBhvr>
                                        <p:cTn id="20" dur="1000" fill="hold"/>
                                        <p:tgtEl>
                                          <p:spTgt spid="104451">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10445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04451">
                                            <p:txEl>
                                              <p:pRg st="6" end="6"/>
                                            </p:txEl>
                                          </p:spTgt>
                                        </p:tgtEl>
                                        <p:attrNameLst>
                                          <p:attrName>style.visibility</p:attrName>
                                        </p:attrNameLst>
                                      </p:cBhvr>
                                      <p:to>
                                        <p:strVal val="visible"/>
                                      </p:to>
                                    </p:set>
                                    <p:animEffect transition="in" filter="fade">
                                      <p:cBhvr>
                                        <p:cTn id="26" dur="1000"/>
                                        <p:tgtEl>
                                          <p:spTgt spid="104451">
                                            <p:txEl>
                                              <p:pRg st="6" end="6"/>
                                            </p:txEl>
                                          </p:spTgt>
                                        </p:tgtEl>
                                      </p:cBhvr>
                                    </p:animEffect>
                                    <p:anim calcmode="lin" valueType="num">
                                      <p:cBhvr>
                                        <p:cTn id="27" dur="1000" fill="hold"/>
                                        <p:tgtEl>
                                          <p:spTgt spid="104451">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10445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14630400" cy="1676400"/>
          </a:xfrm>
        </p:spPr>
        <p:txBody>
          <a:bodyPr>
            <a:noAutofit/>
          </a:bodyPr>
          <a:lstStyle/>
          <a:p>
            <a:pPr eaLnBrk="1" hangingPunct="1"/>
            <a:r>
              <a:rPr lang="en-US" sz="6000" dirty="0" smtClean="0">
                <a:solidFill>
                  <a:srgbClr val="FFFF00"/>
                </a:solidFill>
                <a:latin typeface="Tahoma" pitchFamily="34" charset="0"/>
                <a:ea typeface="Tahoma" pitchFamily="34" charset="0"/>
                <a:cs typeface="Tahoma" pitchFamily="34" charset="0"/>
              </a:rPr>
              <a:t>Did Peter Divorce His Wife for the Kingdom of Heaven’s Sake?</a:t>
            </a:r>
          </a:p>
        </p:txBody>
      </p:sp>
      <p:sp>
        <p:nvSpPr>
          <p:cNvPr id="82947" name="Rectangle 3"/>
          <p:cNvSpPr>
            <a:spLocks noGrp="1" noChangeArrowheads="1"/>
          </p:cNvSpPr>
          <p:nvPr>
            <p:ph type="body" idx="1"/>
          </p:nvPr>
        </p:nvSpPr>
        <p:spPr>
          <a:xfrm>
            <a:off x="0" y="1828800"/>
            <a:ext cx="14630400" cy="6217920"/>
          </a:xfrm>
          <a:solidFill>
            <a:srgbClr val="CC0000">
              <a:alpha val="32156"/>
            </a:srgbClr>
          </a:solidFill>
        </p:spPr>
        <p:txBody>
          <a:bodyPr>
            <a:normAutofit lnSpcReduction="10000"/>
          </a:bodyPr>
          <a:lstStyle/>
          <a:p>
            <a:pPr algn="ctr" eaLnBrk="1" hangingPunct="1">
              <a:lnSpc>
                <a:spcPct val="80000"/>
              </a:lnSpc>
              <a:buClr>
                <a:srgbClr val="CC0000"/>
              </a:buClr>
              <a:buSzPct val="25000"/>
              <a:buFontTx/>
              <a:buNone/>
            </a:pPr>
            <a:r>
              <a:rPr lang="en-US" sz="4400" dirty="0" smtClean="0">
                <a:solidFill>
                  <a:schemeClr val="bg1"/>
                </a:solidFill>
              </a:rPr>
              <a:t>Peter was married during Jesus’ ministry because he had a mother-in-law (Matthew 8:14).</a:t>
            </a:r>
          </a:p>
          <a:p>
            <a:pPr algn="ctr" eaLnBrk="1" hangingPunct="1">
              <a:lnSpc>
                <a:spcPct val="80000"/>
              </a:lnSpc>
              <a:buClr>
                <a:srgbClr val="CC0000"/>
              </a:buClr>
              <a:buSzPct val="25000"/>
              <a:buFontTx/>
              <a:buNone/>
            </a:pPr>
            <a:endParaRPr lang="en-US" sz="1100" dirty="0" smtClean="0">
              <a:solidFill>
                <a:schemeClr val="bg1"/>
              </a:solidFill>
            </a:endParaRPr>
          </a:p>
          <a:p>
            <a:pPr algn="ctr" eaLnBrk="1" hangingPunct="1">
              <a:lnSpc>
                <a:spcPct val="80000"/>
              </a:lnSpc>
              <a:buClr>
                <a:srgbClr val="CC0000"/>
              </a:buClr>
              <a:buSzPct val="25000"/>
              <a:buFontTx/>
              <a:buNone/>
            </a:pPr>
            <a:r>
              <a:rPr lang="en-US" sz="4400" dirty="0" smtClean="0">
                <a:solidFill>
                  <a:schemeClr val="bg1"/>
                </a:solidFill>
              </a:rPr>
              <a:t>He was still married about 20 years later because the apostle Paul said that he had a right to take along a believing wife as Peter and the rest of the apostles did (1 Corinthians 9:5). </a:t>
            </a:r>
          </a:p>
          <a:p>
            <a:pPr algn="ctr" eaLnBrk="1" hangingPunct="1">
              <a:lnSpc>
                <a:spcPct val="80000"/>
              </a:lnSpc>
              <a:buClr>
                <a:srgbClr val="CC0000"/>
              </a:buClr>
              <a:buSzPct val="25000"/>
              <a:buFontTx/>
              <a:buNone/>
            </a:pPr>
            <a:endParaRPr lang="en-US" sz="1100" dirty="0" smtClean="0">
              <a:solidFill>
                <a:schemeClr val="bg1"/>
              </a:solidFill>
            </a:endParaRPr>
          </a:p>
          <a:p>
            <a:pPr algn="ctr" eaLnBrk="1" hangingPunct="1">
              <a:lnSpc>
                <a:spcPct val="80000"/>
              </a:lnSpc>
              <a:buClr>
                <a:srgbClr val="CC0000"/>
              </a:buClr>
              <a:buSzPct val="25000"/>
              <a:buFontTx/>
              <a:buNone/>
            </a:pPr>
            <a:r>
              <a:rPr lang="en-US" sz="4400" i="1" dirty="0" smtClean="0">
                <a:solidFill>
                  <a:schemeClr val="bg1"/>
                </a:solidFill>
                <a:latin typeface="AvantGarde Bk BT" pitchFamily="34" charset="0"/>
              </a:rPr>
              <a:t>I and others have left their wives for the kingdom of heaven’s sake to go preach in the Philippines or other places but that doesn’t mean we divorced our wives.  Peter didn’t either! </a:t>
            </a:r>
          </a:p>
          <a:p>
            <a:pPr algn="ctr" eaLnBrk="1" hangingPunct="1">
              <a:lnSpc>
                <a:spcPct val="80000"/>
              </a:lnSpc>
              <a:buClr>
                <a:srgbClr val="CC0000"/>
              </a:buClr>
              <a:buSzPct val="25000"/>
              <a:buFontTx/>
              <a:buNone/>
            </a:pPr>
            <a:endParaRPr lang="en-US" sz="1100" i="1" dirty="0" smtClean="0">
              <a:solidFill>
                <a:schemeClr val="bg1"/>
              </a:solidFill>
              <a:latin typeface="AvantGarde Bk BT" pitchFamily="34" charset="0"/>
            </a:endParaRPr>
          </a:p>
          <a:p>
            <a:pPr algn="ctr" eaLnBrk="1" hangingPunct="1">
              <a:lnSpc>
                <a:spcPct val="80000"/>
              </a:lnSpc>
              <a:buClr>
                <a:srgbClr val="CC0000"/>
              </a:buClr>
              <a:buSzPct val="25000"/>
              <a:buFontTx/>
              <a:buNone/>
            </a:pPr>
            <a:r>
              <a:rPr lang="en-US" sz="4100" dirty="0" smtClean="0">
                <a:solidFill>
                  <a:schemeClr val="bg1"/>
                </a:solidFill>
                <a:latin typeface="Gulim" pitchFamily="34" charset="-127"/>
              </a:rPr>
              <a:t>How is it possible that a Christian can have more reasons to divorce than a non-Christian?</a:t>
            </a:r>
            <a:endParaRPr lang="en-US" sz="2600" dirty="0" smtClean="0">
              <a:solidFill>
                <a:schemeClr val="bg1"/>
              </a:solidFill>
              <a:latin typeface="Gulim" pitchFamily="34" charset="-127"/>
            </a:endParaRPr>
          </a:p>
          <a:p>
            <a:pPr algn="ctr" eaLnBrk="1" hangingPunct="1">
              <a:lnSpc>
                <a:spcPct val="80000"/>
              </a:lnSpc>
              <a:buClr>
                <a:srgbClr val="CC0000"/>
              </a:buClr>
              <a:buSzPct val="25000"/>
              <a:buFontTx/>
              <a:buNone/>
            </a:pPr>
            <a:endParaRPr lang="en-US" sz="2600" dirty="0" smtClean="0"/>
          </a:p>
        </p:txBody>
      </p:sp>
      <p:sp>
        <p:nvSpPr>
          <p:cNvPr id="82948" name="Rectangle 4"/>
          <p:cNvSpPr>
            <a:spLocks noChangeArrowheads="1"/>
          </p:cNvSpPr>
          <p:nvPr/>
        </p:nvSpPr>
        <p:spPr bwMode="auto">
          <a:xfrm>
            <a:off x="243840" y="6766560"/>
            <a:ext cx="13898880" cy="1097280"/>
          </a:xfrm>
          <a:prstGeom prst="rect">
            <a:avLst/>
          </a:prstGeom>
          <a:noFill/>
          <a:ln w="22225">
            <a:solidFill>
              <a:srgbClr val="FFFF00"/>
            </a:solidFill>
            <a:miter lim="800000"/>
            <a:headEnd/>
            <a:tailEnd/>
          </a:ln>
        </p:spPr>
        <p:txBody>
          <a:bodyPr wrap="none" lIns="130622" tIns="65311" rIns="130622" bIns="65311"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Effect transition="in" filter="circle(in)">
                                      <p:cBhvr>
                                        <p:cTn id="7" dur="2000"/>
                                        <p:tgtEl>
                                          <p:spTgt spid="829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2947">
                                            <p:txEl>
                                              <p:pRg st="2" end="2"/>
                                            </p:txEl>
                                          </p:spTgt>
                                        </p:tgtEl>
                                        <p:attrNameLst>
                                          <p:attrName>style.visibility</p:attrName>
                                        </p:attrNameLst>
                                      </p:cBhvr>
                                      <p:to>
                                        <p:strVal val="visible"/>
                                      </p:to>
                                    </p:set>
                                    <p:animEffect transition="in" filter="circle(in)">
                                      <p:cBhvr>
                                        <p:cTn id="12" dur="2000"/>
                                        <p:tgtEl>
                                          <p:spTgt spid="829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2947">
                                            <p:txEl>
                                              <p:pRg st="4" end="4"/>
                                            </p:txEl>
                                          </p:spTgt>
                                        </p:tgtEl>
                                        <p:attrNameLst>
                                          <p:attrName>style.visibility</p:attrName>
                                        </p:attrNameLst>
                                      </p:cBhvr>
                                      <p:to>
                                        <p:strVal val="visible"/>
                                      </p:to>
                                    </p:set>
                                    <p:animEffect transition="in" filter="circle(in)">
                                      <p:cBhvr>
                                        <p:cTn id="17" dur="2000"/>
                                        <p:tgtEl>
                                          <p:spTgt spid="8294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82947">
                                            <p:txEl>
                                              <p:pRg st="6" end="6"/>
                                            </p:txEl>
                                          </p:spTgt>
                                        </p:tgtEl>
                                        <p:attrNameLst>
                                          <p:attrName>style.visibility</p:attrName>
                                        </p:attrNameLst>
                                      </p:cBhvr>
                                      <p:to>
                                        <p:strVal val="visible"/>
                                      </p:to>
                                    </p:set>
                                    <p:animEffect transition="in" filter="circle(in)">
                                      <p:cBhvr>
                                        <p:cTn id="22" dur="2000"/>
                                        <p:tgtEl>
                                          <p:spTgt spid="82947">
                                            <p:txEl>
                                              <p:pRg st="6" end="6"/>
                                            </p:txEl>
                                          </p:spTgt>
                                        </p:tgtEl>
                                      </p:cBhvr>
                                    </p:animEffect>
                                  </p:childTnLst>
                                </p:cTn>
                              </p:par>
                            </p:childTnLst>
                          </p:cTn>
                        </p:par>
                        <p:par>
                          <p:cTn id="23" fill="hold">
                            <p:stCondLst>
                              <p:cond delay="2000"/>
                            </p:stCondLst>
                            <p:childTnLst>
                              <p:par>
                                <p:cTn id="24" presetID="58" presetClass="entr" presetSubtype="0" accel="100000" fill="hold" grpId="0" nodeType="afterEffect">
                                  <p:stCondLst>
                                    <p:cond delay="0"/>
                                  </p:stCondLst>
                                  <p:childTnLst>
                                    <p:set>
                                      <p:cBhvr>
                                        <p:cTn id="25" dur="1" fill="hold">
                                          <p:stCondLst>
                                            <p:cond delay="0"/>
                                          </p:stCondLst>
                                        </p:cTn>
                                        <p:tgtEl>
                                          <p:spTgt spid="82948"/>
                                        </p:tgtEl>
                                        <p:attrNameLst>
                                          <p:attrName>style.visibility</p:attrName>
                                        </p:attrNameLst>
                                      </p:cBhvr>
                                      <p:to>
                                        <p:strVal val="visible"/>
                                      </p:to>
                                    </p:set>
                                    <p:anim calcmode="lin" valueType="num">
                                      <p:cBhvr>
                                        <p:cTn id="26" dur="500" fill="hold"/>
                                        <p:tgtEl>
                                          <p:spTgt spid="82948"/>
                                        </p:tgtEl>
                                        <p:attrNameLst>
                                          <p:attrName>ppt_w</p:attrName>
                                        </p:attrNameLst>
                                      </p:cBhvr>
                                      <p:tavLst>
                                        <p:tav tm="0">
                                          <p:val>
                                            <p:strVal val="#ppt_w*2.5"/>
                                          </p:val>
                                        </p:tav>
                                        <p:tav tm="100000">
                                          <p:val>
                                            <p:strVal val="#ppt_w"/>
                                          </p:val>
                                        </p:tav>
                                      </p:tavLst>
                                    </p:anim>
                                    <p:anim calcmode="lin" valueType="num">
                                      <p:cBhvr>
                                        <p:cTn id="27" dur="500" fill="hold"/>
                                        <p:tgtEl>
                                          <p:spTgt spid="82948"/>
                                        </p:tgtEl>
                                        <p:attrNameLst>
                                          <p:attrName>ppt_h</p:attrName>
                                        </p:attrNameLst>
                                      </p:cBhvr>
                                      <p:tavLst>
                                        <p:tav tm="0">
                                          <p:val>
                                            <p:strVal val="#ppt_h*0.01"/>
                                          </p:val>
                                        </p:tav>
                                        <p:tav tm="100000">
                                          <p:val>
                                            <p:strVal val="#ppt_h"/>
                                          </p:val>
                                        </p:tav>
                                      </p:tavLst>
                                    </p:anim>
                                    <p:anim calcmode="lin" valueType="num">
                                      <p:cBhvr>
                                        <p:cTn id="28" dur="500" fill="hold"/>
                                        <p:tgtEl>
                                          <p:spTgt spid="82948"/>
                                        </p:tgtEl>
                                        <p:attrNameLst>
                                          <p:attrName>ppt_x</p:attrName>
                                        </p:attrNameLst>
                                      </p:cBhvr>
                                      <p:tavLst>
                                        <p:tav tm="0">
                                          <p:val>
                                            <p:strVal val="#ppt_x"/>
                                          </p:val>
                                        </p:tav>
                                        <p:tav tm="100000">
                                          <p:val>
                                            <p:strVal val="#ppt_x"/>
                                          </p:val>
                                        </p:tav>
                                      </p:tavLst>
                                    </p:anim>
                                    <p:anim calcmode="lin" valueType="num">
                                      <p:cBhvr>
                                        <p:cTn id="29" dur="500" fill="hold"/>
                                        <p:tgtEl>
                                          <p:spTgt spid="82948"/>
                                        </p:tgtEl>
                                        <p:attrNameLst>
                                          <p:attrName>ppt_y</p:attrName>
                                        </p:attrNameLst>
                                      </p:cBhvr>
                                      <p:tavLst>
                                        <p:tav tm="0">
                                          <p:val>
                                            <p:strVal val="#ppt_h+1"/>
                                          </p:val>
                                        </p:tav>
                                        <p:tav tm="100000">
                                          <p:val>
                                            <p:strVal val="#ppt_y"/>
                                          </p:val>
                                        </p:tav>
                                      </p:tavLst>
                                    </p:anim>
                                    <p:animEffect transition="in" filter="fade">
                                      <p:cBhvr>
                                        <p:cTn id="30" dur="500"/>
                                        <p:tgtEl>
                                          <p:spTgt spid="829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p:bldP spid="8294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0"/>
            <a:ext cx="14630400" cy="1447800"/>
          </a:xfrm>
        </p:spPr>
        <p:txBody>
          <a:bodyPr>
            <a:noAutofit/>
          </a:bodyPr>
          <a:lstStyle/>
          <a:p>
            <a:pPr eaLnBrk="1" hangingPunct="1"/>
            <a:r>
              <a:rPr lang="en-US" sz="5400" dirty="0" smtClean="0">
                <a:solidFill>
                  <a:srgbClr val="FFFF00"/>
                </a:solidFill>
                <a:latin typeface="Tahoma" pitchFamily="34" charset="0"/>
                <a:ea typeface="Tahoma" pitchFamily="34" charset="0"/>
                <a:cs typeface="Tahoma" pitchFamily="34" charset="0"/>
              </a:rPr>
              <a:t>Is it Lawful for a Christian to Divorce their Spouse because of Hostilities in the Marriage?</a:t>
            </a:r>
          </a:p>
        </p:txBody>
      </p:sp>
      <p:sp>
        <p:nvSpPr>
          <p:cNvPr id="123907" name="Rectangle 3"/>
          <p:cNvSpPr>
            <a:spLocks noGrp="1" noChangeArrowheads="1"/>
          </p:cNvSpPr>
          <p:nvPr>
            <p:ph type="body" idx="1"/>
          </p:nvPr>
        </p:nvSpPr>
        <p:spPr>
          <a:xfrm>
            <a:off x="0" y="1676400"/>
            <a:ext cx="14630400" cy="6553200"/>
          </a:xfrm>
          <a:solidFill>
            <a:srgbClr val="CC0000">
              <a:alpha val="32156"/>
            </a:srgbClr>
          </a:solidFill>
        </p:spPr>
        <p:txBody>
          <a:bodyPr>
            <a:normAutofit lnSpcReduction="10000"/>
          </a:bodyPr>
          <a:lstStyle/>
          <a:p>
            <a:pPr algn="ctr" eaLnBrk="1" hangingPunct="1">
              <a:lnSpc>
                <a:spcPct val="80000"/>
              </a:lnSpc>
              <a:buClr>
                <a:srgbClr val="CC0000"/>
              </a:buClr>
              <a:buSzPct val="25000"/>
              <a:buFontTx/>
              <a:buNone/>
            </a:pPr>
            <a:r>
              <a:rPr lang="en-US" sz="4300" dirty="0" smtClean="0">
                <a:solidFill>
                  <a:schemeClr val="bg1"/>
                </a:solidFill>
              </a:rPr>
              <a:t>But </a:t>
            </a:r>
            <a:r>
              <a:rPr lang="en-US" sz="4300" dirty="0" smtClean="0">
                <a:solidFill>
                  <a:schemeClr val="bg1"/>
                </a:solidFill>
              </a:rPr>
              <a:t>a brother contends, </a:t>
            </a:r>
            <a:r>
              <a:rPr lang="en-US" sz="4300" i="1" dirty="0" smtClean="0">
                <a:solidFill>
                  <a:schemeClr val="bg1"/>
                </a:solidFill>
              </a:rPr>
              <a:t>“if a husband is beating the wife or the children, or bringing pornography, drugs, or alcohol in the home, she cannot obey the command to take care of the children, therefore since he caused the hostilities in the marriage, you can divorce him according to 1 Cor. </a:t>
            </a:r>
            <a:r>
              <a:rPr lang="en-US" sz="4300" i="1" dirty="0" smtClean="0">
                <a:solidFill>
                  <a:schemeClr val="bg1"/>
                </a:solidFill>
              </a:rPr>
              <a:t>7:11,14-16</a:t>
            </a:r>
            <a:r>
              <a:rPr lang="en-US" sz="4300" i="1" dirty="0" smtClean="0">
                <a:solidFill>
                  <a:schemeClr val="bg1"/>
                </a:solidFill>
              </a:rPr>
              <a:t>”.</a:t>
            </a:r>
            <a:endParaRPr lang="en-US" sz="4300" i="1" dirty="0" smtClean="0">
              <a:solidFill>
                <a:schemeClr val="bg1"/>
              </a:solidFill>
            </a:endParaRPr>
          </a:p>
          <a:p>
            <a:pPr algn="ctr" eaLnBrk="1" hangingPunct="1">
              <a:lnSpc>
                <a:spcPct val="80000"/>
              </a:lnSpc>
              <a:buClr>
                <a:srgbClr val="CC0000"/>
              </a:buClr>
              <a:buSzPct val="25000"/>
              <a:buFontTx/>
              <a:buNone/>
            </a:pPr>
            <a:endParaRPr lang="en-US" sz="1100" i="1" dirty="0" smtClean="0">
              <a:solidFill>
                <a:schemeClr val="bg1"/>
              </a:solidFill>
            </a:endParaRPr>
          </a:p>
          <a:p>
            <a:pPr algn="ctr" eaLnBrk="1" hangingPunct="1">
              <a:lnSpc>
                <a:spcPct val="80000"/>
              </a:lnSpc>
              <a:buClr>
                <a:srgbClr val="CC0000"/>
              </a:buClr>
              <a:buSzPct val="25000"/>
              <a:buFontTx/>
              <a:buNone/>
            </a:pPr>
            <a:r>
              <a:rPr lang="en-US" sz="4300" dirty="0" smtClean="0">
                <a:solidFill>
                  <a:schemeClr val="bg1"/>
                </a:solidFill>
              </a:rPr>
              <a:t>A Christian does have a right to get protection from the law if their life is in danger as the apostle Paul did. (Acts 25:11)  </a:t>
            </a:r>
          </a:p>
          <a:p>
            <a:pPr algn="ctr" eaLnBrk="1" hangingPunct="1">
              <a:lnSpc>
                <a:spcPct val="80000"/>
              </a:lnSpc>
              <a:buClr>
                <a:srgbClr val="CC0000"/>
              </a:buClr>
              <a:buSzPct val="25000"/>
              <a:buFontTx/>
              <a:buNone/>
            </a:pPr>
            <a:endParaRPr lang="en-US" sz="1100" dirty="0" smtClean="0">
              <a:solidFill>
                <a:schemeClr val="bg1"/>
              </a:solidFill>
            </a:endParaRPr>
          </a:p>
          <a:p>
            <a:pPr algn="ctr" eaLnBrk="1" hangingPunct="1">
              <a:lnSpc>
                <a:spcPct val="80000"/>
              </a:lnSpc>
              <a:buClr>
                <a:srgbClr val="CC0000"/>
              </a:buClr>
              <a:buSzPct val="25000"/>
              <a:buFontTx/>
              <a:buNone/>
            </a:pPr>
            <a:r>
              <a:rPr lang="en-US" sz="4300" dirty="0" smtClean="0">
                <a:solidFill>
                  <a:schemeClr val="bg1"/>
                </a:solidFill>
              </a:rPr>
              <a:t>A woman can call the police if they are being beaten by their spouse.</a:t>
            </a:r>
            <a:endParaRPr lang="en-US" sz="1100" dirty="0" smtClean="0">
              <a:solidFill>
                <a:schemeClr val="bg1"/>
              </a:solidFill>
            </a:endParaRPr>
          </a:p>
          <a:p>
            <a:pPr algn="ctr" eaLnBrk="1" hangingPunct="1">
              <a:lnSpc>
                <a:spcPct val="80000"/>
              </a:lnSpc>
              <a:buClr>
                <a:srgbClr val="CC0000"/>
              </a:buClr>
              <a:buSzPct val="25000"/>
              <a:buFontTx/>
              <a:buNone/>
            </a:pPr>
            <a:r>
              <a:rPr lang="en-US" sz="1100" i="1" dirty="0" smtClean="0">
                <a:solidFill>
                  <a:schemeClr val="bg1"/>
                </a:solidFill>
              </a:rPr>
              <a:t>  </a:t>
            </a:r>
          </a:p>
          <a:p>
            <a:pPr algn="ctr" eaLnBrk="1" hangingPunct="1">
              <a:lnSpc>
                <a:spcPct val="80000"/>
              </a:lnSpc>
              <a:buClr>
                <a:srgbClr val="CC0000"/>
              </a:buClr>
              <a:buSzPct val="25000"/>
              <a:buFontTx/>
              <a:buNone/>
            </a:pPr>
            <a:r>
              <a:rPr lang="en-US" sz="4300" i="1" dirty="0" smtClean="0">
                <a:solidFill>
                  <a:schemeClr val="bg1"/>
                </a:solidFill>
                <a:latin typeface="AvantGarde Bk BT" pitchFamily="34" charset="0"/>
              </a:rPr>
              <a:t>But 1 Corinthians 7:14-16 does not give permission for a Christian to divorce their spouse.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box(in)">
                                      <p:cBhvr>
                                        <p:cTn id="7" dur="50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box(in)">
                                      <p:cBhvr>
                                        <p:cTn id="12" dur="500"/>
                                        <p:tgtEl>
                                          <p:spTgt spid="12390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3907">
                                            <p:txEl>
                                              <p:pRg st="4" end="4"/>
                                            </p:txEl>
                                          </p:spTgt>
                                        </p:tgtEl>
                                        <p:attrNameLst>
                                          <p:attrName>style.visibility</p:attrName>
                                        </p:attrNameLst>
                                      </p:cBhvr>
                                      <p:to>
                                        <p:strVal val="visible"/>
                                      </p:to>
                                    </p:set>
                                    <p:animEffect transition="in" filter="box(in)">
                                      <p:cBhvr>
                                        <p:cTn id="17" dur="500"/>
                                        <p:tgtEl>
                                          <p:spTgt spid="12390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3907">
                                            <p:txEl>
                                              <p:pRg st="6" end="6"/>
                                            </p:txEl>
                                          </p:spTgt>
                                        </p:tgtEl>
                                        <p:attrNameLst>
                                          <p:attrName>style.visibility</p:attrName>
                                        </p:attrNameLst>
                                      </p:cBhvr>
                                      <p:to>
                                        <p:strVal val="visible"/>
                                      </p:to>
                                    </p:set>
                                    <p:animEffect transition="in" filter="box(in)">
                                      <p:cBhvr>
                                        <p:cTn id="22" dur="500"/>
                                        <p:tgtEl>
                                          <p:spTgt spid="1239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14630400" cy="1447800"/>
          </a:xfrm>
        </p:spPr>
        <p:txBody>
          <a:bodyPr>
            <a:noAutofit/>
          </a:bodyPr>
          <a:lstStyle/>
          <a:p>
            <a:pPr eaLnBrk="1" hangingPunct="1"/>
            <a:r>
              <a:rPr lang="en-US" sz="5400" dirty="0" smtClean="0">
                <a:solidFill>
                  <a:srgbClr val="FFFF00"/>
                </a:solidFill>
                <a:latin typeface="Tahoma" pitchFamily="34" charset="0"/>
                <a:ea typeface="Tahoma" pitchFamily="34" charset="0"/>
                <a:cs typeface="Tahoma" pitchFamily="34" charset="0"/>
              </a:rPr>
              <a:t>Is it Lawful for a Christian to Divorce their Spouse because of Hostilities in the Marriage?</a:t>
            </a:r>
          </a:p>
        </p:txBody>
      </p:sp>
      <p:sp>
        <p:nvSpPr>
          <p:cNvPr id="125955" name="Rectangle 3"/>
          <p:cNvSpPr>
            <a:spLocks noGrp="1" noChangeArrowheads="1"/>
          </p:cNvSpPr>
          <p:nvPr>
            <p:ph type="body" idx="1"/>
          </p:nvPr>
        </p:nvSpPr>
        <p:spPr>
          <a:xfrm>
            <a:off x="0" y="1524000"/>
            <a:ext cx="14630400" cy="6705600"/>
          </a:xfrm>
          <a:solidFill>
            <a:srgbClr val="CC0000">
              <a:alpha val="32156"/>
            </a:srgbClr>
          </a:solidFill>
        </p:spPr>
        <p:txBody>
          <a:bodyPr>
            <a:normAutofit lnSpcReduction="10000"/>
          </a:bodyPr>
          <a:lstStyle/>
          <a:p>
            <a:pPr algn="ctr" eaLnBrk="1" hangingPunct="1">
              <a:lnSpc>
                <a:spcPct val="80000"/>
              </a:lnSpc>
              <a:buClr>
                <a:srgbClr val="CC0000"/>
              </a:buClr>
              <a:buSzPct val="25000"/>
              <a:buFontTx/>
              <a:buNone/>
            </a:pPr>
            <a:r>
              <a:rPr lang="en-US" sz="4300" dirty="0" smtClean="0">
                <a:solidFill>
                  <a:schemeClr val="bg1"/>
                </a:solidFill>
              </a:rPr>
              <a:t>Now to the married I command, yet not I but the Lord</a:t>
            </a:r>
            <a:r>
              <a:rPr lang="en-US" sz="4300" dirty="0" smtClean="0">
                <a:solidFill>
                  <a:schemeClr val="bg1"/>
                </a:solidFill>
              </a:rPr>
              <a:t>:                </a:t>
            </a:r>
            <a:r>
              <a:rPr lang="en-US" sz="4300" dirty="0" smtClean="0">
                <a:solidFill>
                  <a:schemeClr val="bg1"/>
                </a:solidFill>
              </a:rPr>
              <a:t>A wife is not to depart from her husband. But even if she does depart, let her remain unmarried </a:t>
            </a:r>
            <a:r>
              <a:rPr lang="en-US" sz="4300" dirty="0" smtClean="0">
                <a:solidFill>
                  <a:schemeClr val="bg1"/>
                </a:solidFill>
              </a:rPr>
              <a:t>or be </a:t>
            </a:r>
            <a:r>
              <a:rPr lang="en-US" sz="4300" dirty="0" smtClean="0">
                <a:solidFill>
                  <a:schemeClr val="bg1"/>
                </a:solidFill>
              </a:rPr>
              <a:t>reconciled to her husband (1 Cor. </a:t>
            </a:r>
            <a:r>
              <a:rPr lang="en-US" sz="4300" dirty="0" smtClean="0">
                <a:solidFill>
                  <a:schemeClr val="bg1"/>
                </a:solidFill>
              </a:rPr>
              <a:t>7:10-11).</a:t>
            </a:r>
          </a:p>
          <a:p>
            <a:pPr algn="ctr" eaLnBrk="1" hangingPunct="1">
              <a:lnSpc>
                <a:spcPct val="80000"/>
              </a:lnSpc>
              <a:buClr>
                <a:srgbClr val="CC0000"/>
              </a:buClr>
              <a:buSzPct val="25000"/>
              <a:buFontTx/>
              <a:buNone/>
            </a:pPr>
            <a:endParaRPr lang="en-US" sz="2300" i="1" dirty="0" smtClean="0">
              <a:solidFill>
                <a:schemeClr val="folHlink"/>
              </a:solidFill>
            </a:endParaRPr>
          </a:p>
          <a:p>
            <a:pPr algn="ctr" eaLnBrk="1" hangingPunct="1">
              <a:lnSpc>
                <a:spcPct val="80000"/>
              </a:lnSpc>
              <a:buClr>
                <a:srgbClr val="CC0000"/>
              </a:buClr>
              <a:buSzPct val="25000"/>
              <a:buFontTx/>
              <a:buNone/>
            </a:pPr>
            <a:r>
              <a:rPr lang="en-US" sz="4300" dirty="0" smtClean="0">
                <a:solidFill>
                  <a:srgbClr val="FFFF00"/>
                </a:solidFill>
              </a:rPr>
              <a:t>Reconciled</a:t>
            </a:r>
            <a:r>
              <a:rPr lang="en-US" sz="4300" dirty="0" smtClean="0"/>
              <a:t> </a:t>
            </a:r>
            <a:r>
              <a:rPr lang="en-US" sz="4300" dirty="0" smtClean="0">
                <a:solidFill>
                  <a:schemeClr val="bg1"/>
                </a:solidFill>
              </a:rPr>
              <a:t>(</a:t>
            </a:r>
            <a:r>
              <a:rPr lang="en-US" sz="4300" i="1" dirty="0" err="1" smtClean="0">
                <a:solidFill>
                  <a:schemeClr val="bg1"/>
                </a:solidFill>
              </a:rPr>
              <a:t>katalasso</a:t>
            </a:r>
            <a:r>
              <a:rPr lang="en-US" sz="4300" dirty="0" smtClean="0">
                <a:solidFill>
                  <a:schemeClr val="bg1"/>
                </a:solidFill>
              </a:rPr>
              <a:t>)- it is always used in the NT showing that the one who created the hostility needs to be reconciled to the other who is not guilty (This word is only used here and 4 other times in the Bible- </a:t>
            </a:r>
            <a:r>
              <a:rPr lang="en-US" sz="4300" dirty="0" smtClean="0">
                <a:solidFill>
                  <a:srgbClr val="FFFF00"/>
                </a:solidFill>
              </a:rPr>
              <a:t>Be reconciled to </a:t>
            </a:r>
            <a:r>
              <a:rPr lang="en-US" sz="4300" dirty="0" smtClean="0">
                <a:solidFill>
                  <a:schemeClr val="bg1"/>
                </a:solidFill>
              </a:rPr>
              <a:t>God- Rom. </a:t>
            </a:r>
            <a:r>
              <a:rPr lang="en-US" sz="4300" dirty="0" smtClean="0">
                <a:solidFill>
                  <a:schemeClr val="bg1"/>
                </a:solidFill>
              </a:rPr>
              <a:t>5:10</a:t>
            </a:r>
            <a:r>
              <a:rPr lang="en-US" sz="4300" dirty="0" smtClean="0">
                <a:solidFill>
                  <a:schemeClr val="bg1"/>
                </a:solidFill>
              </a:rPr>
              <a:t>;       </a:t>
            </a:r>
            <a:r>
              <a:rPr lang="en-US" sz="4300" dirty="0" smtClean="0">
                <a:solidFill>
                  <a:schemeClr val="bg1"/>
                </a:solidFill>
              </a:rPr>
              <a:t>2 Cor. </a:t>
            </a:r>
            <a:r>
              <a:rPr lang="en-US" sz="4300" dirty="0" smtClean="0">
                <a:solidFill>
                  <a:schemeClr val="bg1"/>
                </a:solidFill>
              </a:rPr>
              <a:t>5:18,19,20)</a:t>
            </a:r>
          </a:p>
          <a:p>
            <a:pPr algn="ctr" eaLnBrk="1" hangingPunct="1">
              <a:lnSpc>
                <a:spcPct val="80000"/>
              </a:lnSpc>
              <a:buClr>
                <a:srgbClr val="CC0000"/>
              </a:buClr>
              <a:buSzPct val="25000"/>
              <a:buFontTx/>
              <a:buNone/>
            </a:pPr>
            <a:endParaRPr lang="en-US" sz="2300" dirty="0" smtClean="0">
              <a:solidFill>
                <a:schemeClr val="bg1"/>
              </a:solidFill>
            </a:endParaRPr>
          </a:p>
          <a:p>
            <a:pPr algn="ctr" eaLnBrk="1" hangingPunct="1">
              <a:lnSpc>
                <a:spcPct val="80000"/>
              </a:lnSpc>
              <a:buClr>
                <a:srgbClr val="CC0000"/>
              </a:buClr>
              <a:buSzPct val="25000"/>
              <a:buFontTx/>
              <a:buNone/>
            </a:pPr>
            <a:r>
              <a:rPr lang="en-US" sz="4300" i="1" dirty="0" smtClean="0">
                <a:solidFill>
                  <a:schemeClr val="bg1"/>
                </a:solidFill>
                <a:latin typeface="AvantGarde Bk BT" pitchFamily="34" charset="0"/>
              </a:rPr>
              <a:t>The only hostility in this passage is caused by the woman divorcing her husband without a scriptural reason, not the husband.</a:t>
            </a:r>
          </a:p>
        </p:txBody>
      </p:sp>
      <p:sp>
        <p:nvSpPr>
          <p:cNvPr id="125956" name="Rectangle 4"/>
          <p:cNvSpPr>
            <a:spLocks noChangeArrowheads="1"/>
          </p:cNvSpPr>
          <p:nvPr/>
        </p:nvSpPr>
        <p:spPr bwMode="auto">
          <a:xfrm>
            <a:off x="609600" y="1981200"/>
            <a:ext cx="9326880" cy="457200"/>
          </a:xfrm>
          <a:prstGeom prst="rect">
            <a:avLst/>
          </a:prstGeom>
          <a:noFill/>
          <a:ln w="22225">
            <a:solidFill>
              <a:srgbClr val="FFFF00"/>
            </a:solidFill>
            <a:miter lim="800000"/>
            <a:headEnd/>
            <a:tailEnd/>
          </a:ln>
        </p:spPr>
        <p:txBody>
          <a:bodyPr wrap="none" lIns="130622" tIns="65311" rIns="130622" bIns="65311" anchor="ctr"/>
          <a:lstStyle/>
          <a:p>
            <a:endParaRPr lang="en-US"/>
          </a:p>
        </p:txBody>
      </p:sp>
      <p:sp>
        <p:nvSpPr>
          <p:cNvPr id="125957" name="Rectangle 5"/>
          <p:cNvSpPr>
            <a:spLocks noChangeArrowheads="1"/>
          </p:cNvSpPr>
          <p:nvPr/>
        </p:nvSpPr>
        <p:spPr bwMode="auto">
          <a:xfrm>
            <a:off x="9296400" y="2438400"/>
            <a:ext cx="3124200" cy="548640"/>
          </a:xfrm>
          <a:prstGeom prst="rect">
            <a:avLst/>
          </a:prstGeom>
          <a:noFill/>
          <a:ln w="22225">
            <a:solidFill>
              <a:srgbClr val="FFFF00"/>
            </a:solidFill>
            <a:miter lim="800000"/>
            <a:headEnd/>
            <a:tailEnd/>
          </a:ln>
        </p:spPr>
        <p:txBody>
          <a:bodyPr wrap="none" lIns="130622" tIns="65311" rIns="130622" bIns="65311"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animEffect transition="in" filter="fade">
                                      <p:cBhvr>
                                        <p:cTn id="7" dur="1000"/>
                                        <p:tgtEl>
                                          <p:spTgt spid="125955">
                                            <p:txEl>
                                              <p:pRg st="0" end="0"/>
                                            </p:txEl>
                                          </p:spTgt>
                                        </p:tgtEl>
                                      </p:cBhvr>
                                    </p:animEffect>
                                    <p:anim calcmode="lin" valueType="num">
                                      <p:cBhvr>
                                        <p:cTn id="8" dur="1000" fill="hold"/>
                                        <p:tgtEl>
                                          <p:spTgt spid="1259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595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25956"/>
                                        </p:tgtEl>
                                        <p:attrNameLst>
                                          <p:attrName>style.visibility</p:attrName>
                                        </p:attrNameLst>
                                      </p:cBhvr>
                                      <p:to>
                                        <p:strVal val="visible"/>
                                      </p:to>
                                    </p:set>
                                    <p:animEffect transition="in" filter="fade">
                                      <p:cBhvr>
                                        <p:cTn id="13" dur="1000"/>
                                        <p:tgtEl>
                                          <p:spTgt spid="125956"/>
                                        </p:tgtEl>
                                      </p:cBhvr>
                                    </p:animEffect>
                                  </p:childTnLst>
                                </p:cTn>
                              </p:par>
                            </p:childTnLst>
                          </p:cTn>
                        </p:par>
                        <p:par>
                          <p:cTn id="14" fill="hold">
                            <p:stCondLst>
                              <p:cond delay="2000"/>
                            </p:stCondLst>
                            <p:childTnLst>
                              <p:par>
                                <p:cTn id="15" presetID="10" presetClass="entr" presetSubtype="0" fill="hold" grpId="0" nodeType="afterEffect">
                                  <p:stCondLst>
                                    <p:cond delay="0"/>
                                  </p:stCondLst>
                                  <p:childTnLst>
                                    <p:set>
                                      <p:cBhvr>
                                        <p:cTn id="16" dur="1" fill="hold">
                                          <p:stCondLst>
                                            <p:cond delay="0"/>
                                          </p:stCondLst>
                                        </p:cTn>
                                        <p:tgtEl>
                                          <p:spTgt spid="125957"/>
                                        </p:tgtEl>
                                        <p:attrNameLst>
                                          <p:attrName>style.visibility</p:attrName>
                                        </p:attrNameLst>
                                      </p:cBhvr>
                                      <p:to>
                                        <p:strVal val="visible"/>
                                      </p:to>
                                    </p:set>
                                    <p:animEffect transition="in" filter="fade">
                                      <p:cBhvr>
                                        <p:cTn id="17" dur="1000"/>
                                        <p:tgtEl>
                                          <p:spTgt spid="125957"/>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25955">
                                            <p:txEl>
                                              <p:pRg st="2" end="2"/>
                                            </p:txEl>
                                          </p:spTgt>
                                        </p:tgtEl>
                                        <p:attrNameLst>
                                          <p:attrName>style.visibility</p:attrName>
                                        </p:attrNameLst>
                                      </p:cBhvr>
                                      <p:to>
                                        <p:strVal val="visible"/>
                                      </p:to>
                                    </p:set>
                                    <p:animEffect transition="in" filter="fade">
                                      <p:cBhvr>
                                        <p:cTn id="22" dur="1000"/>
                                        <p:tgtEl>
                                          <p:spTgt spid="125955">
                                            <p:txEl>
                                              <p:pRg st="2" end="2"/>
                                            </p:txEl>
                                          </p:spTgt>
                                        </p:tgtEl>
                                      </p:cBhvr>
                                    </p:animEffect>
                                    <p:anim calcmode="lin" valueType="num">
                                      <p:cBhvr>
                                        <p:cTn id="23" dur="1000" fill="hold"/>
                                        <p:tgtEl>
                                          <p:spTgt spid="125955">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1259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25955">
                                            <p:txEl>
                                              <p:pRg st="4" end="4"/>
                                            </p:txEl>
                                          </p:spTgt>
                                        </p:tgtEl>
                                        <p:attrNameLst>
                                          <p:attrName>style.visibility</p:attrName>
                                        </p:attrNameLst>
                                      </p:cBhvr>
                                      <p:to>
                                        <p:strVal val="visible"/>
                                      </p:to>
                                    </p:set>
                                    <p:animEffect transition="in" filter="fade">
                                      <p:cBhvr>
                                        <p:cTn id="29" dur="1000"/>
                                        <p:tgtEl>
                                          <p:spTgt spid="125955">
                                            <p:txEl>
                                              <p:pRg st="4" end="4"/>
                                            </p:txEl>
                                          </p:spTgt>
                                        </p:tgtEl>
                                      </p:cBhvr>
                                    </p:animEffect>
                                    <p:anim calcmode="lin" valueType="num">
                                      <p:cBhvr>
                                        <p:cTn id="30" dur="1000" fill="hold"/>
                                        <p:tgtEl>
                                          <p:spTgt spid="125955">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12595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6" grpId="0" animBg="1"/>
      <p:bldP spid="12595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14630400" cy="1066800"/>
          </a:xfrm>
        </p:spPr>
        <p:txBody>
          <a:bodyPr>
            <a:normAutofit fontScale="90000"/>
          </a:bodyPr>
          <a:lstStyle/>
          <a:p>
            <a:pPr eaLnBrk="1" hangingPunct="1"/>
            <a:r>
              <a:rPr lang="en-US" sz="4600" dirty="0" smtClean="0">
                <a:solidFill>
                  <a:srgbClr val="FFFF00"/>
                </a:solidFill>
              </a:rPr>
              <a:t/>
            </a:r>
            <a:br>
              <a:rPr lang="en-US" sz="4600" dirty="0" smtClean="0">
                <a:solidFill>
                  <a:srgbClr val="FFFF00"/>
                </a:solidFill>
              </a:rPr>
            </a:br>
            <a:r>
              <a:rPr lang="en-US" dirty="0" smtClean="0">
                <a:solidFill>
                  <a:srgbClr val="FFFF00"/>
                </a:solidFill>
                <a:latin typeface="Tahoma" pitchFamily="34" charset="0"/>
                <a:ea typeface="Tahoma" pitchFamily="34" charset="0"/>
                <a:cs typeface="Tahoma" pitchFamily="34" charset="0"/>
              </a:rPr>
              <a:t>Wives are </a:t>
            </a:r>
            <a:r>
              <a:rPr lang="en-US" dirty="0" smtClean="0">
                <a:solidFill>
                  <a:srgbClr val="FFFF00"/>
                </a:solidFill>
                <a:latin typeface="Tahoma" pitchFamily="34" charset="0"/>
                <a:ea typeface="Tahoma" pitchFamily="34" charset="0"/>
                <a:cs typeface="Tahoma" pitchFamily="34" charset="0"/>
              </a:rPr>
              <a:t>Commanded </a:t>
            </a:r>
            <a:r>
              <a:rPr lang="en-US" dirty="0" smtClean="0">
                <a:solidFill>
                  <a:srgbClr val="FFFF00"/>
                </a:solidFill>
                <a:latin typeface="Tahoma" pitchFamily="34" charset="0"/>
                <a:ea typeface="Tahoma" pitchFamily="34" charset="0"/>
                <a:cs typeface="Tahoma" pitchFamily="34" charset="0"/>
              </a:rPr>
              <a:t>to Follow </a:t>
            </a:r>
            <a:r>
              <a:rPr lang="en-US" dirty="0" smtClean="0">
                <a:solidFill>
                  <a:srgbClr val="FFFF00"/>
                </a:solidFill>
                <a:latin typeface="Tahoma" pitchFamily="34" charset="0"/>
                <a:ea typeface="Tahoma" pitchFamily="34" charset="0"/>
                <a:cs typeface="Tahoma" pitchFamily="34" charset="0"/>
              </a:rPr>
              <a:t>the Example of Christ</a:t>
            </a:r>
            <a:endParaRPr lang="en-US" dirty="0" smtClean="0">
              <a:solidFill>
                <a:srgbClr val="FFFF00"/>
              </a:solidFill>
              <a:latin typeface="Tahoma" pitchFamily="34" charset="0"/>
              <a:ea typeface="Tahoma" pitchFamily="34" charset="0"/>
              <a:cs typeface="Tahoma" pitchFamily="34" charset="0"/>
            </a:endParaRPr>
          </a:p>
        </p:txBody>
      </p:sp>
      <p:sp>
        <p:nvSpPr>
          <p:cNvPr id="125955" name="Rectangle 3"/>
          <p:cNvSpPr>
            <a:spLocks noGrp="1" noChangeArrowheads="1"/>
          </p:cNvSpPr>
          <p:nvPr>
            <p:ph type="body" idx="1"/>
          </p:nvPr>
        </p:nvSpPr>
        <p:spPr>
          <a:xfrm>
            <a:off x="0" y="1676400"/>
            <a:ext cx="14630400" cy="6553200"/>
          </a:xfrm>
          <a:solidFill>
            <a:srgbClr val="CC0000">
              <a:alpha val="32156"/>
            </a:srgbClr>
          </a:solidFill>
        </p:spPr>
        <p:txBody>
          <a:bodyPr>
            <a:normAutofit lnSpcReduction="10000"/>
          </a:bodyPr>
          <a:lstStyle/>
          <a:p>
            <a:pPr algn="ctr" eaLnBrk="1" hangingPunct="1">
              <a:lnSpc>
                <a:spcPct val="90000"/>
              </a:lnSpc>
              <a:buClr>
                <a:srgbClr val="CC0000"/>
              </a:buClr>
              <a:buSzPct val="25000"/>
              <a:buFontTx/>
              <a:buNone/>
            </a:pPr>
            <a:r>
              <a:rPr lang="en-US" sz="4000" dirty="0" smtClean="0">
                <a:solidFill>
                  <a:schemeClr val="bg1"/>
                </a:solidFill>
              </a:rPr>
              <a:t>“Wives, likewise, be submissive to your own husbands, that even if some do not obey the word, they, without a word, </a:t>
            </a:r>
            <a:r>
              <a:rPr lang="en-US" sz="4000" dirty="0" smtClean="0">
                <a:solidFill>
                  <a:schemeClr val="bg1"/>
                </a:solidFill>
              </a:rPr>
              <a:t>                        may </a:t>
            </a:r>
            <a:r>
              <a:rPr lang="en-US" sz="4000" dirty="0" smtClean="0">
                <a:solidFill>
                  <a:schemeClr val="bg1"/>
                </a:solidFill>
              </a:rPr>
              <a:t>be won by the conduct of their wives, when they observe your chaste conduct accompanied by fear</a:t>
            </a:r>
            <a:r>
              <a:rPr lang="en-US" sz="4000" dirty="0" smtClean="0">
                <a:solidFill>
                  <a:schemeClr val="bg1"/>
                </a:solidFill>
              </a:rPr>
              <a:t>”(</a:t>
            </a:r>
            <a:r>
              <a:rPr lang="en-US" sz="4000" dirty="0" smtClean="0">
                <a:solidFill>
                  <a:schemeClr val="bg1"/>
                </a:solidFill>
              </a:rPr>
              <a:t>1 Peter 3:1-2).</a:t>
            </a:r>
            <a:endParaRPr lang="en-US" sz="4000" dirty="0" smtClean="0">
              <a:solidFill>
                <a:schemeClr val="bg1"/>
              </a:solidFill>
            </a:endParaRPr>
          </a:p>
          <a:p>
            <a:pPr algn="ctr" eaLnBrk="1" hangingPunct="1">
              <a:lnSpc>
                <a:spcPct val="90000"/>
              </a:lnSpc>
              <a:buClr>
                <a:srgbClr val="CC0000"/>
              </a:buClr>
              <a:buSzPct val="25000"/>
              <a:buFontTx/>
              <a:buNone/>
            </a:pPr>
            <a:endParaRPr lang="en-US" sz="1300" dirty="0" smtClean="0">
              <a:solidFill>
                <a:schemeClr val="bg1"/>
              </a:solidFill>
            </a:endParaRPr>
          </a:p>
          <a:p>
            <a:pPr algn="ctr" eaLnBrk="1" hangingPunct="1">
              <a:lnSpc>
                <a:spcPct val="90000"/>
              </a:lnSpc>
              <a:buClr>
                <a:srgbClr val="CC0000"/>
              </a:buClr>
              <a:buSzPct val="25000"/>
              <a:buFontTx/>
              <a:buNone/>
            </a:pPr>
            <a:r>
              <a:rPr lang="en-US" sz="4000" i="1" dirty="0" smtClean="0">
                <a:solidFill>
                  <a:schemeClr val="bg1"/>
                </a:solidFill>
                <a:latin typeface="AvantGarde Bk BT" pitchFamily="34" charset="0"/>
              </a:rPr>
              <a:t>If you have a disobedient husband and feel that you can’t live with him as a Christian, do you have a right to divorce him?  </a:t>
            </a:r>
          </a:p>
          <a:p>
            <a:pPr algn="ctr" eaLnBrk="1" hangingPunct="1">
              <a:lnSpc>
                <a:spcPct val="90000"/>
              </a:lnSpc>
              <a:buClr>
                <a:srgbClr val="CC0000"/>
              </a:buClr>
              <a:buSzPct val="25000"/>
              <a:buFontTx/>
              <a:buNone/>
            </a:pPr>
            <a:endParaRPr lang="en-US" sz="1300" i="1" dirty="0" smtClean="0">
              <a:solidFill>
                <a:schemeClr val="bg1"/>
              </a:solidFill>
              <a:latin typeface="AvantGarde Bk BT" pitchFamily="34" charset="0"/>
            </a:endParaRPr>
          </a:p>
          <a:p>
            <a:pPr algn="ctr" eaLnBrk="1" hangingPunct="1">
              <a:lnSpc>
                <a:spcPct val="90000"/>
              </a:lnSpc>
              <a:buClr>
                <a:srgbClr val="CC0000"/>
              </a:buClr>
              <a:buSzPct val="25000"/>
              <a:buFontTx/>
              <a:buNone/>
            </a:pPr>
            <a:r>
              <a:rPr lang="en-US" sz="4000" i="1" dirty="0" smtClean="0">
                <a:solidFill>
                  <a:schemeClr val="bg1"/>
                </a:solidFill>
                <a:latin typeface="AvantGarde Bk BT" pitchFamily="34" charset="0"/>
              </a:rPr>
              <a:t>No, the Bible says that you try to win him by your godly behavior. </a:t>
            </a:r>
          </a:p>
          <a:p>
            <a:pPr algn="ctr" eaLnBrk="1" hangingPunct="1">
              <a:lnSpc>
                <a:spcPct val="90000"/>
              </a:lnSpc>
              <a:buClr>
                <a:srgbClr val="CC0000"/>
              </a:buClr>
              <a:buSzPct val="25000"/>
              <a:buFontTx/>
              <a:buNone/>
            </a:pPr>
            <a:endParaRPr lang="en-US" sz="1300" i="1" dirty="0" smtClean="0">
              <a:solidFill>
                <a:schemeClr val="bg1"/>
              </a:solidFill>
              <a:latin typeface="AvantGarde Bk BT" pitchFamily="34" charset="0"/>
            </a:endParaRPr>
          </a:p>
          <a:p>
            <a:pPr algn="ctr" eaLnBrk="1" hangingPunct="1">
              <a:lnSpc>
                <a:spcPct val="90000"/>
              </a:lnSpc>
              <a:buClr>
                <a:srgbClr val="CC0000"/>
              </a:buClr>
              <a:buSzPct val="25000"/>
              <a:buFontTx/>
              <a:buNone/>
            </a:pPr>
            <a:r>
              <a:rPr lang="en-US" sz="4000" i="1" dirty="0" smtClean="0">
                <a:solidFill>
                  <a:schemeClr val="bg1"/>
                </a:solidFill>
                <a:latin typeface="AvantGarde Bk BT" pitchFamily="34" charset="0"/>
              </a:rPr>
              <a:t>Without the reason of sexual immorality you don’t have a right to divorce your spouse. </a:t>
            </a:r>
          </a:p>
        </p:txBody>
      </p:sp>
      <p:sp>
        <p:nvSpPr>
          <p:cNvPr id="125956" name="Rectangle 4"/>
          <p:cNvSpPr>
            <a:spLocks noChangeArrowheads="1"/>
          </p:cNvSpPr>
          <p:nvPr/>
        </p:nvSpPr>
        <p:spPr bwMode="auto">
          <a:xfrm>
            <a:off x="0" y="1676400"/>
            <a:ext cx="11795760" cy="548640"/>
          </a:xfrm>
          <a:prstGeom prst="rect">
            <a:avLst/>
          </a:prstGeom>
          <a:noFill/>
          <a:ln w="22225">
            <a:solidFill>
              <a:srgbClr val="FFFF00"/>
            </a:solidFill>
            <a:miter lim="800000"/>
            <a:headEnd/>
            <a:tailEnd/>
          </a:ln>
        </p:spPr>
        <p:txBody>
          <a:bodyPr wrap="none" lIns="130622" tIns="65311" rIns="130622" bIns="65311" anchor="ctr"/>
          <a:lstStyle/>
          <a:p>
            <a:endParaRPr lang="en-US"/>
          </a:p>
        </p:txBody>
      </p:sp>
      <p:sp>
        <p:nvSpPr>
          <p:cNvPr id="125957" name="Rectangle 5"/>
          <p:cNvSpPr>
            <a:spLocks noChangeArrowheads="1"/>
          </p:cNvSpPr>
          <p:nvPr/>
        </p:nvSpPr>
        <p:spPr bwMode="auto">
          <a:xfrm flipV="1">
            <a:off x="2286000" y="2209800"/>
            <a:ext cx="5867400" cy="533400"/>
          </a:xfrm>
          <a:prstGeom prst="rect">
            <a:avLst/>
          </a:prstGeom>
          <a:noFill/>
          <a:ln w="22225">
            <a:solidFill>
              <a:srgbClr val="FFFF00"/>
            </a:solidFill>
            <a:miter lim="800000"/>
            <a:headEnd/>
            <a:tailEnd/>
          </a:ln>
        </p:spPr>
        <p:txBody>
          <a:bodyPr wrap="none" lIns="130622" tIns="65311" rIns="130622" bIns="65311" anchor="ctr"/>
          <a:lstStyle/>
          <a:p>
            <a:endParaRPr lang="en-US"/>
          </a:p>
        </p:txBody>
      </p:sp>
      <p:sp>
        <p:nvSpPr>
          <p:cNvPr id="6" name="Rectangle 9"/>
          <p:cNvSpPr>
            <a:spLocks noChangeArrowheads="1"/>
          </p:cNvSpPr>
          <p:nvPr/>
        </p:nvSpPr>
        <p:spPr bwMode="auto">
          <a:xfrm>
            <a:off x="533400" y="2743200"/>
            <a:ext cx="5943600" cy="457200"/>
          </a:xfrm>
          <a:prstGeom prst="rect">
            <a:avLst/>
          </a:prstGeom>
          <a:noFill/>
          <a:ln w="22225">
            <a:solidFill>
              <a:srgbClr val="FFFF00"/>
            </a:solidFill>
            <a:miter lim="800000"/>
            <a:headEnd/>
            <a:tailEnd/>
          </a:ln>
        </p:spPr>
        <p:txBody>
          <a:bodyPr wrap="none" lIns="130622" tIns="65311" rIns="130622" bIns="65311"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animEffect transition="in" filter="fade">
                                      <p:cBhvr>
                                        <p:cTn id="7" dur="1000"/>
                                        <p:tgtEl>
                                          <p:spTgt spid="125955">
                                            <p:txEl>
                                              <p:pRg st="0" end="0"/>
                                            </p:txEl>
                                          </p:spTgt>
                                        </p:tgtEl>
                                      </p:cBhvr>
                                    </p:animEffect>
                                    <p:anim calcmode="lin" valueType="num">
                                      <p:cBhvr>
                                        <p:cTn id="8" dur="1000" fill="hold"/>
                                        <p:tgtEl>
                                          <p:spTgt spid="1259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595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25956"/>
                                        </p:tgtEl>
                                        <p:attrNameLst>
                                          <p:attrName>style.visibility</p:attrName>
                                        </p:attrNameLst>
                                      </p:cBhvr>
                                      <p:to>
                                        <p:strVal val="visible"/>
                                      </p:to>
                                    </p:set>
                                    <p:animEffect transition="in" filter="fade">
                                      <p:cBhvr>
                                        <p:cTn id="13" dur="1000"/>
                                        <p:tgtEl>
                                          <p:spTgt spid="125956"/>
                                        </p:tgtEl>
                                      </p:cBhvr>
                                    </p:animEffect>
                                  </p:childTnLst>
                                </p:cTn>
                              </p:par>
                            </p:childTnLst>
                          </p:cTn>
                        </p:par>
                        <p:par>
                          <p:cTn id="14" fill="hold">
                            <p:stCondLst>
                              <p:cond delay="2000"/>
                            </p:stCondLst>
                            <p:childTnLst>
                              <p:par>
                                <p:cTn id="15" presetID="10" presetClass="entr" presetSubtype="0" fill="hold" grpId="0" nodeType="afterEffect">
                                  <p:stCondLst>
                                    <p:cond delay="0"/>
                                  </p:stCondLst>
                                  <p:childTnLst>
                                    <p:set>
                                      <p:cBhvr>
                                        <p:cTn id="16" dur="1" fill="hold">
                                          <p:stCondLst>
                                            <p:cond delay="0"/>
                                          </p:stCondLst>
                                        </p:cTn>
                                        <p:tgtEl>
                                          <p:spTgt spid="125957"/>
                                        </p:tgtEl>
                                        <p:attrNameLst>
                                          <p:attrName>style.visibility</p:attrName>
                                        </p:attrNameLst>
                                      </p:cBhvr>
                                      <p:to>
                                        <p:strVal val="visible"/>
                                      </p:to>
                                    </p:set>
                                    <p:animEffect transition="in" filter="fade">
                                      <p:cBhvr>
                                        <p:cTn id="17" dur="1000"/>
                                        <p:tgtEl>
                                          <p:spTgt spid="125957"/>
                                        </p:tgtEl>
                                      </p:cBhvr>
                                    </p:animEffect>
                                  </p:childTnLst>
                                </p:cTn>
                              </p:par>
                            </p:childTnLst>
                          </p:cTn>
                        </p:par>
                        <p:par>
                          <p:cTn id="18" fill="hold">
                            <p:stCondLst>
                              <p:cond delay="3000"/>
                            </p:stCondLst>
                            <p:childTnLst>
                              <p:par>
                                <p:cTn id="19" presetID="10" presetClass="entr" presetSubtype="0"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2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25955">
                                            <p:txEl>
                                              <p:pRg st="2" end="2"/>
                                            </p:txEl>
                                          </p:spTgt>
                                        </p:tgtEl>
                                        <p:attrNameLst>
                                          <p:attrName>style.visibility</p:attrName>
                                        </p:attrNameLst>
                                      </p:cBhvr>
                                      <p:to>
                                        <p:strVal val="visible"/>
                                      </p:to>
                                    </p:set>
                                    <p:animEffect transition="in" filter="fade">
                                      <p:cBhvr>
                                        <p:cTn id="26" dur="1000"/>
                                        <p:tgtEl>
                                          <p:spTgt spid="125955">
                                            <p:txEl>
                                              <p:pRg st="2" end="2"/>
                                            </p:txEl>
                                          </p:spTgt>
                                        </p:tgtEl>
                                      </p:cBhvr>
                                    </p:animEffect>
                                    <p:anim calcmode="lin" valueType="num">
                                      <p:cBhvr>
                                        <p:cTn id="27" dur="1000" fill="hold"/>
                                        <p:tgtEl>
                                          <p:spTgt spid="12595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259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25955">
                                            <p:txEl>
                                              <p:pRg st="4" end="4"/>
                                            </p:txEl>
                                          </p:spTgt>
                                        </p:tgtEl>
                                        <p:attrNameLst>
                                          <p:attrName>style.visibility</p:attrName>
                                        </p:attrNameLst>
                                      </p:cBhvr>
                                      <p:to>
                                        <p:strVal val="visible"/>
                                      </p:to>
                                    </p:set>
                                    <p:animEffect transition="in" filter="fade">
                                      <p:cBhvr>
                                        <p:cTn id="33" dur="1000"/>
                                        <p:tgtEl>
                                          <p:spTgt spid="125955">
                                            <p:txEl>
                                              <p:pRg st="4" end="4"/>
                                            </p:txEl>
                                          </p:spTgt>
                                        </p:tgtEl>
                                      </p:cBhvr>
                                    </p:animEffect>
                                    <p:anim calcmode="lin" valueType="num">
                                      <p:cBhvr>
                                        <p:cTn id="34" dur="1000" fill="hold"/>
                                        <p:tgtEl>
                                          <p:spTgt spid="125955">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12595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125955">
                                            <p:txEl>
                                              <p:pRg st="6" end="6"/>
                                            </p:txEl>
                                          </p:spTgt>
                                        </p:tgtEl>
                                        <p:attrNameLst>
                                          <p:attrName>style.visibility</p:attrName>
                                        </p:attrNameLst>
                                      </p:cBhvr>
                                      <p:to>
                                        <p:strVal val="visible"/>
                                      </p:to>
                                    </p:set>
                                    <p:animEffect transition="in" filter="fade">
                                      <p:cBhvr>
                                        <p:cTn id="40" dur="1000"/>
                                        <p:tgtEl>
                                          <p:spTgt spid="125955">
                                            <p:txEl>
                                              <p:pRg st="6" end="6"/>
                                            </p:txEl>
                                          </p:spTgt>
                                        </p:tgtEl>
                                      </p:cBhvr>
                                    </p:animEffect>
                                    <p:anim calcmode="lin" valueType="num">
                                      <p:cBhvr>
                                        <p:cTn id="41" dur="1000" fill="hold"/>
                                        <p:tgtEl>
                                          <p:spTgt spid="125955">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12595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6" grpId="0" animBg="1"/>
      <p:bldP spid="125957" grpId="0" animBg="1"/>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43840" y="0"/>
            <a:ext cx="14386560" cy="1600200"/>
          </a:xfrm>
        </p:spPr>
        <p:txBody>
          <a:bodyPr>
            <a:normAutofit fontScale="90000"/>
          </a:bodyPr>
          <a:lstStyle/>
          <a:p>
            <a:pPr eaLnBrk="1" hangingPunct="1"/>
            <a:r>
              <a:rPr lang="en-US" dirty="0" smtClean="0">
                <a:solidFill>
                  <a:srgbClr val="FFFF00"/>
                </a:solidFill>
                <a:latin typeface="Tahoma" pitchFamily="34" charset="0"/>
                <a:ea typeface="Tahoma" pitchFamily="34" charset="0"/>
                <a:cs typeface="Tahoma" pitchFamily="34" charset="0"/>
              </a:rPr>
              <a:t>Can a Man Wife Divorce His Wife for any Reason? NO !</a:t>
            </a:r>
          </a:p>
        </p:txBody>
      </p:sp>
      <p:sp>
        <p:nvSpPr>
          <p:cNvPr id="89091" name="Rectangle 3"/>
          <p:cNvSpPr>
            <a:spLocks noGrp="1" noChangeArrowheads="1"/>
          </p:cNvSpPr>
          <p:nvPr>
            <p:ph type="body" idx="1"/>
          </p:nvPr>
        </p:nvSpPr>
        <p:spPr>
          <a:xfrm>
            <a:off x="0" y="1676400"/>
            <a:ext cx="14630400" cy="6370320"/>
          </a:xfrm>
          <a:solidFill>
            <a:srgbClr val="CC0000">
              <a:alpha val="32156"/>
            </a:srgbClr>
          </a:solidFill>
        </p:spPr>
        <p:txBody>
          <a:bodyPr>
            <a:normAutofit lnSpcReduction="10000"/>
          </a:bodyPr>
          <a:lstStyle/>
          <a:p>
            <a:pPr algn="ctr" eaLnBrk="1" hangingPunct="1">
              <a:lnSpc>
                <a:spcPct val="80000"/>
              </a:lnSpc>
              <a:buClr>
                <a:srgbClr val="CC0000"/>
              </a:buClr>
              <a:buSzPct val="25000"/>
              <a:buFontTx/>
              <a:buNone/>
            </a:pPr>
            <a:endParaRPr lang="en-US" sz="1100" dirty="0" smtClean="0"/>
          </a:p>
          <a:p>
            <a:pPr algn="ctr" eaLnBrk="1" hangingPunct="1">
              <a:lnSpc>
                <a:spcPct val="80000"/>
              </a:lnSpc>
              <a:buClr>
                <a:srgbClr val="CC0000"/>
              </a:buClr>
              <a:buSzPct val="25000"/>
              <a:buFontTx/>
              <a:buNone/>
            </a:pPr>
            <a:r>
              <a:rPr lang="en-US" sz="4900" dirty="0" smtClean="0">
                <a:solidFill>
                  <a:schemeClr val="bg1"/>
                </a:solidFill>
              </a:rPr>
              <a:t>God hates it and you are giving place to the devil when you do it (Malachi 2:16; Eph. 4:27).</a:t>
            </a:r>
          </a:p>
          <a:p>
            <a:pPr algn="ctr" eaLnBrk="1" hangingPunct="1">
              <a:lnSpc>
                <a:spcPct val="80000"/>
              </a:lnSpc>
              <a:buClr>
                <a:srgbClr val="CC0000"/>
              </a:buClr>
              <a:buSzPct val="25000"/>
              <a:buFontTx/>
              <a:buNone/>
            </a:pPr>
            <a:endParaRPr lang="en-US" sz="2000" dirty="0" smtClean="0">
              <a:solidFill>
                <a:schemeClr val="bg1"/>
              </a:solidFill>
            </a:endParaRPr>
          </a:p>
          <a:p>
            <a:pPr algn="ctr" eaLnBrk="1" hangingPunct="1">
              <a:lnSpc>
                <a:spcPct val="80000"/>
              </a:lnSpc>
              <a:buClr>
                <a:srgbClr val="CC0000"/>
              </a:buClr>
              <a:buSzPct val="25000"/>
              <a:buFontTx/>
              <a:buNone/>
            </a:pPr>
            <a:r>
              <a:rPr lang="en-US" sz="4900" dirty="0" smtClean="0">
                <a:solidFill>
                  <a:schemeClr val="bg1"/>
                </a:solidFill>
              </a:rPr>
              <a:t>More and more Christians are divorcing just like the world.</a:t>
            </a:r>
          </a:p>
          <a:p>
            <a:pPr algn="ctr" eaLnBrk="1" hangingPunct="1">
              <a:lnSpc>
                <a:spcPct val="80000"/>
              </a:lnSpc>
              <a:buClr>
                <a:srgbClr val="CC0000"/>
              </a:buClr>
              <a:buSzPct val="25000"/>
              <a:buFontTx/>
              <a:buNone/>
            </a:pPr>
            <a:r>
              <a:rPr lang="en-US" sz="1100" dirty="0" smtClean="0">
                <a:solidFill>
                  <a:schemeClr val="bg1"/>
                </a:solidFill>
              </a:rPr>
              <a:t> </a:t>
            </a:r>
          </a:p>
          <a:p>
            <a:pPr algn="ctr" eaLnBrk="1" hangingPunct="1">
              <a:lnSpc>
                <a:spcPct val="80000"/>
              </a:lnSpc>
              <a:buClr>
                <a:srgbClr val="CC0000"/>
              </a:buClr>
              <a:buSzPct val="25000"/>
              <a:buFontTx/>
              <a:buNone/>
            </a:pPr>
            <a:r>
              <a:rPr lang="en-US" sz="4900" dirty="0" smtClean="0">
                <a:solidFill>
                  <a:schemeClr val="bg1"/>
                </a:solidFill>
              </a:rPr>
              <a:t>We are commanded not to be conformed to this world’s standard but be transformed by God’s good, acceptable, and perfect will (Rom. 12:2).</a:t>
            </a:r>
          </a:p>
          <a:p>
            <a:pPr algn="ctr" eaLnBrk="1" hangingPunct="1">
              <a:lnSpc>
                <a:spcPct val="80000"/>
              </a:lnSpc>
              <a:buClr>
                <a:srgbClr val="CC0000"/>
              </a:buClr>
              <a:buSzPct val="25000"/>
              <a:buFontTx/>
              <a:buNone/>
            </a:pPr>
            <a:endParaRPr lang="en-US" sz="2000" dirty="0" smtClean="0">
              <a:solidFill>
                <a:schemeClr val="bg1"/>
              </a:solidFill>
            </a:endParaRPr>
          </a:p>
          <a:p>
            <a:pPr algn="ctr" eaLnBrk="1" hangingPunct="1">
              <a:lnSpc>
                <a:spcPct val="80000"/>
              </a:lnSpc>
              <a:buClr>
                <a:srgbClr val="CC0000"/>
              </a:buClr>
              <a:buSzPct val="25000"/>
              <a:buFontTx/>
              <a:buNone/>
            </a:pPr>
            <a:r>
              <a:rPr lang="en-US" sz="4900" dirty="0" smtClean="0">
                <a:solidFill>
                  <a:schemeClr val="bg1"/>
                </a:solidFill>
              </a:rPr>
              <a:t>God’s law is that one man be married to one woman until death (Mt. 19:6; Ro. 7:2-3).</a:t>
            </a:r>
          </a:p>
          <a:p>
            <a:pPr algn="ctr" eaLnBrk="1" hangingPunct="1">
              <a:lnSpc>
                <a:spcPct val="80000"/>
              </a:lnSpc>
              <a:buClr>
                <a:srgbClr val="CC0000"/>
              </a:buClr>
              <a:buSzPct val="25000"/>
              <a:buFontTx/>
              <a:buNone/>
            </a:pPr>
            <a:endParaRPr lang="en-US" sz="4900"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9091">
                                            <p:txEl>
                                              <p:pRg st="3" end="3"/>
                                            </p:txEl>
                                          </p:spTgt>
                                        </p:tgtEl>
                                        <p:attrNameLst>
                                          <p:attrName>style.visibility</p:attrName>
                                        </p:attrNameLst>
                                      </p:cBhvr>
                                      <p:to>
                                        <p:strVal val="visible"/>
                                      </p:to>
                                    </p:set>
                                    <p:animEffect transition="in" filter="fade">
                                      <p:cBhvr>
                                        <p:cTn id="7" dur="1000"/>
                                        <p:tgtEl>
                                          <p:spTgt spid="89091">
                                            <p:txEl>
                                              <p:pRg st="3" end="3"/>
                                            </p:txEl>
                                          </p:spTgt>
                                        </p:tgtEl>
                                      </p:cBhvr>
                                    </p:animEffect>
                                    <p:anim calcmode="lin" valueType="num">
                                      <p:cBhvr>
                                        <p:cTn id="8" dur="1000" fill="hold"/>
                                        <p:tgtEl>
                                          <p:spTgt spid="89091">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8909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9091">
                                            <p:txEl>
                                              <p:pRg st="5" end="5"/>
                                            </p:txEl>
                                          </p:spTgt>
                                        </p:tgtEl>
                                        <p:attrNameLst>
                                          <p:attrName>style.visibility</p:attrName>
                                        </p:attrNameLst>
                                      </p:cBhvr>
                                      <p:to>
                                        <p:strVal val="visible"/>
                                      </p:to>
                                    </p:set>
                                    <p:animEffect transition="in" filter="fade">
                                      <p:cBhvr>
                                        <p:cTn id="14" dur="1000"/>
                                        <p:tgtEl>
                                          <p:spTgt spid="89091">
                                            <p:txEl>
                                              <p:pRg st="5" end="5"/>
                                            </p:txEl>
                                          </p:spTgt>
                                        </p:tgtEl>
                                      </p:cBhvr>
                                    </p:animEffect>
                                    <p:anim calcmode="lin" valueType="num">
                                      <p:cBhvr>
                                        <p:cTn id="15" dur="1000" fill="hold"/>
                                        <p:tgtEl>
                                          <p:spTgt spid="89091">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8909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9091">
                                            <p:txEl>
                                              <p:pRg st="7" end="7"/>
                                            </p:txEl>
                                          </p:spTgt>
                                        </p:tgtEl>
                                        <p:attrNameLst>
                                          <p:attrName>style.visibility</p:attrName>
                                        </p:attrNameLst>
                                      </p:cBhvr>
                                      <p:to>
                                        <p:strVal val="visible"/>
                                      </p:to>
                                    </p:set>
                                    <p:animEffect transition="in" filter="fade">
                                      <p:cBhvr>
                                        <p:cTn id="21" dur="1000"/>
                                        <p:tgtEl>
                                          <p:spTgt spid="89091">
                                            <p:txEl>
                                              <p:pRg st="7" end="7"/>
                                            </p:txEl>
                                          </p:spTgt>
                                        </p:tgtEl>
                                      </p:cBhvr>
                                    </p:animEffect>
                                    <p:anim calcmode="lin" valueType="num">
                                      <p:cBhvr>
                                        <p:cTn id="22" dur="1000" fill="hold"/>
                                        <p:tgtEl>
                                          <p:spTgt spid="89091">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8909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43840" y="0"/>
            <a:ext cx="14386560" cy="1600200"/>
          </a:xfrm>
        </p:spPr>
        <p:txBody>
          <a:bodyPr>
            <a:normAutofit fontScale="90000"/>
          </a:bodyPr>
          <a:lstStyle/>
          <a:p>
            <a:pPr eaLnBrk="1" hangingPunct="1"/>
            <a:r>
              <a:rPr lang="en-US" dirty="0" smtClean="0">
                <a:solidFill>
                  <a:srgbClr val="FFFF00"/>
                </a:solidFill>
                <a:latin typeface="Tahoma" pitchFamily="34" charset="0"/>
                <a:ea typeface="Tahoma" pitchFamily="34" charset="0"/>
                <a:cs typeface="Tahoma" pitchFamily="34" charset="0"/>
              </a:rPr>
              <a:t>Jesus said that there is </a:t>
            </a:r>
            <a:r>
              <a:rPr lang="en-US" u="sng" dirty="0" smtClean="0">
                <a:solidFill>
                  <a:srgbClr val="FFFF00"/>
                </a:solidFill>
                <a:latin typeface="Tahoma" pitchFamily="34" charset="0"/>
                <a:ea typeface="Tahoma" pitchFamily="34" charset="0"/>
                <a:cs typeface="Tahoma" pitchFamily="34" charset="0"/>
              </a:rPr>
              <a:t>Only One</a:t>
            </a:r>
            <a:r>
              <a:rPr lang="en-US" dirty="0" smtClean="0">
                <a:solidFill>
                  <a:srgbClr val="FFFF00"/>
                </a:solidFill>
                <a:latin typeface="Tahoma" pitchFamily="34" charset="0"/>
                <a:ea typeface="Tahoma" pitchFamily="34" charset="0"/>
                <a:cs typeface="Tahoma" pitchFamily="34" charset="0"/>
              </a:rPr>
              <a:t>  Scriptural Reason for Divorce</a:t>
            </a:r>
          </a:p>
        </p:txBody>
      </p:sp>
      <p:sp>
        <p:nvSpPr>
          <p:cNvPr id="89091" name="Rectangle 3"/>
          <p:cNvSpPr>
            <a:spLocks noGrp="1" noChangeArrowheads="1"/>
          </p:cNvSpPr>
          <p:nvPr>
            <p:ph type="body" idx="1"/>
          </p:nvPr>
        </p:nvSpPr>
        <p:spPr>
          <a:xfrm>
            <a:off x="0" y="1752600"/>
            <a:ext cx="14630400" cy="6294120"/>
          </a:xfrm>
          <a:solidFill>
            <a:srgbClr val="CC0000">
              <a:alpha val="32156"/>
            </a:srgbClr>
          </a:solidFill>
        </p:spPr>
        <p:txBody>
          <a:bodyPr>
            <a:normAutofit lnSpcReduction="10000"/>
          </a:bodyPr>
          <a:lstStyle/>
          <a:p>
            <a:pPr algn="ctr" eaLnBrk="1" hangingPunct="1">
              <a:lnSpc>
                <a:spcPct val="80000"/>
              </a:lnSpc>
              <a:buClr>
                <a:srgbClr val="CC0000"/>
              </a:buClr>
              <a:buSzPct val="25000"/>
              <a:buFontTx/>
              <a:buNone/>
            </a:pPr>
            <a:r>
              <a:rPr lang="en-US" dirty="0" smtClean="0">
                <a:solidFill>
                  <a:schemeClr val="bg1"/>
                </a:solidFill>
              </a:rPr>
              <a:t>You vowed to God, your spouse, and many witnesses that you would be faithful to your mate, for better or for worse, for richer or poorer, in sickness and in health, to love, honor &amp; cherish until death do you part.  </a:t>
            </a:r>
          </a:p>
          <a:p>
            <a:pPr algn="ctr" eaLnBrk="1" hangingPunct="1">
              <a:lnSpc>
                <a:spcPct val="80000"/>
              </a:lnSpc>
              <a:buClr>
                <a:srgbClr val="CC0000"/>
              </a:buClr>
              <a:buSzPct val="25000"/>
              <a:buFontTx/>
              <a:buNone/>
            </a:pPr>
            <a:r>
              <a:rPr lang="en-US" i="1" dirty="0" smtClean="0">
                <a:solidFill>
                  <a:schemeClr val="bg1"/>
                </a:solidFill>
                <a:latin typeface="AvantGarde Bk BT" pitchFamily="34" charset="0"/>
              </a:rPr>
              <a:t>(Not “as long as our love shall last” or </a:t>
            </a:r>
          </a:p>
          <a:p>
            <a:pPr algn="ctr" eaLnBrk="1" hangingPunct="1">
              <a:lnSpc>
                <a:spcPct val="80000"/>
              </a:lnSpc>
              <a:buClr>
                <a:srgbClr val="CC0000"/>
              </a:buClr>
              <a:buSzPct val="25000"/>
              <a:buFontTx/>
              <a:buNone/>
            </a:pPr>
            <a:r>
              <a:rPr lang="en-US" i="1" dirty="0" smtClean="0">
                <a:solidFill>
                  <a:schemeClr val="bg1"/>
                </a:solidFill>
                <a:latin typeface="AvantGarde Bk BT" pitchFamily="34" charset="0"/>
              </a:rPr>
              <a:t>“as long as you treat me right”)</a:t>
            </a:r>
          </a:p>
          <a:p>
            <a:pPr algn="ctr" eaLnBrk="1" hangingPunct="1">
              <a:lnSpc>
                <a:spcPct val="80000"/>
              </a:lnSpc>
              <a:buClr>
                <a:srgbClr val="CC0000"/>
              </a:buClr>
              <a:buSzPct val="25000"/>
              <a:buFontTx/>
              <a:buNone/>
            </a:pPr>
            <a:endParaRPr lang="en-US" sz="1400" i="1" dirty="0" smtClean="0">
              <a:solidFill>
                <a:schemeClr val="bg1"/>
              </a:solidFill>
              <a:latin typeface="AvantGarde Bk BT" pitchFamily="34" charset="0"/>
            </a:endParaRPr>
          </a:p>
          <a:p>
            <a:pPr algn="ctr" eaLnBrk="1" hangingPunct="1">
              <a:lnSpc>
                <a:spcPct val="80000"/>
              </a:lnSpc>
              <a:buClr>
                <a:srgbClr val="CC0000"/>
              </a:buClr>
              <a:buSzPct val="25000"/>
              <a:buFontTx/>
              <a:buNone/>
            </a:pPr>
            <a:r>
              <a:rPr lang="en-US" dirty="0" smtClean="0">
                <a:solidFill>
                  <a:schemeClr val="bg1"/>
                </a:solidFill>
              </a:rPr>
              <a:t>I believe the Bible teaches that there is only one exception to that law of being married for life.</a:t>
            </a:r>
          </a:p>
          <a:p>
            <a:pPr algn="ctr" eaLnBrk="1" hangingPunct="1">
              <a:lnSpc>
                <a:spcPct val="80000"/>
              </a:lnSpc>
              <a:buClr>
                <a:srgbClr val="CC0000"/>
              </a:buClr>
              <a:buSzPct val="25000"/>
              <a:buFontTx/>
              <a:buNone/>
            </a:pPr>
            <a:endParaRPr lang="en-US" sz="1400" i="1" dirty="0" smtClean="0">
              <a:solidFill>
                <a:schemeClr val="bg1"/>
              </a:solidFill>
              <a:latin typeface="AvantGarde Bk BT" pitchFamily="34" charset="0"/>
            </a:endParaRPr>
          </a:p>
          <a:p>
            <a:pPr algn="ctr" eaLnBrk="1" hangingPunct="1">
              <a:lnSpc>
                <a:spcPct val="80000"/>
              </a:lnSpc>
              <a:buClr>
                <a:srgbClr val="CC0000"/>
              </a:buClr>
              <a:buSzPct val="25000"/>
              <a:buFontTx/>
              <a:buNone/>
            </a:pPr>
            <a:r>
              <a:rPr lang="en-US" dirty="0" smtClean="0">
                <a:solidFill>
                  <a:schemeClr val="bg1"/>
                </a:solidFill>
              </a:rPr>
              <a:t>You only have permission from the Lord to divorce your spouse if they committed sexual immorality.</a:t>
            </a:r>
          </a:p>
          <a:p>
            <a:pPr algn="ctr" eaLnBrk="1" hangingPunct="1">
              <a:lnSpc>
                <a:spcPct val="80000"/>
              </a:lnSpc>
              <a:buClr>
                <a:srgbClr val="CC0000"/>
              </a:buClr>
              <a:buSzPct val="25000"/>
              <a:buFontTx/>
              <a:buNone/>
            </a:pPr>
            <a:endParaRPr lang="en-US" sz="11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 calcmode="lin" valueType="num">
                                      <p:cBhvr>
                                        <p:cTn id="7" dur="500" fill="hold"/>
                                        <p:tgtEl>
                                          <p:spTgt spid="8909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909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909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9091">
                                            <p:txEl>
                                              <p:pRg st="1" end="1"/>
                                            </p:txEl>
                                          </p:spTgt>
                                        </p:tgtEl>
                                        <p:attrNameLst>
                                          <p:attrName>style.visibility</p:attrName>
                                        </p:attrNameLst>
                                      </p:cBhvr>
                                      <p:to>
                                        <p:strVal val="visible"/>
                                      </p:to>
                                    </p:set>
                                    <p:anim calcmode="lin" valueType="num">
                                      <p:cBhvr>
                                        <p:cTn id="14" dur="500" fill="hold"/>
                                        <p:tgtEl>
                                          <p:spTgt spid="89091">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9091">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9091">
                                            <p:txEl>
                                              <p:pRg st="1" end="1"/>
                                            </p:txEl>
                                          </p:spTgt>
                                        </p:tgtEl>
                                      </p:cBhvr>
                                    </p:animEffect>
                                  </p:childTnLst>
                                </p:cTn>
                              </p:par>
                              <p:par>
                                <p:cTn id="17" presetID="53" presetClass="entr" presetSubtype="0" fill="hold" nodeType="withEffect">
                                  <p:stCondLst>
                                    <p:cond delay="0"/>
                                  </p:stCondLst>
                                  <p:childTnLst>
                                    <p:set>
                                      <p:cBhvr>
                                        <p:cTn id="18" dur="1" fill="hold">
                                          <p:stCondLst>
                                            <p:cond delay="0"/>
                                          </p:stCondLst>
                                        </p:cTn>
                                        <p:tgtEl>
                                          <p:spTgt spid="89091">
                                            <p:txEl>
                                              <p:pRg st="2" end="2"/>
                                            </p:txEl>
                                          </p:spTgt>
                                        </p:tgtEl>
                                        <p:attrNameLst>
                                          <p:attrName>style.visibility</p:attrName>
                                        </p:attrNameLst>
                                      </p:cBhvr>
                                      <p:to>
                                        <p:strVal val="visible"/>
                                      </p:to>
                                    </p:set>
                                    <p:anim calcmode="lin" valueType="num">
                                      <p:cBhvr>
                                        <p:cTn id="19" dur="500" fill="hold"/>
                                        <p:tgtEl>
                                          <p:spTgt spid="8909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89091">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89091">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89091">
                                            <p:txEl>
                                              <p:pRg st="4" end="4"/>
                                            </p:txEl>
                                          </p:spTgt>
                                        </p:tgtEl>
                                        <p:attrNameLst>
                                          <p:attrName>style.visibility</p:attrName>
                                        </p:attrNameLst>
                                      </p:cBhvr>
                                      <p:to>
                                        <p:strVal val="visible"/>
                                      </p:to>
                                    </p:set>
                                    <p:anim calcmode="lin" valueType="num">
                                      <p:cBhvr>
                                        <p:cTn id="26" dur="500" fill="hold"/>
                                        <p:tgtEl>
                                          <p:spTgt spid="89091">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89091">
                                            <p:txEl>
                                              <p:pRg st="4" end="4"/>
                                            </p:txEl>
                                          </p:spTgt>
                                        </p:tgtEl>
                                        <p:attrNameLst>
                                          <p:attrName>ppt_h</p:attrName>
                                        </p:attrNameLst>
                                      </p:cBhvr>
                                      <p:tavLst>
                                        <p:tav tm="0">
                                          <p:val>
                                            <p:fltVal val="0"/>
                                          </p:val>
                                        </p:tav>
                                        <p:tav tm="100000">
                                          <p:val>
                                            <p:strVal val="#ppt_h"/>
                                          </p:val>
                                        </p:tav>
                                      </p:tavLst>
                                    </p:anim>
                                    <p:animEffect transition="in" filter="fade">
                                      <p:cBhvr>
                                        <p:cTn id="28" dur="500"/>
                                        <p:tgtEl>
                                          <p:spTgt spid="89091">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89091">
                                            <p:txEl>
                                              <p:pRg st="6" end="6"/>
                                            </p:txEl>
                                          </p:spTgt>
                                        </p:tgtEl>
                                        <p:attrNameLst>
                                          <p:attrName>style.visibility</p:attrName>
                                        </p:attrNameLst>
                                      </p:cBhvr>
                                      <p:to>
                                        <p:strVal val="visible"/>
                                      </p:to>
                                    </p:set>
                                    <p:anim calcmode="lin" valueType="num">
                                      <p:cBhvr>
                                        <p:cTn id="33" dur="500" fill="hold"/>
                                        <p:tgtEl>
                                          <p:spTgt spid="89091">
                                            <p:txEl>
                                              <p:pRg st="6" end="6"/>
                                            </p:txEl>
                                          </p:spTgt>
                                        </p:tgtEl>
                                        <p:attrNameLst>
                                          <p:attrName>ppt_w</p:attrName>
                                        </p:attrNameLst>
                                      </p:cBhvr>
                                      <p:tavLst>
                                        <p:tav tm="0">
                                          <p:val>
                                            <p:fltVal val="0"/>
                                          </p:val>
                                        </p:tav>
                                        <p:tav tm="100000">
                                          <p:val>
                                            <p:strVal val="#ppt_w"/>
                                          </p:val>
                                        </p:tav>
                                      </p:tavLst>
                                    </p:anim>
                                    <p:anim calcmode="lin" valueType="num">
                                      <p:cBhvr>
                                        <p:cTn id="34" dur="500" fill="hold"/>
                                        <p:tgtEl>
                                          <p:spTgt spid="89091">
                                            <p:txEl>
                                              <p:pRg st="6" end="6"/>
                                            </p:txEl>
                                          </p:spTgt>
                                        </p:tgtEl>
                                        <p:attrNameLst>
                                          <p:attrName>ppt_h</p:attrName>
                                        </p:attrNameLst>
                                      </p:cBhvr>
                                      <p:tavLst>
                                        <p:tav tm="0">
                                          <p:val>
                                            <p:fltVal val="0"/>
                                          </p:val>
                                        </p:tav>
                                        <p:tav tm="100000">
                                          <p:val>
                                            <p:strVal val="#ppt_h"/>
                                          </p:val>
                                        </p:tav>
                                      </p:tavLst>
                                    </p:anim>
                                    <p:animEffect transition="in" filter="fade">
                                      <p:cBhvr>
                                        <p:cTn id="35" dur="500"/>
                                        <p:tgtEl>
                                          <p:spTgt spid="890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43840" y="0"/>
            <a:ext cx="14386560" cy="1371600"/>
          </a:xfrm>
        </p:spPr>
        <p:txBody>
          <a:bodyPr>
            <a:normAutofit fontScale="90000"/>
          </a:bodyPr>
          <a:lstStyle/>
          <a:p>
            <a:pPr eaLnBrk="1" hangingPunct="1"/>
            <a:r>
              <a:rPr lang="en-US" dirty="0" smtClean="0">
                <a:solidFill>
                  <a:srgbClr val="FFFF00"/>
                </a:solidFill>
              </a:rPr>
              <a:t>Some Brethren Contend that there are many reasons you can Divorce</a:t>
            </a:r>
          </a:p>
        </p:txBody>
      </p:sp>
      <p:sp>
        <p:nvSpPr>
          <p:cNvPr id="89091" name="Rectangle 3"/>
          <p:cNvSpPr>
            <a:spLocks noGrp="1" noChangeArrowheads="1"/>
          </p:cNvSpPr>
          <p:nvPr>
            <p:ph type="body" idx="1"/>
          </p:nvPr>
        </p:nvSpPr>
        <p:spPr>
          <a:xfrm>
            <a:off x="0" y="1676400"/>
            <a:ext cx="14630400" cy="6370320"/>
          </a:xfrm>
          <a:solidFill>
            <a:srgbClr val="CC0000">
              <a:alpha val="32156"/>
            </a:srgbClr>
          </a:solidFill>
        </p:spPr>
        <p:txBody>
          <a:bodyPr>
            <a:normAutofit fontScale="92500" lnSpcReduction="10000"/>
          </a:bodyPr>
          <a:lstStyle/>
          <a:p>
            <a:pPr algn="ctr" eaLnBrk="1" hangingPunct="1">
              <a:lnSpc>
                <a:spcPct val="80000"/>
              </a:lnSpc>
              <a:buClr>
                <a:srgbClr val="CC0000"/>
              </a:buClr>
              <a:buSzPct val="25000"/>
              <a:buFontTx/>
              <a:buNone/>
            </a:pPr>
            <a:r>
              <a:rPr lang="en-US" dirty="0" smtClean="0">
                <a:solidFill>
                  <a:schemeClr val="bg1"/>
                </a:solidFill>
                <a:latin typeface="Tahoma" pitchFamily="34" charset="0"/>
                <a:ea typeface="Tahoma" pitchFamily="34" charset="0"/>
                <a:cs typeface="Tahoma" pitchFamily="34" charset="0"/>
              </a:rPr>
              <a:t>They say, “You can divorce if your mate is not content to dwell with you”. </a:t>
            </a:r>
            <a:endParaRPr lang="en-US" i="1" dirty="0" smtClean="0">
              <a:solidFill>
                <a:schemeClr val="bg1"/>
              </a:solidFill>
              <a:latin typeface="Tahoma" pitchFamily="34" charset="0"/>
              <a:ea typeface="Tahoma" pitchFamily="34" charset="0"/>
              <a:cs typeface="Tahoma" pitchFamily="34" charset="0"/>
            </a:endParaRPr>
          </a:p>
          <a:p>
            <a:pPr algn="ctr" eaLnBrk="1" hangingPunct="1">
              <a:lnSpc>
                <a:spcPct val="80000"/>
              </a:lnSpc>
              <a:buClr>
                <a:srgbClr val="CC0000"/>
              </a:buClr>
              <a:buSzPct val="25000"/>
              <a:buFontTx/>
              <a:buNone/>
            </a:pPr>
            <a:endParaRPr lang="en-US" sz="2000" i="1" dirty="0" smtClean="0">
              <a:solidFill>
                <a:schemeClr val="bg1"/>
              </a:solidFill>
              <a:latin typeface="Tahoma" pitchFamily="34" charset="0"/>
              <a:ea typeface="Tahoma" pitchFamily="34" charset="0"/>
              <a:cs typeface="Tahoma" pitchFamily="34" charset="0"/>
            </a:endParaRPr>
          </a:p>
          <a:p>
            <a:pPr algn="ctr" eaLnBrk="1" hangingPunct="1">
              <a:lnSpc>
                <a:spcPct val="80000"/>
              </a:lnSpc>
              <a:buClr>
                <a:srgbClr val="CC0000"/>
              </a:buClr>
              <a:buSzPct val="25000"/>
              <a:buFontTx/>
              <a:buNone/>
            </a:pPr>
            <a:r>
              <a:rPr lang="en-US" dirty="0" smtClean="0">
                <a:solidFill>
                  <a:schemeClr val="bg1"/>
                </a:solidFill>
                <a:latin typeface="Tahoma" pitchFamily="34" charset="0"/>
                <a:ea typeface="Tahoma" pitchFamily="34" charset="0"/>
                <a:cs typeface="Tahoma" pitchFamily="34" charset="0"/>
              </a:rPr>
              <a:t>They say, “You can divorce for the kingdom of heaven’s sake”. </a:t>
            </a:r>
          </a:p>
          <a:p>
            <a:pPr algn="ctr" eaLnBrk="1" hangingPunct="1">
              <a:lnSpc>
                <a:spcPct val="80000"/>
              </a:lnSpc>
              <a:buClr>
                <a:srgbClr val="CC0000"/>
              </a:buClr>
              <a:buSzPct val="25000"/>
              <a:buFontTx/>
              <a:buNone/>
            </a:pPr>
            <a:endParaRPr lang="en-US" sz="2000" i="1" dirty="0" smtClean="0">
              <a:solidFill>
                <a:schemeClr val="bg1"/>
              </a:solidFill>
              <a:latin typeface="Tahoma" pitchFamily="34" charset="0"/>
              <a:ea typeface="Tahoma" pitchFamily="34" charset="0"/>
              <a:cs typeface="Tahoma" pitchFamily="34" charset="0"/>
            </a:endParaRPr>
          </a:p>
          <a:p>
            <a:pPr algn="ctr" eaLnBrk="1" hangingPunct="1">
              <a:lnSpc>
                <a:spcPct val="80000"/>
              </a:lnSpc>
              <a:buClr>
                <a:srgbClr val="CC0000"/>
              </a:buClr>
              <a:buSzPct val="25000"/>
              <a:buFontTx/>
              <a:buNone/>
            </a:pPr>
            <a:r>
              <a:rPr lang="en-US" dirty="0" smtClean="0">
                <a:solidFill>
                  <a:schemeClr val="bg1"/>
                </a:solidFill>
                <a:latin typeface="Tahoma" pitchFamily="34" charset="0"/>
                <a:ea typeface="Tahoma" pitchFamily="34" charset="0"/>
                <a:cs typeface="Tahoma" pitchFamily="34" charset="0"/>
              </a:rPr>
              <a:t>They say, “You can divorce if the husband is causing hostilities in the marriage</a:t>
            </a:r>
            <a:r>
              <a:rPr lang="en-US" dirty="0" smtClean="0">
                <a:solidFill>
                  <a:schemeClr val="bg1"/>
                </a:solidFill>
                <a:latin typeface="Tahoma" pitchFamily="34" charset="0"/>
                <a:ea typeface="Tahoma" pitchFamily="34" charset="0"/>
                <a:cs typeface="Tahoma" pitchFamily="34" charset="0"/>
              </a:rPr>
              <a:t>” (</a:t>
            </a:r>
            <a:r>
              <a:rPr lang="en-US" dirty="0" smtClean="0">
                <a:solidFill>
                  <a:schemeClr val="bg1"/>
                </a:solidFill>
                <a:latin typeface="Tahoma" pitchFamily="34" charset="0"/>
                <a:ea typeface="Tahoma" pitchFamily="34" charset="0"/>
                <a:cs typeface="Tahoma" pitchFamily="34" charset="0"/>
              </a:rPr>
              <a:t>physical, verbal, or emotional abuse).</a:t>
            </a:r>
          </a:p>
          <a:p>
            <a:pPr algn="ctr" eaLnBrk="1" hangingPunct="1">
              <a:lnSpc>
                <a:spcPct val="80000"/>
              </a:lnSpc>
              <a:buClr>
                <a:srgbClr val="CC0000"/>
              </a:buClr>
              <a:buSzPct val="25000"/>
              <a:buFontTx/>
              <a:buNone/>
            </a:pPr>
            <a:endParaRPr lang="en-US" sz="2000" dirty="0" smtClean="0">
              <a:solidFill>
                <a:schemeClr val="bg1"/>
              </a:solidFill>
              <a:latin typeface="Tahoma" pitchFamily="34" charset="0"/>
              <a:ea typeface="Tahoma" pitchFamily="34" charset="0"/>
              <a:cs typeface="Tahoma" pitchFamily="34" charset="0"/>
            </a:endParaRPr>
          </a:p>
          <a:p>
            <a:pPr algn="ctr" eaLnBrk="1" hangingPunct="1">
              <a:lnSpc>
                <a:spcPct val="80000"/>
              </a:lnSpc>
              <a:buClr>
                <a:srgbClr val="CC0000"/>
              </a:buClr>
              <a:buSzPct val="25000"/>
              <a:buFontTx/>
              <a:buNone/>
            </a:pPr>
            <a:r>
              <a:rPr lang="en-US" dirty="0" smtClean="0">
                <a:solidFill>
                  <a:schemeClr val="bg1"/>
                </a:solidFill>
                <a:latin typeface="Tahoma" pitchFamily="34" charset="0"/>
                <a:ea typeface="Tahoma" pitchFamily="34" charset="0"/>
                <a:cs typeface="Tahoma" pitchFamily="34" charset="0"/>
              </a:rPr>
              <a:t>They say, “It is OK to divorce your spouse as long as you remain unmarried”.</a:t>
            </a:r>
          </a:p>
          <a:p>
            <a:pPr algn="ctr" eaLnBrk="1" hangingPunct="1">
              <a:lnSpc>
                <a:spcPct val="80000"/>
              </a:lnSpc>
              <a:buClr>
                <a:srgbClr val="CC0000"/>
              </a:buClr>
              <a:buSzPct val="25000"/>
              <a:buFontTx/>
              <a:buNone/>
            </a:pPr>
            <a:endParaRPr lang="en-US" sz="2000" dirty="0" smtClean="0">
              <a:solidFill>
                <a:schemeClr val="bg1"/>
              </a:solidFill>
              <a:latin typeface="Tahoma" pitchFamily="34" charset="0"/>
              <a:ea typeface="Tahoma" pitchFamily="34" charset="0"/>
              <a:cs typeface="Tahoma" pitchFamily="34" charset="0"/>
            </a:endParaRPr>
          </a:p>
          <a:p>
            <a:pPr algn="ctr" eaLnBrk="1" hangingPunct="1">
              <a:lnSpc>
                <a:spcPct val="80000"/>
              </a:lnSpc>
              <a:buClr>
                <a:srgbClr val="CC0000"/>
              </a:buClr>
              <a:buSzPct val="25000"/>
              <a:buFontTx/>
              <a:buNone/>
            </a:pPr>
            <a:r>
              <a:rPr lang="en-US" dirty="0" smtClean="0">
                <a:solidFill>
                  <a:schemeClr val="bg1"/>
                </a:solidFill>
                <a:latin typeface="Tahoma" pitchFamily="34" charset="0"/>
                <a:ea typeface="Tahoma" pitchFamily="34" charset="0"/>
                <a:cs typeface="Tahoma" pitchFamily="34" charset="0"/>
              </a:rPr>
              <a:t>Who will you believe? God or Man</a:t>
            </a:r>
          </a:p>
          <a:p>
            <a:pPr algn="ctr" eaLnBrk="1" hangingPunct="1">
              <a:lnSpc>
                <a:spcPct val="80000"/>
              </a:lnSpc>
              <a:buClr>
                <a:srgbClr val="CC0000"/>
              </a:buClr>
              <a:buSzPct val="25000"/>
              <a:buFontTx/>
              <a:buNone/>
            </a:pPr>
            <a:endParaRPr lang="en-US" sz="11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 calcmode="lin" valueType="num">
                                      <p:cBhvr>
                                        <p:cTn id="7" dur="500" fill="hold"/>
                                        <p:tgtEl>
                                          <p:spTgt spid="8909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909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909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9091">
                                            <p:txEl>
                                              <p:pRg st="2" end="2"/>
                                            </p:txEl>
                                          </p:spTgt>
                                        </p:tgtEl>
                                        <p:attrNameLst>
                                          <p:attrName>style.visibility</p:attrName>
                                        </p:attrNameLst>
                                      </p:cBhvr>
                                      <p:to>
                                        <p:strVal val="visible"/>
                                      </p:to>
                                    </p:set>
                                    <p:anim calcmode="lin" valueType="num">
                                      <p:cBhvr>
                                        <p:cTn id="14" dur="500" fill="hold"/>
                                        <p:tgtEl>
                                          <p:spTgt spid="89091">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9091">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909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9091">
                                            <p:txEl>
                                              <p:pRg st="4" end="4"/>
                                            </p:txEl>
                                          </p:spTgt>
                                        </p:tgtEl>
                                        <p:attrNameLst>
                                          <p:attrName>style.visibility</p:attrName>
                                        </p:attrNameLst>
                                      </p:cBhvr>
                                      <p:to>
                                        <p:strVal val="visible"/>
                                      </p:to>
                                    </p:set>
                                    <p:anim calcmode="lin" valueType="num">
                                      <p:cBhvr>
                                        <p:cTn id="21" dur="500" fill="hold"/>
                                        <p:tgtEl>
                                          <p:spTgt spid="89091">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89091">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89091">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9091">
                                            <p:txEl>
                                              <p:pRg st="6" end="6"/>
                                            </p:txEl>
                                          </p:spTgt>
                                        </p:tgtEl>
                                        <p:attrNameLst>
                                          <p:attrName>style.visibility</p:attrName>
                                        </p:attrNameLst>
                                      </p:cBhvr>
                                      <p:to>
                                        <p:strVal val="visible"/>
                                      </p:to>
                                    </p:set>
                                    <p:anim calcmode="lin" valueType="num">
                                      <p:cBhvr>
                                        <p:cTn id="28" dur="500" fill="hold"/>
                                        <p:tgtEl>
                                          <p:spTgt spid="89091">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89091">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89091">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89091">
                                            <p:txEl>
                                              <p:pRg st="8" end="8"/>
                                            </p:txEl>
                                          </p:spTgt>
                                        </p:tgtEl>
                                        <p:attrNameLst>
                                          <p:attrName>style.visibility</p:attrName>
                                        </p:attrNameLst>
                                      </p:cBhvr>
                                      <p:to>
                                        <p:strVal val="visible"/>
                                      </p:to>
                                    </p:set>
                                    <p:anim calcmode="lin" valueType="num">
                                      <p:cBhvr>
                                        <p:cTn id="35" dur="500" fill="hold"/>
                                        <p:tgtEl>
                                          <p:spTgt spid="89091">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89091">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8909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43840" y="0"/>
            <a:ext cx="14142720" cy="640080"/>
          </a:xfrm>
        </p:spPr>
        <p:txBody>
          <a:bodyPr>
            <a:normAutofit fontScale="90000"/>
          </a:bodyPr>
          <a:lstStyle/>
          <a:p>
            <a:pPr eaLnBrk="1" hangingPunct="1"/>
            <a:r>
              <a:rPr lang="en-US" sz="6700" dirty="0" smtClean="0">
                <a:solidFill>
                  <a:srgbClr val="FFFF00"/>
                </a:solidFill>
              </a:rPr>
              <a:t>Mark Those who Cause Divisi</a:t>
            </a:r>
            <a:r>
              <a:rPr lang="en-US" sz="6900" dirty="0" smtClean="0">
                <a:solidFill>
                  <a:srgbClr val="FFFF00"/>
                </a:solidFill>
              </a:rPr>
              <a:t>on</a:t>
            </a:r>
          </a:p>
        </p:txBody>
      </p:sp>
      <p:sp>
        <p:nvSpPr>
          <p:cNvPr id="136195" name="Rectangle 3"/>
          <p:cNvSpPr>
            <a:spLocks noGrp="1" noChangeArrowheads="1"/>
          </p:cNvSpPr>
          <p:nvPr>
            <p:ph type="body" idx="1"/>
          </p:nvPr>
        </p:nvSpPr>
        <p:spPr>
          <a:xfrm>
            <a:off x="0" y="731520"/>
            <a:ext cx="14630400" cy="7315200"/>
          </a:xfrm>
          <a:solidFill>
            <a:srgbClr val="CC0000">
              <a:alpha val="32156"/>
            </a:srgbClr>
          </a:solidFill>
        </p:spPr>
        <p:txBody>
          <a:bodyPr>
            <a:normAutofit lnSpcReduction="10000"/>
          </a:bodyPr>
          <a:lstStyle/>
          <a:p>
            <a:pPr algn="ctr" eaLnBrk="1" hangingPunct="1">
              <a:buClr>
                <a:srgbClr val="CC0000"/>
              </a:buClr>
              <a:buSzPct val="25000"/>
              <a:buFontTx/>
              <a:buNone/>
            </a:pPr>
            <a:r>
              <a:rPr lang="en-US" sz="2600" dirty="0" smtClean="0"/>
              <a:t> </a:t>
            </a:r>
            <a:r>
              <a:rPr lang="en-US" sz="4400" dirty="0" smtClean="0">
                <a:solidFill>
                  <a:schemeClr val="bg1"/>
                </a:solidFill>
              </a:rPr>
              <a:t>The Bible commands, “keep your eye </a:t>
            </a:r>
            <a:r>
              <a:rPr lang="en-US" sz="4400" dirty="0" smtClean="0">
                <a:solidFill>
                  <a:schemeClr val="bg1"/>
                </a:solidFill>
              </a:rPr>
              <a:t>on (mark- KJV) those </a:t>
            </a:r>
            <a:r>
              <a:rPr lang="en-US" sz="4400" dirty="0" smtClean="0">
                <a:solidFill>
                  <a:schemeClr val="bg1"/>
                </a:solidFill>
              </a:rPr>
              <a:t>who cause dissensions and hindrances </a:t>
            </a:r>
            <a:r>
              <a:rPr lang="en-US" sz="4400" u="sng" dirty="0" smtClean="0">
                <a:solidFill>
                  <a:schemeClr val="bg1"/>
                </a:solidFill>
              </a:rPr>
              <a:t>contrary</a:t>
            </a:r>
            <a:r>
              <a:rPr lang="en-US" sz="4400" dirty="0" smtClean="0">
                <a:solidFill>
                  <a:schemeClr val="bg1"/>
                </a:solidFill>
              </a:rPr>
              <a:t> to the teaching which you learned, &amp; turn away from them. </a:t>
            </a:r>
            <a:r>
              <a:rPr lang="en-US" sz="4400" dirty="0" smtClean="0">
                <a:solidFill>
                  <a:schemeClr val="bg1"/>
                </a:solidFill>
              </a:rPr>
              <a:t>For such men are slaves, not of our Lord Christ but of their own appetites; and by their smooth and flattering speech they deceive the hearts of the unsuspecting” (Rom. 16:17-18)</a:t>
            </a:r>
          </a:p>
          <a:p>
            <a:pPr algn="ctr" eaLnBrk="1" hangingPunct="1">
              <a:buClr>
                <a:srgbClr val="CC0000"/>
              </a:buClr>
              <a:buSzPct val="25000"/>
              <a:buFontTx/>
              <a:buNone/>
            </a:pPr>
            <a:endParaRPr lang="en-US" sz="2900" dirty="0" smtClean="0">
              <a:solidFill>
                <a:schemeClr val="bg1"/>
              </a:solidFill>
            </a:endParaRPr>
          </a:p>
          <a:p>
            <a:pPr algn="ctr" eaLnBrk="1" hangingPunct="1">
              <a:buClr>
                <a:srgbClr val="CC0000"/>
              </a:buClr>
              <a:buSzPct val="25000"/>
              <a:buFontTx/>
              <a:buNone/>
            </a:pPr>
            <a:r>
              <a:rPr lang="en-US" sz="4400" dirty="0" smtClean="0">
                <a:solidFill>
                  <a:schemeClr val="bg1"/>
                </a:solidFill>
              </a:rPr>
              <a:t>Maurice Barnett denied this proposition in debate</a:t>
            </a:r>
            <a:r>
              <a:rPr lang="en-US" sz="4400" dirty="0" smtClean="0">
                <a:solidFill>
                  <a:schemeClr val="bg2"/>
                </a:solidFill>
              </a:rPr>
              <a:t>, “</a:t>
            </a:r>
            <a:r>
              <a:rPr lang="en-US" sz="4400" b="1" dirty="0" smtClean="0">
                <a:solidFill>
                  <a:schemeClr val="bg2"/>
                </a:solidFill>
              </a:rPr>
              <a:t>T</a:t>
            </a:r>
            <a:r>
              <a:rPr lang="en-US" sz="4400" b="1" dirty="0" smtClean="0">
                <a:solidFill>
                  <a:schemeClr val="bg1"/>
                </a:solidFill>
              </a:rPr>
              <a:t>he scriptures teach that in the context of a lawful marriage, there is only one lawful reason for divorce</a:t>
            </a:r>
            <a:r>
              <a:rPr lang="en-US" sz="4400" b="1" dirty="0" smtClean="0">
                <a:solidFill>
                  <a:schemeClr val="bg1"/>
                </a:solidFill>
              </a:rPr>
              <a:t>”.                    </a:t>
            </a:r>
            <a:r>
              <a:rPr lang="en-US" sz="4300" b="1" dirty="0" smtClean="0">
                <a:solidFill>
                  <a:schemeClr val="bg1"/>
                </a:solidFill>
              </a:rPr>
              <a:t>(Preceptor Magazine 2007)</a:t>
            </a:r>
            <a:endParaRPr lang="en-US" sz="4300" dirty="0" smtClean="0"/>
          </a:p>
          <a:p>
            <a:pPr algn="ctr" eaLnBrk="1" hangingPunct="1">
              <a:buClr>
                <a:srgbClr val="CC0000"/>
              </a:buClr>
              <a:buSzPct val="25000"/>
              <a:buFontTx/>
              <a:buNone/>
            </a:pPr>
            <a:endParaRPr lang="en-US" dirty="0" smtClean="0"/>
          </a:p>
          <a:p>
            <a:pPr algn="ctr" eaLnBrk="1" hangingPunct="1">
              <a:buClr>
                <a:srgbClr val="CC0000"/>
              </a:buClr>
              <a:buSzPct val="25000"/>
              <a:buFontTx/>
              <a:buNone/>
            </a:pPr>
            <a:endParaRPr lang="en-US" sz="1100" dirty="0" smtClean="0"/>
          </a:p>
          <a:p>
            <a:pPr algn="ctr" eaLnBrk="1" hangingPunct="1">
              <a:buClr>
                <a:srgbClr val="CC0000"/>
              </a:buClr>
              <a:buSzPct val="25000"/>
              <a:buFontTx/>
              <a:buNone/>
            </a:pPr>
            <a:endParaRPr lang="en-US" dirty="0" smtClean="0"/>
          </a:p>
          <a:p>
            <a:pPr algn="ctr" eaLnBrk="1" hangingPunct="1">
              <a:buClr>
                <a:srgbClr val="CC0000"/>
              </a:buClr>
              <a:buSzPct val="25000"/>
              <a:buFontTx/>
              <a:buNone/>
            </a:pPr>
            <a:endParaRPr lang="en-US" sz="1100" dirty="0" smtClean="0"/>
          </a:p>
          <a:p>
            <a:pPr algn="ctr" eaLnBrk="1" hangingPunct="1">
              <a:buClr>
                <a:srgbClr val="CC0000"/>
              </a:buClr>
              <a:buSzPct val="25000"/>
              <a:buFontTx/>
              <a:buNone/>
            </a:pPr>
            <a:endParaRPr lang="en-US" dirty="0" smtClean="0"/>
          </a:p>
          <a:p>
            <a:pPr algn="ctr" eaLnBrk="1" hangingPunct="1">
              <a:buClr>
                <a:srgbClr val="CC0000"/>
              </a:buClr>
              <a:buSzPct val="25000"/>
              <a:buFontTx/>
              <a:buNone/>
            </a:pPr>
            <a:endParaRPr lang="en-US" dirty="0" smtClean="0">
              <a:solidFill>
                <a:srgbClr val="3333FF"/>
              </a:solidFill>
            </a:endParaRPr>
          </a:p>
          <a:p>
            <a:pPr algn="ctr" eaLnBrk="1" hangingPunct="1">
              <a:buClr>
                <a:srgbClr val="CC0000"/>
              </a:buClr>
              <a:buSzPct val="25000"/>
              <a:buFontTx/>
              <a:buNone/>
            </a:pPr>
            <a:endParaRPr lang="en-US" dirty="0" smtClean="0">
              <a:solidFill>
                <a:srgbClr val="3333FF"/>
              </a:solidFill>
            </a:endParaRPr>
          </a:p>
        </p:txBody>
      </p:sp>
      <p:sp>
        <p:nvSpPr>
          <p:cNvPr id="4" name="Rectangle 3"/>
          <p:cNvSpPr>
            <a:spLocks noChangeArrowheads="1"/>
          </p:cNvSpPr>
          <p:nvPr/>
        </p:nvSpPr>
        <p:spPr bwMode="auto">
          <a:xfrm>
            <a:off x="1371600" y="1447800"/>
            <a:ext cx="8763000" cy="548640"/>
          </a:xfrm>
          <a:prstGeom prst="rect">
            <a:avLst/>
          </a:prstGeom>
          <a:noFill/>
          <a:ln w="22225" algn="ctr">
            <a:solidFill>
              <a:srgbClr val="FFFF00"/>
            </a:solidFill>
            <a:round/>
            <a:headEnd/>
            <a:tailEnd/>
          </a:ln>
        </p:spPr>
        <p:txBody>
          <a:bodyPr lIns="130622" tIns="65311" rIns="130622" bIns="65311"/>
          <a:lstStyle/>
          <a:p>
            <a:endParaRPr lang="en-US"/>
          </a:p>
        </p:txBody>
      </p:sp>
      <p:sp>
        <p:nvSpPr>
          <p:cNvPr id="5" name="Rectangle 4"/>
          <p:cNvSpPr>
            <a:spLocks noChangeArrowheads="1"/>
          </p:cNvSpPr>
          <p:nvPr/>
        </p:nvSpPr>
        <p:spPr bwMode="auto">
          <a:xfrm>
            <a:off x="8077200" y="1981200"/>
            <a:ext cx="4953000" cy="640080"/>
          </a:xfrm>
          <a:prstGeom prst="rect">
            <a:avLst/>
          </a:prstGeom>
          <a:noFill/>
          <a:ln w="22225" algn="ctr">
            <a:solidFill>
              <a:srgbClr val="FFFF00"/>
            </a:solidFill>
            <a:round/>
            <a:headEnd/>
            <a:tailEnd/>
          </a:ln>
        </p:spPr>
        <p:txBody>
          <a:bodyPr lIns="130622" tIns="65311" rIns="130622" bIns="65311"/>
          <a:lstStyle/>
          <a:p>
            <a:endParaRPr lang="en-US"/>
          </a:p>
        </p:txBody>
      </p:sp>
      <p:sp>
        <p:nvSpPr>
          <p:cNvPr id="6" name="Rectangle 5"/>
          <p:cNvSpPr>
            <a:spLocks noChangeArrowheads="1"/>
          </p:cNvSpPr>
          <p:nvPr/>
        </p:nvSpPr>
        <p:spPr bwMode="auto">
          <a:xfrm>
            <a:off x="990600" y="1981200"/>
            <a:ext cx="6507480" cy="548640"/>
          </a:xfrm>
          <a:prstGeom prst="rect">
            <a:avLst/>
          </a:prstGeom>
          <a:noFill/>
          <a:ln w="22225" algn="ctr">
            <a:solidFill>
              <a:srgbClr val="FFFF00"/>
            </a:solidFill>
            <a:round/>
            <a:headEnd/>
            <a:tailEnd/>
          </a:ln>
        </p:spPr>
        <p:txBody>
          <a:bodyPr lIns="130622" tIns="65311" rIns="130622" bIns="65311"/>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animEffect transition="in" filter="fade">
                                      <p:cBhvr>
                                        <p:cTn id="7" dur="2000"/>
                                        <p:tgtEl>
                                          <p:spTgt spid="136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6195">
                                            <p:txEl>
                                              <p:pRg st="2" end="2"/>
                                            </p:txEl>
                                          </p:spTgt>
                                        </p:tgtEl>
                                        <p:attrNameLst>
                                          <p:attrName>style.visibility</p:attrName>
                                        </p:attrNameLst>
                                      </p:cBhvr>
                                      <p:to>
                                        <p:strVal val="visible"/>
                                      </p:to>
                                    </p:set>
                                    <p:animEffect transition="in" filter="fade">
                                      <p:cBhvr>
                                        <p:cTn id="27" dur="2000"/>
                                        <p:tgtEl>
                                          <p:spTgt spid="136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14630400" cy="640080"/>
          </a:xfrm>
        </p:spPr>
        <p:txBody>
          <a:bodyPr>
            <a:noAutofit/>
          </a:bodyPr>
          <a:lstStyle/>
          <a:p>
            <a:pPr eaLnBrk="1" hangingPunct="1"/>
            <a:r>
              <a:rPr lang="en-US" dirty="0" smtClean="0">
                <a:solidFill>
                  <a:srgbClr val="FFFF00"/>
                </a:solidFill>
              </a:rPr>
              <a:t>Don’t bid Godspeed to False Teachers</a:t>
            </a:r>
          </a:p>
        </p:txBody>
      </p:sp>
      <p:sp>
        <p:nvSpPr>
          <p:cNvPr id="136195" name="Rectangle 3"/>
          <p:cNvSpPr>
            <a:spLocks noGrp="1" noChangeArrowheads="1"/>
          </p:cNvSpPr>
          <p:nvPr>
            <p:ph type="body" idx="1"/>
          </p:nvPr>
        </p:nvSpPr>
        <p:spPr>
          <a:xfrm>
            <a:off x="0" y="838200"/>
            <a:ext cx="14630400" cy="7315200"/>
          </a:xfrm>
          <a:solidFill>
            <a:srgbClr val="CC0000">
              <a:alpha val="32156"/>
            </a:srgbClr>
          </a:solidFill>
        </p:spPr>
        <p:txBody>
          <a:bodyPr>
            <a:normAutofit lnSpcReduction="10000"/>
          </a:bodyPr>
          <a:lstStyle/>
          <a:p>
            <a:pPr algn="ctr">
              <a:buClr>
                <a:srgbClr val="CC0000"/>
              </a:buClr>
              <a:buSzPct val="25000"/>
              <a:buNone/>
            </a:pPr>
            <a:r>
              <a:rPr lang="en-US" sz="4300" dirty="0" smtClean="0">
                <a:solidFill>
                  <a:schemeClr val="bg1"/>
                </a:solidFill>
                <a:ea typeface="Tahoma" pitchFamily="34" charset="0"/>
                <a:cs typeface="Tahoma" pitchFamily="34" charset="0"/>
              </a:rPr>
              <a:t>Mike Willis also teaches divorce for multiple reasons as has been for about 9 years without repentance.</a:t>
            </a:r>
          </a:p>
          <a:p>
            <a:pPr algn="ctr" eaLnBrk="1" hangingPunct="1">
              <a:buClr>
                <a:srgbClr val="CC0000"/>
              </a:buClr>
              <a:buSzPct val="25000"/>
              <a:buFontTx/>
              <a:buNone/>
            </a:pPr>
            <a:endParaRPr lang="en-US" sz="1100" dirty="0" smtClean="0">
              <a:solidFill>
                <a:schemeClr val="bg1"/>
              </a:solidFill>
            </a:endParaRPr>
          </a:p>
          <a:p>
            <a:pPr algn="ctr" eaLnBrk="1" hangingPunct="1">
              <a:buClr>
                <a:srgbClr val="CC0000"/>
              </a:buClr>
              <a:buSzPct val="25000"/>
              <a:buFontTx/>
              <a:buNone/>
            </a:pPr>
            <a:r>
              <a:rPr lang="en-US" sz="4300" dirty="0" smtClean="0">
                <a:solidFill>
                  <a:schemeClr val="bg1"/>
                </a:solidFill>
              </a:rPr>
              <a:t>“Anyone who goes too far and does not abide in the teaching of Christ, does not have God; the one who abides in the teaching, he has both the Father and the Son. </a:t>
            </a:r>
            <a:r>
              <a:rPr lang="en-US" sz="4300" dirty="0" smtClean="0">
                <a:solidFill>
                  <a:schemeClr val="bg1"/>
                </a:solidFill>
              </a:rPr>
              <a:t>If anyone comes to you and </a:t>
            </a:r>
            <a:r>
              <a:rPr lang="en-US" sz="4300" dirty="0" smtClean="0">
                <a:solidFill>
                  <a:schemeClr val="bg1"/>
                </a:solidFill>
              </a:rPr>
              <a:t>does </a:t>
            </a:r>
            <a:r>
              <a:rPr lang="en-US" sz="4300" dirty="0" smtClean="0">
                <a:solidFill>
                  <a:schemeClr val="bg1"/>
                </a:solidFill>
              </a:rPr>
              <a:t>not bring this teaching,  </a:t>
            </a:r>
            <a:r>
              <a:rPr lang="en-US" sz="4300" dirty="0" smtClean="0">
                <a:solidFill>
                  <a:schemeClr val="bg1"/>
                </a:solidFill>
              </a:rPr>
              <a:t>do </a:t>
            </a:r>
            <a:r>
              <a:rPr lang="en-US" sz="4300" dirty="0" smtClean="0">
                <a:solidFill>
                  <a:schemeClr val="bg1"/>
                </a:solidFill>
              </a:rPr>
              <a:t>not receive him into your house, </a:t>
            </a:r>
            <a:r>
              <a:rPr lang="en-US" sz="4300" dirty="0" smtClean="0">
                <a:solidFill>
                  <a:schemeClr val="bg1"/>
                </a:solidFill>
              </a:rPr>
              <a:t>and </a:t>
            </a:r>
            <a:r>
              <a:rPr lang="en-US" sz="4300" dirty="0" smtClean="0">
                <a:solidFill>
                  <a:schemeClr val="bg1"/>
                </a:solidFill>
              </a:rPr>
              <a:t>do not give him a greeting; for the one who gives him a greeting (bids him </a:t>
            </a:r>
            <a:r>
              <a:rPr lang="en-US" sz="4300" dirty="0" err="1" smtClean="0">
                <a:solidFill>
                  <a:schemeClr val="bg1"/>
                </a:solidFill>
              </a:rPr>
              <a:t>godspeed</a:t>
            </a:r>
            <a:r>
              <a:rPr lang="en-US" sz="4300" dirty="0" smtClean="0">
                <a:solidFill>
                  <a:schemeClr val="bg1"/>
                </a:solidFill>
              </a:rPr>
              <a:t>- KJV) </a:t>
            </a:r>
            <a:r>
              <a:rPr lang="en-US" sz="4300" dirty="0" smtClean="0">
                <a:solidFill>
                  <a:srgbClr val="FFFF00"/>
                </a:solidFill>
              </a:rPr>
              <a:t>participates </a:t>
            </a:r>
            <a:r>
              <a:rPr lang="en-US" sz="4300" dirty="0" smtClean="0">
                <a:solidFill>
                  <a:srgbClr val="FFFF00"/>
                </a:solidFill>
              </a:rPr>
              <a:t>in his evil deeds</a:t>
            </a:r>
            <a:r>
              <a:rPr lang="en-US" sz="4300" dirty="0" smtClean="0">
                <a:solidFill>
                  <a:schemeClr val="bg1"/>
                </a:solidFill>
              </a:rPr>
              <a:t>” (2 John 1:9-11</a:t>
            </a:r>
            <a:r>
              <a:rPr lang="en-US" sz="4300" dirty="0" smtClean="0">
                <a:solidFill>
                  <a:schemeClr val="bg1"/>
                </a:solidFill>
              </a:rPr>
              <a:t>).</a:t>
            </a:r>
          </a:p>
          <a:p>
            <a:pPr algn="ctr" eaLnBrk="1" hangingPunct="1">
              <a:buClr>
                <a:srgbClr val="CC0000"/>
              </a:buClr>
              <a:buSzPct val="25000"/>
              <a:buFontTx/>
              <a:buNone/>
            </a:pPr>
            <a:endParaRPr lang="en-US" sz="1100" dirty="0" smtClean="0">
              <a:solidFill>
                <a:schemeClr val="bg1"/>
              </a:solidFill>
            </a:endParaRPr>
          </a:p>
          <a:p>
            <a:pPr algn="ctr">
              <a:buClr>
                <a:srgbClr val="CC0000"/>
              </a:buClr>
              <a:buSzPct val="25000"/>
              <a:buNone/>
            </a:pPr>
            <a:r>
              <a:rPr lang="en-US" sz="4300" dirty="0" smtClean="0">
                <a:solidFill>
                  <a:schemeClr val="bg1"/>
                </a:solidFill>
              </a:rPr>
              <a:t>We cannot bid </a:t>
            </a:r>
            <a:r>
              <a:rPr lang="en-US" sz="4300" dirty="0" err="1" smtClean="0">
                <a:solidFill>
                  <a:schemeClr val="bg1"/>
                </a:solidFill>
              </a:rPr>
              <a:t>godspeed</a:t>
            </a:r>
            <a:r>
              <a:rPr lang="en-US" sz="4300" dirty="0" smtClean="0">
                <a:solidFill>
                  <a:schemeClr val="bg1"/>
                </a:solidFill>
              </a:rPr>
              <a:t> to those who don’t abide in the doctrine of Christ or we share in his evil deeds. </a:t>
            </a:r>
          </a:p>
          <a:p>
            <a:pPr algn="ctr" eaLnBrk="1" hangingPunct="1">
              <a:buClr>
                <a:srgbClr val="CC0000"/>
              </a:buClr>
              <a:buSzPct val="25000"/>
              <a:buFontTx/>
              <a:buNone/>
            </a:pPr>
            <a:endParaRPr lang="en-US" sz="4300" dirty="0" smtClean="0">
              <a:solidFill>
                <a:schemeClr val="bg1"/>
              </a:solidFill>
            </a:endParaRPr>
          </a:p>
          <a:p>
            <a:pPr algn="ctr" eaLnBrk="1" hangingPunct="1">
              <a:buClr>
                <a:srgbClr val="CC0000"/>
              </a:buClr>
              <a:buSzPct val="25000"/>
              <a:buFontTx/>
              <a:buNone/>
            </a:pPr>
            <a:endParaRPr lang="en-US" sz="1000" dirty="0" smtClean="0">
              <a:solidFill>
                <a:schemeClr val="bg1"/>
              </a:solidFill>
            </a:endParaRPr>
          </a:p>
          <a:p>
            <a:pPr algn="ctr" eaLnBrk="1" hangingPunct="1">
              <a:buClr>
                <a:srgbClr val="CC0000"/>
              </a:buClr>
              <a:buSzPct val="25000"/>
              <a:buFontTx/>
              <a:buNone/>
            </a:pPr>
            <a:endParaRPr lang="en-US" sz="4300" dirty="0" smtClean="0">
              <a:solidFill>
                <a:schemeClr val="bg1"/>
              </a:solidFill>
            </a:endParaRPr>
          </a:p>
          <a:p>
            <a:pPr algn="ctr" eaLnBrk="1" hangingPunct="1">
              <a:buClr>
                <a:srgbClr val="CC0000"/>
              </a:buClr>
              <a:buSzPct val="25000"/>
              <a:buFontTx/>
              <a:buNone/>
            </a:pPr>
            <a:endParaRPr lang="en-US" dirty="0" smtClean="0"/>
          </a:p>
          <a:p>
            <a:pPr algn="ctr" eaLnBrk="1" hangingPunct="1">
              <a:buClr>
                <a:srgbClr val="CC0000"/>
              </a:buClr>
              <a:buSzPct val="25000"/>
              <a:buFontTx/>
              <a:buNone/>
            </a:pPr>
            <a:endParaRPr lang="en-US" sz="2600" dirty="0" smtClean="0"/>
          </a:p>
          <a:p>
            <a:pPr algn="ctr" eaLnBrk="1" hangingPunct="1">
              <a:buClr>
                <a:srgbClr val="CC0000"/>
              </a:buClr>
              <a:buSzPct val="25000"/>
              <a:buFontTx/>
              <a:buNone/>
            </a:pPr>
            <a:endParaRPr lang="en-US" dirty="0" smtClean="0">
              <a:solidFill>
                <a:srgbClr val="3333FF"/>
              </a:solidFill>
            </a:endParaRPr>
          </a:p>
        </p:txBody>
      </p:sp>
      <p:sp>
        <p:nvSpPr>
          <p:cNvPr id="5" name="Rectangle 4"/>
          <p:cNvSpPr>
            <a:spLocks noChangeArrowheads="1"/>
          </p:cNvSpPr>
          <p:nvPr/>
        </p:nvSpPr>
        <p:spPr bwMode="auto">
          <a:xfrm>
            <a:off x="9906000" y="4114800"/>
            <a:ext cx="4267200" cy="548640"/>
          </a:xfrm>
          <a:prstGeom prst="rect">
            <a:avLst/>
          </a:prstGeom>
          <a:noFill/>
          <a:ln w="22225" algn="ctr">
            <a:solidFill>
              <a:srgbClr val="FFFF00"/>
            </a:solidFill>
            <a:round/>
            <a:headEnd/>
            <a:tailEnd/>
          </a:ln>
        </p:spPr>
        <p:txBody>
          <a:bodyPr lIns="130622" tIns="65311" rIns="130622" bIns="65311"/>
          <a:lstStyle/>
          <a:p>
            <a:endParaRPr lang="en-US"/>
          </a:p>
        </p:txBody>
      </p:sp>
      <p:sp>
        <p:nvSpPr>
          <p:cNvPr id="6" name="Rectangle 5"/>
          <p:cNvSpPr>
            <a:spLocks noChangeArrowheads="1"/>
          </p:cNvSpPr>
          <p:nvPr/>
        </p:nvSpPr>
        <p:spPr bwMode="auto">
          <a:xfrm>
            <a:off x="838200" y="4800600"/>
            <a:ext cx="3733800" cy="624840"/>
          </a:xfrm>
          <a:prstGeom prst="rect">
            <a:avLst/>
          </a:prstGeom>
          <a:noFill/>
          <a:ln w="22225" algn="ctr">
            <a:solidFill>
              <a:srgbClr val="FFFF00"/>
            </a:solidFill>
            <a:round/>
            <a:headEnd/>
            <a:tailEnd/>
          </a:ln>
        </p:spPr>
        <p:txBody>
          <a:bodyPr lIns="130622" tIns="65311" rIns="130622" bIns="65311"/>
          <a:lstStyle/>
          <a:p>
            <a:endParaRPr lang="en-US"/>
          </a:p>
        </p:txBody>
      </p:sp>
      <p:sp>
        <p:nvSpPr>
          <p:cNvPr id="7" name="Rectangle 6"/>
          <p:cNvSpPr>
            <a:spLocks noChangeArrowheads="1"/>
          </p:cNvSpPr>
          <p:nvPr/>
        </p:nvSpPr>
        <p:spPr bwMode="auto">
          <a:xfrm>
            <a:off x="7620000" y="5334000"/>
            <a:ext cx="4343400" cy="548640"/>
          </a:xfrm>
          <a:prstGeom prst="rect">
            <a:avLst/>
          </a:prstGeom>
          <a:noFill/>
          <a:ln w="22225" algn="ctr">
            <a:solidFill>
              <a:srgbClr val="FFFF00"/>
            </a:solidFill>
            <a:round/>
            <a:headEnd/>
            <a:tailEnd/>
          </a:ln>
        </p:spPr>
        <p:txBody>
          <a:bodyPr lIns="130622" tIns="65311" rIns="130622" bIns="65311"/>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anim calcmode="lin" valueType="num">
                                      <p:cBhvr>
                                        <p:cTn id="7" dur="500" fill="hold"/>
                                        <p:tgtEl>
                                          <p:spTgt spid="1361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619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3619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36195">
                                            <p:txEl>
                                              <p:pRg st="2" end="2"/>
                                            </p:txEl>
                                          </p:spTgt>
                                        </p:tgtEl>
                                        <p:attrNameLst>
                                          <p:attrName>style.visibility</p:attrName>
                                        </p:attrNameLst>
                                      </p:cBhvr>
                                      <p:to>
                                        <p:strVal val="visible"/>
                                      </p:to>
                                    </p:set>
                                    <p:anim calcmode="lin" valueType="num">
                                      <p:cBhvr>
                                        <p:cTn id="14" dur="500" fill="hold"/>
                                        <p:tgtEl>
                                          <p:spTgt spid="13619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13619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13619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136195">
                                            <p:txEl>
                                              <p:pRg st="4" end="4"/>
                                            </p:txEl>
                                          </p:spTgt>
                                        </p:tgtEl>
                                        <p:attrNameLst>
                                          <p:attrName>style.visibility</p:attrName>
                                        </p:attrNameLst>
                                      </p:cBhvr>
                                      <p:to>
                                        <p:strVal val="visible"/>
                                      </p:to>
                                    </p:set>
                                    <p:anim calcmode="lin" valueType="num">
                                      <p:cBhvr>
                                        <p:cTn id="21" dur="500" fill="hold"/>
                                        <p:tgtEl>
                                          <p:spTgt spid="13619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13619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13619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20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20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descr="story">
            <a:hlinkClick r:id="rId4"/>
          </p:cNvPr>
          <p:cNvPicPr>
            <a:picLocks noChangeAspect="1" noChangeArrowheads="1"/>
          </p:cNvPicPr>
          <p:nvPr/>
        </p:nvPicPr>
        <p:blipFill>
          <a:blip r:embed="rId5" cstate="print"/>
          <a:srcRect/>
          <a:stretch>
            <a:fillRect/>
          </a:stretch>
        </p:blipFill>
        <p:spPr bwMode="auto">
          <a:xfrm>
            <a:off x="8534400" y="2468880"/>
            <a:ext cx="5364480" cy="3084196"/>
          </a:xfrm>
          <a:prstGeom prst="rect">
            <a:avLst/>
          </a:prstGeom>
          <a:noFill/>
          <a:ln w="9525">
            <a:noFill/>
            <a:miter lim="800000"/>
            <a:headEnd/>
            <a:tailEnd/>
          </a:ln>
        </p:spPr>
      </p:pic>
      <p:sp>
        <p:nvSpPr>
          <p:cNvPr id="2054" name="WordArt 6" descr="White marble"/>
          <p:cNvSpPr>
            <a:spLocks noChangeArrowheads="1" noChangeShapeType="1" noTextEdit="1"/>
          </p:cNvSpPr>
          <p:nvPr/>
        </p:nvSpPr>
        <p:spPr bwMode="auto">
          <a:xfrm>
            <a:off x="609600" y="0"/>
            <a:ext cx="13167360" cy="2926080"/>
          </a:xfrm>
          <a:prstGeom prst="rect">
            <a:avLst/>
          </a:prstGeom>
        </p:spPr>
        <p:txBody>
          <a:bodyPr wrap="none" lIns="130622" tIns="65311" rIns="130622" bIns="65311" fromWordArt="1">
            <a:prstTxWarp prst="textSlantUp">
              <a:avLst>
                <a:gd name="adj" fmla="val 28366"/>
              </a:avLst>
            </a:prstTxWarp>
          </a:bodyPr>
          <a:lstStyle/>
          <a:p>
            <a:pPr algn="ctr"/>
            <a:r>
              <a:rPr lang="en-US" sz="7700" kern="10" dirty="0">
                <a:ln w="9525">
                  <a:solidFill>
                    <a:srgbClr val="000000"/>
                  </a:solidFill>
                  <a:round/>
                  <a:headEnd/>
                  <a:tailEnd/>
                </a:ln>
                <a:blipFill dpi="0" rotWithShape="1">
                  <a:blip r:embed="rId6"/>
                  <a:srcRect/>
                  <a:tile tx="0" ty="0" sx="100000" sy="100000" flip="none" algn="tl"/>
                </a:blipFill>
                <a:effectLst>
                  <a:outerShdw dist="53882" dir="2700000" algn="ctr" rotWithShape="0">
                    <a:srgbClr val="9999FF">
                      <a:alpha val="79999"/>
                    </a:srgbClr>
                  </a:outerShdw>
                </a:effectLst>
                <a:latin typeface="Impact"/>
              </a:rPr>
              <a:t>Can a Man Divorce His Wife</a:t>
            </a:r>
          </a:p>
        </p:txBody>
      </p:sp>
      <p:sp>
        <p:nvSpPr>
          <p:cNvPr id="2055" name="WordArt 7"/>
          <p:cNvSpPr>
            <a:spLocks noChangeArrowheads="1" noChangeShapeType="1" noTextEdit="1"/>
          </p:cNvSpPr>
          <p:nvPr/>
        </p:nvSpPr>
        <p:spPr bwMode="auto">
          <a:xfrm>
            <a:off x="365760" y="5029200"/>
            <a:ext cx="13776960" cy="3200400"/>
          </a:xfrm>
          <a:prstGeom prst="rect">
            <a:avLst/>
          </a:prstGeom>
        </p:spPr>
        <p:txBody>
          <a:bodyPr wrap="none" lIns="130622" tIns="65311" rIns="130622" bIns="65311" fromWordArt="1">
            <a:prstTxWarp prst="textPlain">
              <a:avLst>
                <a:gd name="adj" fmla="val 50000"/>
              </a:avLst>
            </a:prstTxWarp>
          </a:bodyPr>
          <a:lstStyle/>
          <a:p>
            <a:pPr algn="ctr"/>
            <a:r>
              <a:rPr lang="en-US" sz="7700" kern="10" dirty="0">
                <a:ln w="19050">
                  <a:solidFill>
                    <a:srgbClr val="99CCFF"/>
                  </a:solidFill>
                  <a:round/>
                  <a:headEnd/>
                  <a:tailEnd/>
                </a:ln>
                <a:solidFill>
                  <a:schemeClr val="bg1"/>
                </a:solidFill>
                <a:effectLst>
                  <a:outerShdw dist="35921" dir="2700000" algn="ctr" rotWithShape="0">
                    <a:srgbClr val="990000"/>
                  </a:outerShdw>
                </a:effectLst>
                <a:latin typeface="Impact"/>
              </a:rPr>
              <a:t>for Any Reason?</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anim calcmode="lin" valueType="num">
                                      <p:cBhvr>
                                        <p:cTn id="7" dur="500" fill="hold"/>
                                        <p:tgtEl>
                                          <p:spTgt spid="2054"/>
                                        </p:tgtEl>
                                        <p:attrNameLst>
                                          <p:attrName>ppt_w</p:attrName>
                                        </p:attrNameLst>
                                      </p:cBhvr>
                                      <p:tavLst>
                                        <p:tav tm="0">
                                          <p:val>
                                            <p:strVal val="#ppt_w*2.5"/>
                                          </p:val>
                                        </p:tav>
                                        <p:tav tm="100000">
                                          <p:val>
                                            <p:strVal val="#ppt_w"/>
                                          </p:val>
                                        </p:tav>
                                      </p:tavLst>
                                    </p:anim>
                                    <p:anim calcmode="lin" valueType="num">
                                      <p:cBhvr>
                                        <p:cTn id="8" dur="500" fill="hold"/>
                                        <p:tgtEl>
                                          <p:spTgt spid="2054"/>
                                        </p:tgtEl>
                                        <p:attrNameLst>
                                          <p:attrName>ppt_h</p:attrName>
                                        </p:attrNameLst>
                                      </p:cBhvr>
                                      <p:tavLst>
                                        <p:tav tm="0">
                                          <p:val>
                                            <p:strVal val="#ppt_h*0.01"/>
                                          </p:val>
                                        </p:tav>
                                        <p:tav tm="100000">
                                          <p:val>
                                            <p:strVal val="#ppt_h"/>
                                          </p:val>
                                        </p:tav>
                                      </p:tavLst>
                                    </p:anim>
                                    <p:anim calcmode="lin" valueType="num">
                                      <p:cBhvr>
                                        <p:cTn id="9" dur="500" fill="hold"/>
                                        <p:tgtEl>
                                          <p:spTgt spid="2054"/>
                                        </p:tgtEl>
                                        <p:attrNameLst>
                                          <p:attrName>ppt_x</p:attrName>
                                        </p:attrNameLst>
                                      </p:cBhvr>
                                      <p:tavLst>
                                        <p:tav tm="0">
                                          <p:val>
                                            <p:strVal val="#ppt_x"/>
                                          </p:val>
                                        </p:tav>
                                        <p:tav tm="100000">
                                          <p:val>
                                            <p:strVal val="#ppt_x"/>
                                          </p:val>
                                        </p:tav>
                                      </p:tavLst>
                                    </p:anim>
                                    <p:anim calcmode="lin" valueType="num">
                                      <p:cBhvr>
                                        <p:cTn id="10" dur="500" fill="hold"/>
                                        <p:tgtEl>
                                          <p:spTgt spid="2054"/>
                                        </p:tgtEl>
                                        <p:attrNameLst>
                                          <p:attrName>ppt_y</p:attrName>
                                        </p:attrNameLst>
                                      </p:cBhvr>
                                      <p:tavLst>
                                        <p:tav tm="0">
                                          <p:val>
                                            <p:strVal val="#ppt_h+1"/>
                                          </p:val>
                                        </p:tav>
                                        <p:tav tm="100000">
                                          <p:val>
                                            <p:strVal val="#ppt_y"/>
                                          </p:val>
                                        </p:tav>
                                      </p:tavLst>
                                    </p:anim>
                                    <p:animEffect transition="in" filter="fade">
                                      <p:cBhvr>
                                        <p:cTn id="11" dur="500"/>
                                        <p:tgtEl>
                                          <p:spTgt spid="2054"/>
                                        </p:tgtEl>
                                      </p:cBhvr>
                                    </p:animEffect>
                                  </p:childTnLst>
                                </p:cTn>
                              </p:par>
                            </p:childTnLst>
                          </p:cTn>
                        </p:par>
                        <p:par>
                          <p:cTn id="12" fill="hold">
                            <p:stCondLst>
                              <p:cond delay="500"/>
                            </p:stCondLst>
                            <p:childTnLst>
                              <p:par>
                                <p:cTn id="13" presetID="50" presetClass="entr" presetSubtype="0" decel="100000" fill="hold" grpId="0" nodeType="afterEffect">
                                  <p:stCondLst>
                                    <p:cond delay="0"/>
                                  </p:stCondLst>
                                  <p:childTnLst>
                                    <p:set>
                                      <p:cBhvr>
                                        <p:cTn id="14" dur="1" fill="hold">
                                          <p:stCondLst>
                                            <p:cond delay="0"/>
                                          </p:stCondLst>
                                        </p:cTn>
                                        <p:tgtEl>
                                          <p:spTgt spid="2055"/>
                                        </p:tgtEl>
                                        <p:attrNameLst>
                                          <p:attrName>style.visibility</p:attrName>
                                        </p:attrNameLst>
                                      </p:cBhvr>
                                      <p:to>
                                        <p:strVal val="visible"/>
                                      </p:to>
                                    </p:set>
                                    <p:anim calcmode="lin" valueType="num">
                                      <p:cBhvr>
                                        <p:cTn id="15" dur="1000" fill="hold"/>
                                        <p:tgtEl>
                                          <p:spTgt spid="2055"/>
                                        </p:tgtEl>
                                        <p:attrNameLst>
                                          <p:attrName>ppt_w</p:attrName>
                                        </p:attrNameLst>
                                      </p:cBhvr>
                                      <p:tavLst>
                                        <p:tav tm="0">
                                          <p:val>
                                            <p:strVal val="#ppt_w+.3"/>
                                          </p:val>
                                        </p:tav>
                                        <p:tav tm="100000">
                                          <p:val>
                                            <p:strVal val="#ppt_w"/>
                                          </p:val>
                                        </p:tav>
                                      </p:tavLst>
                                    </p:anim>
                                    <p:anim calcmode="lin" valueType="num">
                                      <p:cBhvr>
                                        <p:cTn id="16" dur="1000" fill="hold"/>
                                        <p:tgtEl>
                                          <p:spTgt spid="2055"/>
                                        </p:tgtEl>
                                        <p:attrNameLst>
                                          <p:attrName>ppt_h</p:attrName>
                                        </p:attrNameLst>
                                      </p:cBhvr>
                                      <p:tavLst>
                                        <p:tav tm="0">
                                          <p:val>
                                            <p:strVal val="#ppt_h"/>
                                          </p:val>
                                        </p:tav>
                                        <p:tav tm="100000">
                                          <p:val>
                                            <p:strVal val="#ppt_h"/>
                                          </p:val>
                                        </p:tav>
                                      </p:tavLst>
                                    </p:anim>
                                    <p:animEffect transition="in" filter="fade">
                                      <p:cBhvr>
                                        <p:cTn id="17" dur="1000"/>
                                        <p:tgtEl>
                                          <p:spTgt spid="2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animBg="1"/>
      <p:bldP spid="205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title"/>
          </p:nvPr>
        </p:nvSpPr>
        <p:spPr>
          <a:xfrm>
            <a:off x="0" y="0"/>
            <a:ext cx="14630400" cy="1645920"/>
          </a:xfrm>
        </p:spPr>
        <p:txBody>
          <a:bodyPr>
            <a:noAutofit/>
          </a:bodyPr>
          <a:lstStyle/>
          <a:p>
            <a:pPr eaLnBrk="1" hangingPunct="1"/>
            <a:r>
              <a:rPr lang="en-US" sz="6000" dirty="0" smtClean="0">
                <a:solidFill>
                  <a:srgbClr val="FFFF00"/>
                </a:solidFill>
                <a:latin typeface="Tahoma" pitchFamily="34" charset="0"/>
                <a:ea typeface="Tahoma" pitchFamily="34" charset="0"/>
                <a:cs typeface="Tahoma" pitchFamily="34" charset="0"/>
              </a:rPr>
              <a:t>There are 3 Greek Words that are Used for Divorce in the Bible</a:t>
            </a:r>
          </a:p>
        </p:txBody>
      </p:sp>
      <p:sp>
        <p:nvSpPr>
          <p:cNvPr id="47111" name="Rectangle 7"/>
          <p:cNvSpPr>
            <a:spLocks noGrp="1" noChangeArrowheads="1"/>
          </p:cNvSpPr>
          <p:nvPr>
            <p:ph type="body" idx="1"/>
          </p:nvPr>
        </p:nvSpPr>
        <p:spPr>
          <a:xfrm>
            <a:off x="243840" y="1645920"/>
            <a:ext cx="14142720" cy="6035040"/>
          </a:xfrm>
          <a:solidFill>
            <a:srgbClr val="CC0000">
              <a:alpha val="32156"/>
            </a:srgbClr>
          </a:solidFill>
        </p:spPr>
        <p:txBody>
          <a:bodyPr>
            <a:normAutofit lnSpcReduction="10000"/>
          </a:bodyPr>
          <a:lstStyle/>
          <a:p>
            <a:pPr algn="ctr" eaLnBrk="1" hangingPunct="1">
              <a:lnSpc>
                <a:spcPct val="90000"/>
              </a:lnSpc>
              <a:buClr>
                <a:srgbClr val="CC0000"/>
              </a:buClr>
              <a:buSzPct val="25000"/>
              <a:buFontTx/>
              <a:buNone/>
            </a:pPr>
            <a:endParaRPr lang="en-US" sz="2300" dirty="0" smtClean="0">
              <a:solidFill>
                <a:schemeClr val="bg1"/>
              </a:solidFill>
            </a:endParaRPr>
          </a:p>
          <a:p>
            <a:pPr algn="ctr" eaLnBrk="1" hangingPunct="1">
              <a:lnSpc>
                <a:spcPct val="90000"/>
              </a:lnSpc>
              <a:buClr>
                <a:srgbClr val="CC0000"/>
              </a:buClr>
              <a:buSzPct val="25000"/>
              <a:buFontTx/>
              <a:buNone/>
            </a:pPr>
            <a:r>
              <a:rPr lang="en-US" dirty="0" smtClean="0">
                <a:solidFill>
                  <a:schemeClr val="bg1"/>
                </a:solidFill>
              </a:rPr>
              <a:t>APOLUO- </a:t>
            </a:r>
            <a:r>
              <a:rPr lang="en-US" i="1" dirty="0" smtClean="0">
                <a:solidFill>
                  <a:schemeClr val="bg1"/>
                </a:solidFill>
              </a:rPr>
              <a:t>“to put away, dismiss, repudiate, divorce” </a:t>
            </a:r>
            <a:r>
              <a:rPr lang="en-US" dirty="0" smtClean="0">
                <a:solidFill>
                  <a:schemeClr val="bg1"/>
                </a:solidFill>
              </a:rPr>
              <a:t>(Matthew 19:3,7-9; Mark 10:4,11-12;  Luke 16:18)</a:t>
            </a:r>
          </a:p>
          <a:p>
            <a:pPr algn="ctr" eaLnBrk="1" hangingPunct="1">
              <a:lnSpc>
                <a:spcPct val="90000"/>
              </a:lnSpc>
              <a:buClr>
                <a:srgbClr val="CC0000"/>
              </a:buClr>
              <a:buSzPct val="25000"/>
              <a:buFontTx/>
              <a:buNone/>
            </a:pPr>
            <a:endParaRPr lang="en-US" dirty="0" smtClean="0">
              <a:solidFill>
                <a:schemeClr val="bg1"/>
              </a:solidFill>
            </a:endParaRPr>
          </a:p>
          <a:p>
            <a:pPr algn="ctr" eaLnBrk="1" hangingPunct="1">
              <a:lnSpc>
                <a:spcPct val="90000"/>
              </a:lnSpc>
              <a:buClr>
                <a:srgbClr val="CC0000"/>
              </a:buClr>
              <a:buSzPct val="25000"/>
              <a:buFontTx/>
              <a:buNone/>
            </a:pPr>
            <a:r>
              <a:rPr lang="en-US" dirty="0" smtClean="0">
                <a:solidFill>
                  <a:schemeClr val="bg1"/>
                </a:solidFill>
              </a:rPr>
              <a:t>CHORIZO- </a:t>
            </a:r>
            <a:r>
              <a:rPr lang="en-US" i="1" dirty="0" smtClean="0">
                <a:solidFill>
                  <a:schemeClr val="bg1"/>
                </a:solidFill>
              </a:rPr>
              <a:t>“to separate, divide, part, put asunder” </a:t>
            </a:r>
            <a:r>
              <a:rPr lang="en-US" dirty="0" smtClean="0">
                <a:solidFill>
                  <a:schemeClr val="bg1"/>
                </a:solidFill>
              </a:rPr>
              <a:t>(Matthew 19:6; Mark 10:9; 1 Cor. 7:10,11,15)</a:t>
            </a:r>
          </a:p>
          <a:p>
            <a:pPr algn="ctr" eaLnBrk="1" hangingPunct="1">
              <a:lnSpc>
                <a:spcPct val="90000"/>
              </a:lnSpc>
              <a:buClr>
                <a:srgbClr val="CC0000"/>
              </a:buClr>
              <a:buSzPct val="25000"/>
              <a:buFontTx/>
              <a:buNone/>
            </a:pPr>
            <a:endParaRPr lang="en-US" dirty="0" smtClean="0">
              <a:solidFill>
                <a:schemeClr val="bg1"/>
              </a:solidFill>
            </a:endParaRPr>
          </a:p>
          <a:p>
            <a:pPr algn="ctr" eaLnBrk="1" hangingPunct="1">
              <a:lnSpc>
                <a:spcPct val="90000"/>
              </a:lnSpc>
              <a:buClr>
                <a:srgbClr val="CC0000"/>
              </a:buClr>
              <a:buSzPct val="25000"/>
              <a:buFontTx/>
              <a:buNone/>
            </a:pPr>
            <a:r>
              <a:rPr lang="en-US" dirty="0" smtClean="0">
                <a:solidFill>
                  <a:schemeClr val="bg1"/>
                </a:solidFill>
              </a:rPr>
              <a:t>APHEIMI- </a:t>
            </a:r>
            <a:r>
              <a:rPr lang="en-US" i="1" dirty="0" smtClean="0">
                <a:solidFill>
                  <a:schemeClr val="bg1"/>
                </a:solidFill>
              </a:rPr>
              <a:t>“to send away or depart” </a:t>
            </a:r>
            <a:r>
              <a:rPr lang="en-US" i="1" dirty="0" smtClean="0">
                <a:solidFill>
                  <a:schemeClr val="bg1"/>
                </a:solidFill>
              </a:rPr>
              <a:t>                                                 </a:t>
            </a:r>
            <a:r>
              <a:rPr lang="en-US" dirty="0" smtClean="0">
                <a:solidFill>
                  <a:schemeClr val="bg1"/>
                </a:solidFill>
              </a:rPr>
              <a:t>(1 Corinthians 7:11,12,13)</a:t>
            </a:r>
          </a:p>
          <a:p>
            <a:pPr algn="ctr" eaLnBrk="1" hangingPunct="1">
              <a:lnSpc>
                <a:spcPct val="90000"/>
              </a:lnSpc>
              <a:buClr>
                <a:srgbClr val="CC0000"/>
              </a:buClr>
              <a:buSzPct val="25000"/>
              <a:buFontTx/>
              <a:buNone/>
            </a:pPr>
            <a:endParaRPr lang="en-US" sz="4300" dirty="0" smtClean="0">
              <a:solidFill>
                <a:srgbClr val="3333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7111">
                                            <p:txEl>
                                              <p:pRg st="1" end="1"/>
                                            </p:txEl>
                                          </p:spTgt>
                                        </p:tgtEl>
                                        <p:attrNameLst>
                                          <p:attrName>style.visibility</p:attrName>
                                        </p:attrNameLst>
                                      </p:cBhvr>
                                      <p:to>
                                        <p:strVal val="visible"/>
                                      </p:to>
                                    </p:set>
                                    <p:animEffect transition="in" filter="box(in)">
                                      <p:cBhvr>
                                        <p:cTn id="7" dur="500"/>
                                        <p:tgtEl>
                                          <p:spTgt spid="471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7111">
                                            <p:txEl>
                                              <p:pRg st="3" end="3"/>
                                            </p:txEl>
                                          </p:spTgt>
                                        </p:tgtEl>
                                        <p:attrNameLst>
                                          <p:attrName>style.visibility</p:attrName>
                                        </p:attrNameLst>
                                      </p:cBhvr>
                                      <p:to>
                                        <p:strVal val="visible"/>
                                      </p:to>
                                    </p:set>
                                    <p:animEffect transition="in" filter="box(in)">
                                      <p:cBhvr>
                                        <p:cTn id="12" dur="500"/>
                                        <p:tgtEl>
                                          <p:spTgt spid="4711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7111">
                                            <p:txEl>
                                              <p:pRg st="5" end="5"/>
                                            </p:txEl>
                                          </p:spTgt>
                                        </p:tgtEl>
                                        <p:attrNameLst>
                                          <p:attrName>style.visibility</p:attrName>
                                        </p:attrNameLst>
                                      </p:cBhvr>
                                      <p:to>
                                        <p:strVal val="visible"/>
                                      </p:to>
                                    </p:set>
                                    <p:animEffect transition="in" filter="box(in)">
                                      <p:cBhvr>
                                        <p:cTn id="17" dur="500"/>
                                        <p:tgtEl>
                                          <p:spTgt spid="471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14630400" cy="1645920"/>
          </a:xfrm>
        </p:spPr>
        <p:txBody>
          <a:bodyPr>
            <a:noAutofit/>
          </a:bodyPr>
          <a:lstStyle/>
          <a:p>
            <a:pPr eaLnBrk="1" hangingPunct="1"/>
            <a:r>
              <a:rPr lang="en-US" dirty="0" smtClean="0">
                <a:solidFill>
                  <a:srgbClr val="FFFF00"/>
                </a:solidFill>
                <a:latin typeface="Tahoma" pitchFamily="34" charset="0"/>
                <a:ea typeface="Tahoma" pitchFamily="34" charset="0"/>
                <a:cs typeface="Tahoma" pitchFamily="34" charset="0"/>
              </a:rPr>
              <a:t>The Pharisees asked Jesus if it was Lawful to Divorce for any Reason</a:t>
            </a:r>
          </a:p>
        </p:txBody>
      </p:sp>
      <p:sp>
        <p:nvSpPr>
          <p:cNvPr id="58371" name="Rectangle 3"/>
          <p:cNvSpPr>
            <a:spLocks noGrp="1" noChangeArrowheads="1"/>
          </p:cNvSpPr>
          <p:nvPr>
            <p:ph type="body" idx="1"/>
          </p:nvPr>
        </p:nvSpPr>
        <p:spPr>
          <a:xfrm>
            <a:off x="243840" y="1737360"/>
            <a:ext cx="14142720" cy="6309360"/>
          </a:xfrm>
          <a:solidFill>
            <a:srgbClr val="CC0000">
              <a:alpha val="32156"/>
            </a:srgbClr>
          </a:solidFill>
        </p:spPr>
        <p:txBody>
          <a:bodyPr>
            <a:noAutofit/>
          </a:bodyPr>
          <a:lstStyle/>
          <a:p>
            <a:pPr algn="ctr" eaLnBrk="1" hangingPunct="1">
              <a:buClr>
                <a:srgbClr val="CC0000"/>
              </a:buClr>
              <a:buSzPct val="25000"/>
              <a:buFontTx/>
              <a:buNone/>
            </a:pPr>
            <a:r>
              <a:rPr lang="en-US" sz="4300" b="1" dirty="0" smtClean="0">
                <a:solidFill>
                  <a:schemeClr val="bg1"/>
                </a:solidFill>
              </a:rPr>
              <a:t>Some Pharisees came to Jesus, testing Him and asking, "</a:t>
            </a:r>
            <a:r>
              <a:rPr lang="en-US" sz="4300" b="1" u="sng" dirty="0" smtClean="0">
                <a:solidFill>
                  <a:schemeClr val="bg1"/>
                </a:solidFill>
              </a:rPr>
              <a:t>Is it lawful for a man to divorce his wife for any reason at all</a:t>
            </a:r>
            <a:r>
              <a:rPr lang="en-US" sz="4300" b="1" dirty="0" smtClean="0">
                <a:solidFill>
                  <a:schemeClr val="bg1"/>
                </a:solidFill>
              </a:rPr>
              <a:t>?" And He answered and said, "Have you not read that He who created them from the beginning MADE THEM MALE AND FEMALE, and said, 'FOR THIS REASON A MAN SHALL LEAVE HIS FATHER AND MOTHER AND BE JOINED TO HIS WIFE, AND THE TWO SHALL BECOME ONE FLESH'? "So they are no longer two, but one flesh. What therefore God has joined together, let no man separate." (Matthew 19:3-6)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2000"/>
                                        <p:tgtEl>
                                          <p:spTgt spid="583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14630400" cy="1645920"/>
          </a:xfrm>
        </p:spPr>
        <p:txBody>
          <a:bodyPr>
            <a:noAutofit/>
          </a:bodyPr>
          <a:lstStyle/>
          <a:p>
            <a:pPr eaLnBrk="1" hangingPunct="1"/>
            <a:r>
              <a:rPr lang="en-US" dirty="0" smtClean="0">
                <a:solidFill>
                  <a:srgbClr val="FFFF00"/>
                </a:solidFill>
                <a:latin typeface="Tahoma" pitchFamily="34" charset="0"/>
                <a:ea typeface="Tahoma" pitchFamily="34" charset="0"/>
                <a:cs typeface="Tahoma" pitchFamily="34" charset="0"/>
              </a:rPr>
              <a:t>The Pharisees asked Jesus if it was Lawful to Divorce for any Reason</a:t>
            </a:r>
          </a:p>
        </p:txBody>
      </p:sp>
      <p:sp>
        <p:nvSpPr>
          <p:cNvPr id="58371" name="Rectangle 3"/>
          <p:cNvSpPr>
            <a:spLocks noGrp="1" noChangeArrowheads="1"/>
          </p:cNvSpPr>
          <p:nvPr>
            <p:ph type="body" idx="1"/>
          </p:nvPr>
        </p:nvSpPr>
        <p:spPr>
          <a:xfrm>
            <a:off x="243840" y="1737360"/>
            <a:ext cx="14142720" cy="6309360"/>
          </a:xfrm>
          <a:solidFill>
            <a:srgbClr val="CC0000">
              <a:alpha val="32156"/>
            </a:srgbClr>
          </a:solidFill>
        </p:spPr>
        <p:txBody>
          <a:bodyPr>
            <a:normAutofit lnSpcReduction="10000"/>
          </a:bodyPr>
          <a:lstStyle/>
          <a:p>
            <a:pPr algn="ctr" eaLnBrk="1" hangingPunct="1">
              <a:buClr>
                <a:srgbClr val="CC0000"/>
              </a:buClr>
              <a:buSzPct val="25000"/>
              <a:buFontTx/>
              <a:buNone/>
            </a:pPr>
            <a:r>
              <a:rPr lang="en-US" dirty="0" smtClean="0">
                <a:solidFill>
                  <a:schemeClr val="bg1"/>
                </a:solidFill>
              </a:rPr>
              <a:t>Did they ask Jesus if it was lawful to divorce their spouse</a:t>
            </a:r>
            <a:r>
              <a:rPr lang="en-US" i="1" dirty="0" smtClean="0">
                <a:solidFill>
                  <a:schemeClr val="bg1"/>
                </a:solidFill>
                <a:latin typeface="Americana BT" pitchFamily="18" charset="0"/>
              </a:rPr>
              <a:t> </a:t>
            </a:r>
            <a:r>
              <a:rPr lang="en-US" b="1" i="1" u="sng" dirty="0" smtClean="0">
                <a:solidFill>
                  <a:schemeClr val="bg1"/>
                </a:solidFill>
                <a:latin typeface="Americana BT" pitchFamily="18" charset="0"/>
              </a:rPr>
              <a:t>and</a:t>
            </a:r>
            <a:r>
              <a:rPr lang="en-US" i="1" dirty="0" smtClean="0">
                <a:solidFill>
                  <a:schemeClr val="bg1"/>
                </a:solidFill>
                <a:latin typeface="Americana BT" pitchFamily="18" charset="0"/>
              </a:rPr>
              <a:t> </a:t>
            </a:r>
            <a:r>
              <a:rPr lang="en-US" dirty="0" smtClean="0">
                <a:solidFill>
                  <a:schemeClr val="bg1"/>
                </a:solidFill>
              </a:rPr>
              <a:t>marry another? (Matt. 19:3)</a:t>
            </a:r>
          </a:p>
          <a:p>
            <a:pPr algn="ctr" eaLnBrk="1" hangingPunct="1">
              <a:buClr>
                <a:srgbClr val="CC0000"/>
              </a:buClr>
              <a:buSzPct val="25000"/>
              <a:buFontTx/>
              <a:buNone/>
            </a:pPr>
            <a:endParaRPr lang="en-US" sz="2000" dirty="0" smtClean="0">
              <a:solidFill>
                <a:schemeClr val="bg1"/>
              </a:solidFill>
            </a:endParaRPr>
          </a:p>
          <a:p>
            <a:pPr algn="ctr" eaLnBrk="1" hangingPunct="1">
              <a:buClr>
                <a:srgbClr val="CC0000"/>
              </a:buClr>
              <a:buSzPct val="25000"/>
              <a:buFontTx/>
              <a:buNone/>
            </a:pPr>
            <a:r>
              <a:rPr lang="en-US" sz="4300" dirty="0" smtClean="0">
                <a:solidFill>
                  <a:schemeClr val="bg1"/>
                </a:solidFill>
              </a:rPr>
              <a:t>No, some skip the context and go to Matthew 19:9.</a:t>
            </a:r>
          </a:p>
          <a:p>
            <a:pPr algn="ctr" eaLnBrk="1" hangingPunct="1">
              <a:buClr>
                <a:srgbClr val="CC0000"/>
              </a:buClr>
              <a:buSzPct val="25000"/>
              <a:buFontTx/>
              <a:buNone/>
            </a:pPr>
            <a:endParaRPr lang="en-US" sz="2000" dirty="0" smtClean="0">
              <a:solidFill>
                <a:schemeClr val="bg1"/>
              </a:solidFill>
            </a:endParaRPr>
          </a:p>
          <a:p>
            <a:pPr algn="ctr" eaLnBrk="1" hangingPunct="1">
              <a:buClr>
                <a:srgbClr val="CC0000"/>
              </a:buClr>
              <a:buSzPct val="25000"/>
              <a:buFontTx/>
              <a:buNone/>
            </a:pPr>
            <a:r>
              <a:rPr lang="en-US" sz="4300" dirty="0" smtClean="0">
                <a:solidFill>
                  <a:schemeClr val="bg1"/>
                </a:solidFill>
              </a:rPr>
              <a:t>The context of the question is divorce.  </a:t>
            </a:r>
          </a:p>
          <a:p>
            <a:pPr algn="ctr" eaLnBrk="1" hangingPunct="1">
              <a:buClr>
                <a:srgbClr val="CC0000"/>
              </a:buClr>
              <a:buSzPct val="25000"/>
              <a:buFontTx/>
              <a:buNone/>
            </a:pPr>
            <a:endParaRPr lang="en-US" sz="2000" dirty="0" smtClean="0">
              <a:solidFill>
                <a:schemeClr val="bg1"/>
              </a:solidFill>
            </a:endParaRPr>
          </a:p>
          <a:p>
            <a:pPr algn="ctr" eaLnBrk="1" hangingPunct="1">
              <a:buClr>
                <a:srgbClr val="CC0000"/>
              </a:buClr>
              <a:buSzPct val="25000"/>
              <a:buFontTx/>
              <a:buNone/>
            </a:pPr>
            <a:r>
              <a:rPr lang="en-US" sz="4300" i="1" dirty="0" smtClean="0">
                <a:solidFill>
                  <a:schemeClr val="bg1"/>
                </a:solidFill>
                <a:latin typeface="AvantGarde Bk BT" pitchFamily="34" charset="0"/>
              </a:rPr>
              <a:t>Can you divorce your spouse for any reason?</a:t>
            </a:r>
          </a:p>
          <a:p>
            <a:pPr algn="ctr" eaLnBrk="1" hangingPunct="1">
              <a:buClr>
                <a:srgbClr val="CC0000"/>
              </a:buClr>
              <a:buSzPct val="25000"/>
              <a:buFontTx/>
              <a:buNone/>
            </a:pPr>
            <a:endParaRPr lang="en-US" sz="2000" i="1" dirty="0" smtClean="0">
              <a:solidFill>
                <a:schemeClr val="bg1"/>
              </a:solidFill>
              <a:latin typeface="AvantGarde Bk BT" pitchFamily="34" charset="0"/>
            </a:endParaRPr>
          </a:p>
          <a:p>
            <a:pPr algn="ctr" eaLnBrk="1" hangingPunct="1">
              <a:buClr>
                <a:srgbClr val="CC0000"/>
              </a:buClr>
              <a:buSzPct val="25000"/>
              <a:buFontTx/>
              <a:buNone/>
            </a:pPr>
            <a:r>
              <a:rPr lang="en-US" sz="4300" dirty="0" smtClean="0">
                <a:solidFill>
                  <a:schemeClr val="bg1"/>
                </a:solidFill>
              </a:rPr>
              <a:t>Jesus answered with Scripture, not an opinion which is binding on all people. </a:t>
            </a:r>
            <a:r>
              <a:rPr lang="en-US" sz="4300" b="1" i="1" dirty="0" smtClean="0">
                <a:solidFill>
                  <a:srgbClr val="FFFF00"/>
                </a:solidFill>
                <a:latin typeface="Americana BT" pitchFamily="18" charset="0"/>
              </a:rPr>
              <a:t>“Whoever”!</a:t>
            </a:r>
          </a:p>
        </p:txBody>
      </p:sp>
      <p:sp>
        <p:nvSpPr>
          <p:cNvPr id="58373" name="Oval 5"/>
          <p:cNvSpPr>
            <a:spLocks noChangeArrowheads="1"/>
          </p:cNvSpPr>
          <p:nvPr/>
        </p:nvSpPr>
        <p:spPr bwMode="auto">
          <a:xfrm>
            <a:off x="3810000" y="4572000"/>
            <a:ext cx="2072640" cy="640080"/>
          </a:xfrm>
          <a:prstGeom prst="ellipse">
            <a:avLst/>
          </a:prstGeom>
          <a:noFill/>
          <a:ln w="22225">
            <a:solidFill>
              <a:srgbClr val="FFFF00"/>
            </a:solidFill>
            <a:round/>
            <a:headEnd/>
            <a:tailEnd/>
          </a:ln>
        </p:spPr>
        <p:txBody>
          <a:bodyPr wrap="none" lIns="130622" tIns="65311" rIns="130622" bIns="65311" anchor="ctr"/>
          <a:lstStyle/>
          <a:p>
            <a:endParaRPr lang="en-US"/>
          </a:p>
        </p:txBody>
      </p:sp>
      <p:sp>
        <p:nvSpPr>
          <p:cNvPr id="58374" name="Oval 6"/>
          <p:cNvSpPr>
            <a:spLocks noChangeArrowheads="1"/>
          </p:cNvSpPr>
          <p:nvPr/>
        </p:nvSpPr>
        <p:spPr bwMode="auto">
          <a:xfrm>
            <a:off x="9601200" y="4572000"/>
            <a:ext cx="2194560" cy="640080"/>
          </a:xfrm>
          <a:prstGeom prst="ellipse">
            <a:avLst/>
          </a:prstGeom>
          <a:noFill/>
          <a:ln w="22225">
            <a:solidFill>
              <a:srgbClr val="FFFF00"/>
            </a:solidFill>
            <a:round/>
            <a:headEnd/>
            <a:tailEnd/>
          </a:ln>
        </p:spPr>
        <p:txBody>
          <a:bodyPr wrap="none" lIns="130622" tIns="65311" rIns="130622" bIns="65311"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dissolve">
                                      <p:cBhvr>
                                        <p:cTn id="7" dur="500"/>
                                        <p:tgtEl>
                                          <p:spTgt spid="58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1">
                                            <p:txEl>
                                              <p:pRg st="2" end="2"/>
                                            </p:txEl>
                                          </p:spTgt>
                                        </p:tgtEl>
                                        <p:attrNameLst>
                                          <p:attrName>style.visibility</p:attrName>
                                        </p:attrNameLst>
                                      </p:cBhvr>
                                      <p:to>
                                        <p:strVal val="visible"/>
                                      </p:to>
                                    </p:set>
                                    <p:animEffect transition="in" filter="dissolve">
                                      <p:cBhvr>
                                        <p:cTn id="12" dur="500"/>
                                        <p:tgtEl>
                                          <p:spTgt spid="583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8371">
                                            <p:txEl>
                                              <p:pRg st="4" end="4"/>
                                            </p:txEl>
                                          </p:spTgt>
                                        </p:tgtEl>
                                        <p:attrNameLst>
                                          <p:attrName>style.visibility</p:attrName>
                                        </p:attrNameLst>
                                      </p:cBhvr>
                                      <p:to>
                                        <p:strVal val="visible"/>
                                      </p:to>
                                    </p:set>
                                    <p:animEffect transition="in" filter="dissolve">
                                      <p:cBhvr>
                                        <p:cTn id="17" dur="500"/>
                                        <p:tgtEl>
                                          <p:spTgt spid="58371">
                                            <p:txEl>
                                              <p:pRg st="4" end="4"/>
                                            </p:txEl>
                                          </p:spTgt>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58373"/>
                                        </p:tgtEl>
                                        <p:attrNameLst>
                                          <p:attrName>style.visibility</p:attrName>
                                        </p:attrNameLst>
                                      </p:cBhvr>
                                      <p:to>
                                        <p:strVal val="visible"/>
                                      </p:to>
                                    </p:set>
                                    <p:animEffect transition="in" filter="fade">
                                      <p:cBhvr>
                                        <p:cTn id="21" dur="1000"/>
                                        <p:tgtEl>
                                          <p:spTgt spid="58373"/>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58374"/>
                                        </p:tgtEl>
                                        <p:attrNameLst>
                                          <p:attrName>style.visibility</p:attrName>
                                        </p:attrNameLst>
                                      </p:cBhvr>
                                      <p:to>
                                        <p:strVal val="visible"/>
                                      </p:to>
                                    </p:set>
                                    <p:animEffect transition="in" filter="fade">
                                      <p:cBhvr>
                                        <p:cTn id="25" dur="1000"/>
                                        <p:tgtEl>
                                          <p:spTgt spid="58374"/>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58371">
                                            <p:txEl>
                                              <p:pRg st="6" end="6"/>
                                            </p:txEl>
                                          </p:spTgt>
                                        </p:tgtEl>
                                        <p:attrNameLst>
                                          <p:attrName>style.visibility</p:attrName>
                                        </p:attrNameLst>
                                      </p:cBhvr>
                                      <p:to>
                                        <p:strVal val="visible"/>
                                      </p:to>
                                    </p:set>
                                    <p:animEffect transition="in" filter="dissolve">
                                      <p:cBhvr>
                                        <p:cTn id="30" dur="500"/>
                                        <p:tgtEl>
                                          <p:spTgt spid="58371">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58371">
                                            <p:txEl>
                                              <p:pRg st="8" end="8"/>
                                            </p:txEl>
                                          </p:spTgt>
                                        </p:tgtEl>
                                        <p:attrNameLst>
                                          <p:attrName>style.visibility</p:attrName>
                                        </p:attrNameLst>
                                      </p:cBhvr>
                                      <p:to>
                                        <p:strVal val="visible"/>
                                      </p:to>
                                    </p:set>
                                    <p:animEffect transition="in" filter="dissolve">
                                      <p:cBhvr>
                                        <p:cTn id="35" dur="500"/>
                                        <p:tgtEl>
                                          <p:spTgt spid="583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P spid="58373" grpId="0" animBg="1"/>
      <p:bldP spid="5837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title"/>
          </p:nvPr>
        </p:nvSpPr>
        <p:spPr>
          <a:xfrm>
            <a:off x="0" y="0"/>
            <a:ext cx="14630400" cy="1645920"/>
          </a:xfrm>
        </p:spPr>
        <p:txBody>
          <a:bodyPr>
            <a:normAutofit fontScale="90000"/>
          </a:bodyPr>
          <a:lstStyle/>
          <a:p>
            <a:pPr eaLnBrk="1" hangingPunct="1"/>
            <a:r>
              <a:rPr lang="en-US" sz="5700" dirty="0" smtClean="0">
                <a:solidFill>
                  <a:srgbClr val="FFFF00"/>
                </a:solidFill>
                <a:latin typeface="Tahoma" pitchFamily="34" charset="0"/>
                <a:ea typeface="Tahoma" pitchFamily="34" charset="0"/>
                <a:cs typeface="Tahoma" pitchFamily="34" charset="0"/>
              </a:rPr>
              <a:t>Jesus Gives Four Reasons why you cannot Put Away a Mate for any Reason!</a:t>
            </a:r>
          </a:p>
        </p:txBody>
      </p:sp>
      <p:sp>
        <p:nvSpPr>
          <p:cNvPr id="32775" name="Rectangle 7"/>
          <p:cNvSpPr>
            <a:spLocks noGrp="1" noChangeArrowheads="1"/>
          </p:cNvSpPr>
          <p:nvPr>
            <p:ph type="body" idx="1"/>
          </p:nvPr>
        </p:nvSpPr>
        <p:spPr>
          <a:xfrm>
            <a:off x="0" y="1645920"/>
            <a:ext cx="14630400" cy="6583680"/>
          </a:xfrm>
          <a:solidFill>
            <a:srgbClr val="CC0000">
              <a:alpha val="32156"/>
            </a:srgbClr>
          </a:solidFill>
        </p:spPr>
        <p:txBody>
          <a:bodyPr>
            <a:normAutofit/>
          </a:bodyPr>
          <a:lstStyle/>
          <a:p>
            <a:pPr algn="ctr" eaLnBrk="1" hangingPunct="1">
              <a:lnSpc>
                <a:spcPct val="80000"/>
              </a:lnSpc>
              <a:buClr>
                <a:srgbClr val="CC0000"/>
              </a:buClr>
              <a:buSzPct val="25000"/>
              <a:buFontTx/>
              <a:buNone/>
            </a:pPr>
            <a:r>
              <a:rPr lang="en-US" dirty="0" smtClean="0">
                <a:solidFill>
                  <a:schemeClr val="bg1"/>
                </a:solidFill>
              </a:rPr>
              <a:t>1. In the beginning God created one woman for one man in marriage as He did with Adam and Eve. </a:t>
            </a:r>
            <a:r>
              <a:rPr lang="en-US" dirty="0" smtClean="0">
                <a:solidFill>
                  <a:schemeClr val="bg1"/>
                </a:solidFill>
              </a:rPr>
              <a:t>                              (</a:t>
            </a:r>
            <a:r>
              <a:rPr lang="en-US" dirty="0" smtClean="0">
                <a:solidFill>
                  <a:schemeClr val="bg1"/>
                </a:solidFill>
              </a:rPr>
              <a:t>Genesis 2:24; Matthew 19:4; Mark 10:6)</a:t>
            </a:r>
          </a:p>
          <a:p>
            <a:pPr algn="ctr" eaLnBrk="1" hangingPunct="1">
              <a:lnSpc>
                <a:spcPct val="80000"/>
              </a:lnSpc>
              <a:buClr>
                <a:srgbClr val="CC0000"/>
              </a:buClr>
              <a:buSzPct val="25000"/>
              <a:buFontTx/>
              <a:buNone/>
            </a:pPr>
            <a:endParaRPr lang="en-US" sz="2000" dirty="0" smtClean="0">
              <a:solidFill>
                <a:schemeClr val="bg1"/>
              </a:solidFill>
            </a:endParaRPr>
          </a:p>
          <a:p>
            <a:pPr algn="ctr" eaLnBrk="1" hangingPunct="1">
              <a:lnSpc>
                <a:spcPct val="80000"/>
              </a:lnSpc>
              <a:buClr>
                <a:srgbClr val="CC0000"/>
              </a:buClr>
              <a:buSzPct val="25000"/>
              <a:buFontTx/>
              <a:buNone/>
            </a:pPr>
            <a:r>
              <a:rPr lang="en-US" dirty="0" smtClean="0">
                <a:solidFill>
                  <a:schemeClr val="bg1"/>
                </a:solidFill>
              </a:rPr>
              <a:t>2. They were to cleave to one another. </a:t>
            </a:r>
            <a:r>
              <a:rPr lang="en-US" dirty="0" smtClean="0">
                <a:solidFill>
                  <a:schemeClr val="bg1"/>
                </a:solidFill>
              </a:rPr>
              <a:t>                                 </a:t>
            </a:r>
            <a:r>
              <a:rPr lang="en-US" dirty="0" smtClean="0">
                <a:solidFill>
                  <a:schemeClr val="bg1"/>
                </a:solidFill>
              </a:rPr>
              <a:t>(Matthew 19:5; Mark 10:7)</a:t>
            </a:r>
          </a:p>
          <a:p>
            <a:pPr algn="ctr" eaLnBrk="1" hangingPunct="1">
              <a:lnSpc>
                <a:spcPct val="80000"/>
              </a:lnSpc>
              <a:buClr>
                <a:srgbClr val="CC0000"/>
              </a:buClr>
              <a:buSzPct val="25000"/>
              <a:buFontTx/>
              <a:buNone/>
            </a:pPr>
            <a:endParaRPr lang="en-US" sz="2000" dirty="0" smtClean="0">
              <a:solidFill>
                <a:schemeClr val="bg1"/>
              </a:solidFill>
            </a:endParaRPr>
          </a:p>
          <a:p>
            <a:pPr algn="ctr" eaLnBrk="1" hangingPunct="1">
              <a:lnSpc>
                <a:spcPct val="80000"/>
              </a:lnSpc>
              <a:buClr>
                <a:srgbClr val="CC0000"/>
              </a:buClr>
              <a:buSzPct val="25000"/>
              <a:buFontTx/>
              <a:buNone/>
            </a:pPr>
            <a:r>
              <a:rPr lang="en-US" dirty="0" smtClean="0">
                <a:solidFill>
                  <a:schemeClr val="bg1"/>
                </a:solidFill>
              </a:rPr>
              <a:t>3. They were to become one flesh. </a:t>
            </a:r>
            <a:r>
              <a:rPr lang="en-US" dirty="0" smtClean="0">
                <a:solidFill>
                  <a:schemeClr val="bg1"/>
                </a:solidFill>
              </a:rPr>
              <a:t>                                      </a:t>
            </a:r>
            <a:r>
              <a:rPr lang="en-US" dirty="0" smtClean="0">
                <a:solidFill>
                  <a:schemeClr val="bg1"/>
                </a:solidFill>
              </a:rPr>
              <a:t>(Matthew 19:6; Mark 10:8)</a:t>
            </a:r>
          </a:p>
          <a:p>
            <a:pPr algn="ctr" eaLnBrk="1" hangingPunct="1">
              <a:lnSpc>
                <a:spcPct val="80000"/>
              </a:lnSpc>
              <a:buClr>
                <a:srgbClr val="CC0000"/>
              </a:buClr>
              <a:buSzPct val="25000"/>
              <a:buFontTx/>
              <a:buNone/>
            </a:pPr>
            <a:endParaRPr lang="en-US" sz="2000" dirty="0" smtClean="0">
              <a:solidFill>
                <a:schemeClr val="bg1"/>
              </a:solidFill>
            </a:endParaRPr>
          </a:p>
          <a:p>
            <a:pPr algn="ctr" eaLnBrk="1" hangingPunct="1">
              <a:lnSpc>
                <a:spcPct val="80000"/>
              </a:lnSpc>
              <a:buClr>
                <a:srgbClr val="CC0000"/>
              </a:buClr>
              <a:buSzPct val="25000"/>
              <a:buFontTx/>
              <a:buNone/>
            </a:pPr>
            <a:r>
              <a:rPr lang="en-US" dirty="0" smtClean="0">
                <a:solidFill>
                  <a:schemeClr val="bg1"/>
                </a:solidFill>
              </a:rPr>
              <a:t>4. What God has joined together in marriage, man must not separate or put </a:t>
            </a:r>
            <a:r>
              <a:rPr lang="en-US" dirty="0" smtClean="0">
                <a:solidFill>
                  <a:schemeClr val="bg1"/>
                </a:solidFill>
              </a:rPr>
              <a:t>asunder (</a:t>
            </a:r>
            <a:r>
              <a:rPr lang="en-US" dirty="0" smtClean="0">
                <a:solidFill>
                  <a:schemeClr val="bg1"/>
                </a:solidFill>
              </a:rPr>
              <a:t>Matthew 19:6; Mark 10:9</a:t>
            </a:r>
            <a:r>
              <a:rPr lang="en-US" dirty="0" smtClean="0">
                <a:solidFill>
                  <a:schemeClr val="bg1"/>
                </a:solidFill>
              </a:rPr>
              <a:t>).</a:t>
            </a:r>
            <a:endParaRPr lang="en-US" dirty="0" smtClean="0">
              <a:solidFill>
                <a:schemeClr val="bg1"/>
              </a:solidFill>
            </a:endParaRPr>
          </a:p>
          <a:p>
            <a:pPr algn="ctr" eaLnBrk="1" hangingPunct="1">
              <a:lnSpc>
                <a:spcPct val="80000"/>
              </a:lnSpc>
              <a:buClr>
                <a:srgbClr val="CC0000"/>
              </a:buClr>
              <a:buSzPct val="25000"/>
              <a:buFontTx/>
              <a:buNone/>
            </a:pPr>
            <a:endParaRPr lang="en-US" sz="3400" dirty="0" smtClean="0">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2775">
                                            <p:txEl>
                                              <p:pRg st="0" end="0"/>
                                            </p:txEl>
                                          </p:spTgt>
                                        </p:tgtEl>
                                        <p:attrNameLst>
                                          <p:attrName>style.visibility</p:attrName>
                                        </p:attrNameLst>
                                      </p:cBhvr>
                                      <p:to>
                                        <p:strVal val="visible"/>
                                      </p:to>
                                    </p:set>
                                    <p:anim calcmode="lin" valueType="num">
                                      <p:cBhvr>
                                        <p:cTn id="7" dur="500" fill="hold"/>
                                        <p:tgtEl>
                                          <p:spTgt spid="32775">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32775">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32775">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32775">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3277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32775">
                                            <p:txEl>
                                              <p:pRg st="2" end="2"/>
                                            </p:txEl>
                                          </p:spTgt>
                                        </p:tgtEl>
                                        <p:attrNameLst>
                                          <p:attrName>style.visibility</p:attrName>
                                        </p:attrNameLst>
                                      </p:cBhvr>
                                      <p:to>
                                        <p:strVal val="visible"/>
                                      </p:to>
                                    </p:set>
                                    <p:anim calcmode="lin" valueType="num">
                                      <p:cBhvr>
                                        <p:cTn id="16" dur="500" fill="hold"/>
                                        <p:tgtEl>
                                          <p:spTgt spid="32775">
                                            <p:txEl>
                                              <p:pRg st="2" end="2"/>
                                            </p:txEl>
                                          </p:spTgt>
                                        </p:tgtEl>
                                        <p:attrNameLst>
                                          <p:attrName>ppt_w</p:attrName>
                                        </p:attrNameLst>
                                      </p:cBhvr>
                                      <p:tavLst>
                                        <p:tav tm="0">
                                          <p:val>
                                            <p:strVal val="#ppt_w*2.5"/>
                                          </p:val>
                                        </p:tav>
                                        <p:tav tm="100000">
                                          <p:val>
                                            <p:strVal val="#ppt_w"/>
                                          </p:val>
                                        </p:tav>
                                      </p:tavLst>
                                    </p:anim>
                                    <p:anim calcmode="lin" valueType="num">
                                      <p:cBhvr>
                                        <p:cTn id="17" dur="500" fill="hold"/>
                                        <p:tgtEl>
                                          <p:spTgt spid="32775">
                                            <p:txEl>
                                              <p:pRg st="2" end="2"/>
                                            </p:txEl>
                                          </p:spTgt>
                                        </p:tgtEl>
                                        <p:attrNameLst>
                                          <p:attrName>ppt_h</p:attrName>
                                        </p:attrNameLst>
                                      </p:cBhvr>
                                      <p:tavLst>
                                        <p:tav tm="0">
                                          <p:val>
                                            <p:strVal val="#ppt_h*0.01"/>
                                          </p:val>
                                        </p:tav>
                                        <p:tav tm="100000">
                                          <p:val>
                                            <p:strVal val="#ppt_h"/>
                                          </p:val>
                                        </p:tav>
                                      </p:tavLst>
                                    </p:anim>
                                    <p:anim calcmode="lin" valueType="num">
                                      <p:cBhvr>
                                        <p:cTn id="18" dur="500" fill="hold"/>
                                        <p:tgtEl>
                                          <p:spTgt spid="32775">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2775">
                                            <p:txEl>
                                              <p:pRg st="2" end="2"/>
                                            </p:txEl>
                                          </p:spTgt>
                                        </p:tgtEl>
                                        <p:attrNameLst>
                                          <p:attrName>ppt_y</p:attrName>
                                        </p:attrNameLst>
                                      </p:cBhvr>
                                      <p:tavLst>
                                        <p:tav tm="0">
                                          <p:val>
                                            <p:strVal val="#ppt_h+1"/>
                                          </p:val>
                                        </p:tav>
                                        <p:tav tm="100000">
                                          <p:val>
                                            <p:strVal val="#ppt_y"/>
                                          </p:val>
                                        </p:tav>
                                      </p:tavLst>
                                    </p:anim>
                                    <p:animEffect transition="in" filter="fade">
                                      <p:cBhvr>
                                        <p:cTn id="20" dur="500"/>
                                        <p:tgtEl>
                                          <p:spTgt spid="3277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32775">
                                            <p:txEl>
                                              <p:pRg st="4" end="4"/>
                                            </p:txEl>
                                          </p:spTgt>
                                        </p:tgtEl>
                                        <p:attrNameLst>
                                          <p:attrName>style.visibility</p:attrName>
                                        </p:attrNameLst>
                                      </p:cBhvr>
                                      <p:to>
                                        <p:strVal val="visible"/>
                                      </p:to>
                                    </p:set>
                                    <p:anim calcmode="lin" valueType="num">
                                      <p:cBhvr>
                                        <p:cTn id="25" dur="500" fill="hold"/>
                                        <p:tgtEl>
                                          <p:spTgt spid="32775">
                                            <p:txEl>
                                              <p:pRg st="4" end="4"/>
                                            </p:txEl>
                                          </p:spTgt>
                                        </p:tgtEl>
                                        <p:attrNameLst>
                                          <p:attrName>ppt_w</p:attrName>
                                        </p:attrNameLst>
                                      </p:cBhvr>
                                      <p:tavLst>
                                        <p:tav tm="0">
                                          <p:val>
                                            <p:strVal val="#ppt_w*2.5"/>
                                          </p:val>
                                        </p:tav>
                                        <p:tav tm="100000">
                                          <p:val>
                                            <p:strVal val="#ppt_w"/>
                                          </p:val>
                                        </p:tav>
                                      </p:tavLst>
                                    </p:anim>
                                    <p:anim calcmode="lin" valueType="num">
                                      <p:cBhvr>
                                        <p:cTn id="26" dur="500" fill="hold"/>
                                        <p:tgtEl>
                                          <p:spTgt spid="32775">
                                            <p:txEl>
                                              <p:pRg st="4" end="4"/>
                                            </p:txEl>
                                          </p:spTgt>
                                        </p:tgtEl>
                                        <p:attrNameLst>
                                          <p:attrName>ppt_h</p:attrName>
                                        </p:attrNameLst>
                                      </p:cBhvr>
                                      <p:tavLst>
                                        <p:tav tm="0">
                                          <p:val>
                                            <p:strVal val="#ppt_h*0.01"/>
                                          </p:val>
                                        </p:tav>
                                        <p:tav tm="100000">
                                          <p:val>
                                            <p:strVal val="#ppt_h"/>
                                          </p:val>
                                        </p:tav>
                                      </p:tavLst>
                                    </p:anim>
                                    <p:anim calcmode="lin" valueType="num">
                                      <p:cBhvr>
                                        <p:cTn id="27" dur="500" fill="hold"/>
                                        <p:tgtEl>
                                          <p:spTgt spid="32775">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32775">
                                            <p:txEl>
                                              <p:pRg st="4" end="4"/>
                                            </p:txEl>
                                          </p:spTgt>
                                        </p:tgtEl>
                                        <p:attrNameLst>
                                          <p:attrName>ppt_y</p:attrName>
                                        </p:attrNameLst>
                                      </p:cBhvr>
                                      <p:tavLst>
                                        <p:tav tm="0">
                                          <p:val>
                                            <p:strVal val="#ppt_h+1"/>
                                          </p:val>
                                        </p:tav>
                                        <p:tav tm="100000">
                                          <p:val>
                                            <p:strVal val="#ppt_y"/>
                                          </p:val>
                                        </p:tav>
                                      </p:tavLst>
                                    </p:anim>
                                    <p:animEffect transition="in" filter="fade">
                                      <p:cBhvr>
                                        <p:cTn id="29" dur="500"/>
                                        <p:tgtEl>
                                          <p:spTgt spid="32775">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8" presetClass="entr" presetSubtype="0" accel="100000" fill="hold" grpId="0" nodeType="clickEffect">
                                  <p:stCondLst>
                                    <p:cond delay="0"/>
                                  </p:stCondLst>
                                  <p:childTnLst>
                                    <p:set>
                                      <p:cBhvr>
                                        <p:cTn id="33" dur="1" fill="hold">
                                          <p:stCondLst>
                                            <p:cond delay="0"/>
                                          </p:stCondLst>
                                        </p:cTn>
                                        <p:tgtEl>
                                          <p:spTgt spid="32775">
                                            <p:txEl>
                                              <p:pRg st="6" end="6"/>
                                            </p:txEl>
                                          </p:spTgt>
                                        </p:tgtEl>
                                        <p:attrNameLst>
                                          <p:attrName>style.visibility</p:attrName>
                                        </p:attrNameLst>
                                      </p:cBhvr>
                                      <p:to>
                                        <p:strVal val="visible"/>
                                      </p:to>
                                    </p:set>
                                    <p:anim calcmode="lin" valueType="num">
                                      <p:cBhvr>
                                        <p:cTn id="34" dur="500" fill="hold"/>
                                        <p:tgtEl>
                                          <p:spTgt spid="32775">
                                            <p:txEl>
                                              <p:pRg st="6" end="6"/>
                                            </p:txEl>
                                          </p:spTgt>
                                        </p:tgtEl>
                                        <p:attrNameLst>
                                          <p:attrName>ppt_w</p:attrName>
                                        </p:attrNameLst>
                                      </p:cBhvr>
                                      <p:tavLst>
                                        <p:tav tm="0">
                                          <p:val>
                                            <p:strVal val="#ppt_w*2.5"/>
                                          </p:val>
                                        </p:tav>
                                        <p:tav tm="100000">
                                          <p:val>
                                            <p:strVal val="#ppt_w"/>
                                          </p:val>
                                        </p:tav>
                                      </p:tavLst>
                                    </p:anim>
                                    <p:anim calcmode="lin" valueType="num">
                                      <p:cBhvr>
                                        <p:cTn id="35" dur="500" fill="hold"/>
                                        <p:tgtEl>
                                          <p:spTgt spid="32775">
                                            <p:txEl>
                                              <p:pRg st="6" end="6"/>
                                            </p:txEl>
                                          </p:spTgt>
                                        </p:tgtEl>
                                        <p:attrNameLst>
                                          <p:attrName>ppt_h</p:attrName>
                                        </p:attrNameLst>
                                      </p:cBhvr>
                                      <p:tavLst>
                                        <p:tav tm="0">
                                          <p:val>
                                            <p:strVal val="#ppt_h*0.01"/>
                                          </p:val>
                                        </p:tav>
                                        <p:tav tm="100000">
                                          <p:val>
                                            <p:strVal val="#ppt_h"/>
                                          </p:val>
                                        </p:tav>
                                      </p:tavLst>
                                    </p:anim>
                                    <p:anim calcmode="lin" valueType="num">
                                      <p:cBhvr>
                                        <p:cTn id="36" dur="500" fill="hold"/>
                                        <p:tgtEl>
                                          <p:spTgt spid="32775">
                                            <p:txEl>
                                              <p:pRg st="6" end="6"/>
                                            </p:txEl>
                                          </p:spTgt>
                                        </p:tgtEl>
                                        <p:attrNameLst>
                                          <p:attrName>ppt_x</p:attrName>
                                        </p:attrNameLst>
                                      </p:cBhvr>
                                      <p:tavLst>
                                        <p:tav tm="0">
                                          <p:val>
                                            <p:strVal val="#ppt_x"/>
                                          </p:val>
                                        </p:tav>
                                        <p:tav tm="100000">
                                          <p:val>
                                            <p:strVal val="#ppt_x"/>
                                          </p:val>
                                        </p:tav>
                                      </p:tavLst>
                                    </p:anim>
                                    <p:anim calcmode="lin" valueType="num">
                                      <p:cBhvr>
                                        <p:cTn id="37" dur="500" fill="hold"/>
                                        <p:tgtEl>
                                          <p:spTgt spid="32775">
                                            <p:txEl>
                                              <p:pRg st="6" end="6"/>
                                            </p:txEl>
                                          </p:spTgt>
                                        </p:tgtEl>
                                        <p:attrNameLst>
                                          <p:attrName>ppt_y</p:attrName>
                                        </p:attrNameLst>
                                      </p:cBhvr>
                                      <p:tavLst>
                                        <p:tav tm="0">
                                          <p:val>
                                            <p:strVal val="#ppt_h+1"/>
                                          </p:val>
                                        </p:tav>
                                        <p:tav tm="100000">
                                          <p:val>
                                            <p:strVal val="#ppt_y"/>
                                          </p:val>
                                        </p:tav>
                                      </p:tavLst>
                                    </p:anim>
                                    <p:animEffect transition="in" filter="fade">
                                      <p:cBhvr>
                                        <p:cTn id="38" dur="500"/>
                                        <p:tgtEl>
                                          <p:spTgt spid="327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title"/>
          </p:nvPr>
        </p:nvSpPr>
        <p:spPr>
          <a:xfrm>
            <a:off x="0" y="182880"/>
            <a:ext cx="14630400" cy="1280160"/>
          </a:xfrm>
        </p:spPr>
        <p:txBody>
          <a:bodyPr>
            <a:noAutofit/>
          </a:bodyPr>
          <a:lstStyle/>
          <a:p>
            <a:pPr eaLnBrk="1" hangingPunct="1"/>
            <a:r>
              <a:rPr lang="en-US" sz="6900" dirty="0" smtClean="0">
                <a:solidFill>
                  <a:srgbClr val="FFFF00"/>
                </a:solidFill>
                <a:latin typeface="Tahoma" pitchFamily="34" charset="0"/>
                <a:ea typeface="Tahoma" pitchFamily="34" charset="0"/>
                <a:cs typeface="Tahoma" pitchFamily="34" charset="0"/>
              </a:rPr>
              <a:t>Jesus Taught the Rule that you should not Divorce</a:t>
            </a:r>
          </a:p>
        </p:txBody>
      </p:sp>
      <p:sp>
        <p:nvSpPr>
          <p:cNvPr id="34823" name="Rectangle 7"/>
          <p:cNvSpPr>
            <a:spLocks noGrp="1" noChangeArrowheads="1"/>
          </p:cNvSpPr>
          <p:nvPr>
            <p:ph type="body" idx="1"/>
          </p:nvPr>
        </p:nvSpPr>
        <p:spPr>
          <a:xfrm>
            <a:off x="0" y="1737360"/>
            <a:ext cx="14630400" cy="6309360"/>
          </a:xfrm>
          <a:solidFill>
            <a:srgbClr val="CC0000">
              <a:alpha val="32156"/>
            </a:srgbClr>
          </a:solidFill>
        </p:spPr>
        <p:txBody>
          <a:bodyPr>
            <a:normAutofit lnSpcReduction="10000"/>
          </a:bodyPr>
          <a:lstStyle/>
          <a:p>
            <a:pPr algn="ctr" eaLnBrk="1" hangingPunct="1">
              <a:lnSpc>
                <a:spcPct val="80000"/>
              </a:lnSpc>
              <a:buClr>
                <a:srgbClr val="CC0000"/>
              </a:buClr>
              <a:buSzPct val="25000"/>
              <a:buFontTx/>
              <a:buNone/>
            </a:pPr>
            <a:r>
              <a:rPr lang="en-US" dirty="0" smtClean="0">
                <a:solidFill>
                  <a:schemeClr val="bg1"/>
                </a:solidFill>
              </a:rPr>
              <a:t>By necessary inference, Jesus said four times:  </a:t>
            </a:r>
          </a:p>
          <a:p>
            <a:pPr algn="ctr" eaLnBrk="1" hangingPunct="1">
              <a:lnSpc>
                <a:spcPct val="80000"/>
              </a:lnSpc>
              <a:buClr>
                <a:srgbClr val="CC0000"/>
              </a:buClr>
              <a:buSzPct val="25000"/>
              <a:buFontTx/>
              <a:buNone/>
            </a:pPr>
            <a:r>
              <a:rPr lang="en-US" sz="4300" i="1" dirty="0" smtClean="0">
                <a:solidFill>
                  <a:schemeClr val="bg1"/>
                </a:solidFill>
                <a:latin typeface="AvantGarde Bk BT" pitchFamily="34" charset="0"/>
              </a:rPr>
              <a:t>NO you cannot divorce your spouse for any reason!  </a:t>
            </a:r>
          </a:p>
          <a:p>
            <a:pPr algn="ctr" eaLnBrk="1" hangingPunct="1">
              <a:lnSpc>
                <a:spcPct val="80000"/>
              </a:lnSpc>
              <a:buClr>
                <a:srgbClr val="CC0000"/>
              </a:buClr>
              <a:buSzPct val="25000"/>
              <a:buFontTx/>
              <a:buNone/>
            </a:pPr>
            <a:endParaRPr lang="en-US" sz="2000" i="1" dirty="0" smtClean="0">
              <a:solidFill>
                <a:schemeClr val="bg1"/>
              </a:solidFill>
              <a:latin typeface="AvantGarde Bk BT" pitchFamily="34" charset="0"/>
            </a:endParaRPr>
          </a:p>
          <a:p>
            <a:pPr algn="ctr" eaLnBrk="1" hangingPunct="1">
              <a:lnSpc>
                <a:spcPct val="80000"/>
              </a:lnSpc>
              <a:buClr>
                <a:srgbClr val="CC0000"/>
              </a:buClr>
              <a:buSzPct val="25000"/>
              <a:buFontTx/>
              <a:buNone/>
            </a:pPr>
            <a:r>
              <a:rPr lang="en-US" dirty="0" smtClean="0">
                <a:solidFill>
                  <a:schemeClr val="bg1"/>
                </a:solidFill>
              </a:rPr>
              <a:t>He not only does not permit it, He prohibits a divorce for every cause.</a:t>
            </a:r>
          </a:p>
          <a:p>
            <a:pPr algn="ctr" eaLnBrk="1" hangingPunct="1">
              <a:lnSpc>
                <a:spcPct val="80000"/>
              </a:lnSpc>
              <a:buClr>
                <a:srgbClr val="CC0000"/>
              </a:buClr>
              <a:buSzPct val="25000"/>
              <a:buFontTx/>
              <a:buNone/>
            </a:pPr>
            <a:endParaRPr lang="en-US" sz="2000" dirty="0" smtClean="0">
              <a:solidFill>
                <a:schemeClr val="bg1"/>
              </a:solidFill>
            </a:endParaRPr>
          </a:p>
          <a:p>
            <a:pPr algn="ctr" eaLnBrk="1" hangingPunct="1">
              <a:lnSpc>
                <a:spcPct val="80000"/>
              </a:lnSpc>
              <a:buClr>
                <a:srgbClr val="CC0000"/>
              </a:buClr>
              <a:buSzPct val="25000"/>
              <a:buFontTx/>
              <a:buNone/>
            </a:pPr>
            <a:r>
              <a:rPr lang="en-US" sz="4300" dirty="0" smtClean="0">
                <a:solidFill>
                  <a:schemeClr val="bg1"/>
                </a:solidFill>
              </a:rPr>
              <a:t>God’s rule from the beginning for marriage is:</a:t>
            </a:r>
          </a:p>
          <a:p>
            <a:pPr algn="ctr" eaLnBrk="1" hangingPunct="1">
              <a:lnSpc>
                <a:spcPct val="80000"/>
              </a:lnSpc>
              <a:buClr>
                <a:srgbClr val="CC0000"/>
              </a:buClr>
              <a:buSzPct val="25000"/>
              <a:buFontTx/>
              <a:buNone/>
            </a:pPr>
            <a:r>
              <a:rPr lang="en-US" sz="4300" i="1" dirty="0" smtClean="0">
                <a:solidFill>
                  <a:schemeClr val="bg1"/>
                </a:solidFill>
                <a:latin typeface="AvantGarde Bk BT" pitchFamily="34" charset="0"/>
              </a:rPr>
              <a:t> one man one woman for life!</a:t>
            </a:r>
            <a:r>
              <a:rPr lang="en-US" sz="4300" dirty="0" smtClean="0">
                <a:solidFill>
                  <a:schemeClr val="bg1"/>
                </a:solidFill>
              </a:rPr>
              <a:t>  </a:t>
            </a:r>
          </a:p>
          <a:p>
            <a:pPr algn="ctr" eaLnBrk="1" hangingPunct="1">
              <a:lnSpc>
                <a:spcPct val="80000"/>
              </a:lnSpc>
              <a:buClr>
                <a:srgbClr val="CC0000"/>
              </a:buClr>
              <a:buSzPct val="25000"/>
              <a:buFontTx/>
              <a:buNone/>
            </a:pPr>
            <a:endParaRPr lang="en-US" sz="2000" dirty="0" smtClean="0">
              <a:solidFill>
                <a:schemeClr val="bg1"/>
              </a:solidFill>
            </a:endParaRPr>
          </a:p>
          <a:p>
            <a:pPr algn="ctr" eaLnBrk="1" hangingPunct="1">
              <a:lnSpc>
                <a:spcPct val="80000"/>
              </a:lnSpc>
              <a:buClr>
                <a:srgbClr val="CC0000"/>
              </a:buClr>
              <a:buSzPct val="25000"/>
              <a:buFontTx/>
              <a:buNone/>
            </a:pPr>
            <a:r>
              <a:rPr lang="en-US" dirty="0" smtClean="0">
                <a:solidFill>
                  <a:schemeClr val="bg1"/>
                </a:solidFill>
              </a:rPr>
              <a:t>Man’s law (which provides a divorce for any reason) cannot change God’s law and release you from your obligation to the Lord and your spouse.</a:t>
            </a:r>
          </a:p>
        </p:txBody>
      </p:sp>
      <p:sp>
        <p:nvSpPr>
          <p:cNvPr id="34826" name="Rectangle 10"/>
          <p:cNvSpPr>
            <a:spLocks noChangeArrowheads="1"/>
          </p:cNvSpPr>
          <p:nvPr/>
        </p:nvSpPr>
        <p:spPr bwMode="auto">
          <a:xfrm>
            <a:off x="3124200" y="5181600"/>
            <a:ext cx="8778240" cy="640080"/>
          </a:xfrm>
          <a:prstGeom prst="rect">
            <a:avLst/>
          </a:prstGeom>
          <a:noFill/>
          <a:ln w="22225">
            <a:solidFill>
              <a:srgbClr val="FFFF00"/>
            </a:solidFill>
            <a:miter lim="800000"/>
            <a:headEnd/>
            <a:tailEnd/>
          </a:ln>
        </p:spPr>
        <p:txBody>
          <a:bodyPr wrap="none" lIns="130622" tIns="65311" rIns="130622" bIns="65311"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823">
                                            <p:txEl>
                                              <p:pRg st="0" end="0"/>
                                            </p:txEl>
                                          </p:spTgt>
                                        </p:tgtEl>
                                        <p:attrNameLst>
                                          <p:attrName>style.visibility</p:attrName>
                                        </p:attrNameLst>
                                      </p:cBhvr>
                                      <p:to>
                                        <p:strVal val="visible"/>
                                      </p:to>
                                    </p:set>
                                    <p:animEffect transition="in" filter="blinds(horizontal)">
                                      <p:cBhvr>
                                        <p:cTn id="7" dur="500"/>
                                        <p:tgtEl>
                                          <p:spTgt spid="348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4823">
                                            <p:txEl>
                                              <p:pRg st="1" end="1"/>
                                            </p:txEl>
                                          </p:spTgt>
                                        </p:tgtEl>
                                        <p:attrNameLst>
                                          <p:attrName>style.visibility</p:attrName>
                                        </p:attrNameLst>
                                      </p:cBhvr>
                                      <p:to>
                                        <p:strVal val="visible"/>
                                      </p:to>
                                    </p:set>
                                    <p:animEffect transition="in" filter="blinds(horizontal)">
                                      <p:cBhvr>
                                        <p:cTn id="12" dur="500"/>
                                        <p:tgtEl>
                                          <p:spTgt spid="348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4823">
                                            <p:txEl>
                                              <p:pRg st="3" end="3"/>
                                            </p:txEl>
                                          </p:spTgt>
                                        </p:tgtEl>
                                        <p:attrNameLst>
                                          <p:attrName>style.visibility</p:attrName>
                                        </p:attrNameLst>
                                      </p:cBhvr>
                                      <p:to>
                                        <p:strVal val="visible"/>
                                      </p:to>
                                    </p:set>
                                    <p:animEffect transition="in" filter="blinds(horizontal)">
                                      <p:cBhvr>
                                        <p:cTn id="17" dur="500"/>
                                        <p:tgtEl>
                                          <p:spTgt spid="3482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4823">
                                            <p:txEl>
                                              <p:pRg st="5" end="5"/>
                                            </p:txEl>
                                          </p:spTgt>
                                        </p:tgtEl>
                                        <p:attrNameLst>
                                          <p:attrName>style.visibility</p:attrName>
                                        </p:attrNameLst>
                                      </p:cBhvr>
                                      <p:to>
                                        <p:strVal val="visible"/>
                                      </p:to>
                                    </p:set>
                                    <p:animEffect transition="in" filter="blinds(horizontal)">
                                      <p:cBhvr>
                                        <p:cTn id="22" dur="500"/>
                                        <p:tgtEl>
                                          <p:spTgt spid="3482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4823">
                                            <p:txEl>
                                              <p:pRg st="6" end="6"/>
                                            </p:txEl>
                                          </p:spTgt>
                                        </p:tgtEl>
                                        <p:attrNameLst>
                                          <p:attrName>style.visibility</p:attrName>
                                        </p:attrNameLst>
                                      </p:cBhvr>
                                      <p:to>
                                        <p:strVal val="visible"/>
                                      </p:to>
                                    </p:set>
                                    <p:animEffect transition="in" filter="blinds(horizontal)">
                                      <p:cBhvr>
                                        <p:cTn id="27" dur="500"/>
                                        <p:tgtEl>
                                          <p:spTgt spid="34823">
                                            <p:txEl>
                                              <p:pRg st="6" end="6"/>
                                            </p:txEl>
                                          </p:spTgt>
                                        </p:tgtEl>
                                      </p:cBhvr>
                                    </p:animEffec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34826"/>
                                        </p:tgtEl>
                                        <p:attrNameLst>
                                          <p:attrName>style.visibility</p:attrName>
                                        </p:attrNameLst>
                                      </p:cBhvr>
                                      <p:to>
                                        <p:strVal val="visible"/>
                                      </p:to>
                                    </p:set>
                                    <p:animEffect transition="in" filter="fade">
                                      <p:cBhvr>
                                        <p:cTn id="31" dur="1000"/>
                                        <p:tgtEl>
                                          <p:spTgt spid="34826"/>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4823">
                                            <p:txEl>
                                              <p:pRg st="8" end="8"/>
                                            </p:txEl>
                                          </p:spTgt>
                                        </p:tgtEl>
                                        <p:attrNameLst>
                                          <p:attrName>style.visibility</p:attrName>
                                        </p:attrNameLst>
                                      </p:cBhvr>
                                      <p:to>
                                        <p:strVal val="visible"/>
                                      </p:to>
                                    </p:set>
                                    <p:animEffect transition="in" filter="blinds(horizontal)">
                                      <p:cBhvr>
                                        <p:cTn id="36" dur="500"/>
                                        <p:tgtEl>
                                          <p:spTgt spid="348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3" grpId="0" build="p"/>
      <p:bldP spid="3482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14630400" cy="1554480"/>
          </a:xfrm>
        </p:spPr>
        <p:txBody>
          <a:bodyPr>
            <a:noAutofit/>
          </a:bodyPr>
          <a:lstStyle/>
          <a:p>
            <a:pPr eaLnBrk="1" hangingPunct="1"/>
            <a:r>
              <a:rPr lang="en-US" sz="5700" dirty="0" smtClean="0">
                <a:solidFill>
                  <a:srgbClr val="FFFF00"/>
                </a:solidFill>
                <a:latin typeface="Tahoma" pitchFamily="34" charset="0"/>
                <a:ea typeface="Tahoma" pitchFamily="34" charset="0"/>
                <a:cs typeface="Tahoma" pitchFamily="34" charset="0"/>
              </a:rPr>
              <a:t>The Apostle Paul quoted the Lord and Taught the same thing as Jesus did</a:t>
            </a:r>
          </a:p>
        </p:txBody>
      </p:sp>
      <p:sp>
        <p:nvSpPr>
          <p:cNvPr id="59395" name="Rectangle 3"/>
          <p:cNvSpPr>
            <a:spLocks noGrp="1" noChangeArrowheads="1"/>
          </p:cNvSpPr>
          <p:nvPr>
            <p:ph type="body" idx="1"/>
          </p:nvPr>
        </p:nvSpPr>
        <p:spPr>
          <a:xfrm>
            <a:off x="0" y="1554480"/>
            <a:ext cx="14630400" cy="6309360"/>
          </a:xfrm>
          <a:solidFill>
            <a:srgbClr val="CC0000">
              <a:alpha val="32156"/>
            </a:srgbClr>
          </a:solidFill>
        </p:spPr>
        <p:txBody>
          <a:bodyPr>
            <a:normAutofit/>
          </a:bodyPr>
          <a:lstStyle/>
          <a:p>
            <a:pPr eaLnBrk="1" hangingPunct="1">
              <a:lnSpc>
                <a:spcPct val="90000"/>
              </a:lnSpc>
              <a:buClr>
                <a:srgbClr val="CC0000"/>
              </a:buClr>
              <a:buSzPct val="25000"/>
              <a:buFontTx/>
              <a:buNone/>
            </a:pPr>
            <a:r>
              <a:rPr lang="en-US" dirty="0" smtClean="0">
                <a:solidFill>
                  <a:schemeClr val="bg1"/>
                </a:solidFill>
              </a:rPr>
              <a:t>“Now to the married I command, yet not I but the Lord: A wife is not to depart from her husband</a:t>
            </a:r>
            <a:r>
              <a:rPr lang="en-US" dirty="0" smtClean="0">
                <a:solidFill>
                  <a:schemeClr val="bg1"/>
                </a:solidFill>
              </a:rPr>
              <a:t>.” (</a:t>
            </a:r>
            <a:r>
              <a:rPr lang="en-US" dirty="0" smtClean="0">
                <a:solidFill>
                  <a:schemeClr val="bg1"/>
                </a:solidFill>
              </a:rPr>
              <a:t>1 </a:t>
            </a:r>
            <a:r>
              <a:rPr lang="en-US" dirty="0" smtClean="0">
                <a:solidFill>
                  <a:schemeClr val="bg1"/>
                </a:solidFill>
              </a:rPr>
              <a:t>Cor. </a:t>
            </a:r>
            <a:r>
              <a:rPr lang="en-US" dirty="0" smtClean="0">
                <a:solidFill>
                  <a:schemeClr val="bg1"/>
                </a:solidFill>
              </a:rPr>
              <a:t>7:10)</a:t>
            </a:r>
          </a:p>
          <a:p>
            <a:pPr algn="ctr" eaLnBrk="1" hangingPunct="1">
              <a:lnSpc>
                <a:spcPct val="90000"/>
              </a:lnSpc>
              <a:buClr>
                <a:srgbClr val="CC0000"/>
              </a:buClr>
              <a:buSzPct val="25000"/>
              <a:buFontTx/>
              <a:buNone/>
            </a:pPr>
            <a:endParaRPr lang="en-US" sz="1100" dirty="0" smtClean="0">
              <a:solidFill>
                <a:schemeClr val="bg1"/>
              </a:solidFill>
            </a:endParaRPr>
          </a:p>
          <a:p>
            <a:pPr algn="ctr" eaLnBrk="1" hangingPunct="1">
              <a:lnSpc>
                <a:spcPct val="90000"/>
              </a:lnSpc>
              <a:buClr>
                <a:srgbClr val="CC0000"/>
              </a:buClr>
              <a:buSzPct val="25000"/>
              <a:buFontTx/>
              <a:buNone/>
            </a:pPr>
            <a:r>
              <a:rPr lang="en-US" dirty="0" smtClean="0">
                <a:solidFill>
                  <a:schemeClr val="bg1"/>
                </a:solidFill>
              </a:rPr>
              <a:t>The apostle Paul was responding to questions from the Corinthians and repeats what the Lord commanded in Matthew 19:6 .  </a:t>
            </a:r>
          </a:p>
          <a:p>
            <a:pPr algn="ctr" eaLnBrk="1" hangingPunct="1">
              <a:lnSpc>
                <a:spcPct val="90000"/>
              </a:lnSpc>
              <a:buClr>
                <a:srgbClr val="CC0000"/>
              </a:buClr>
              <a:buSzPct val="25000"/>
              <a:buFontTx/>
              <a:buNone/>
            </a:pPr>
            <a:endParaRPr lang="en-US" sz="1100" dirty="0" smtClean="0">
              <a:solidFill>
                <a:schemeClr val="bg1"/>
              </a:solidFill>
            </a:endParaRPr>
          </a:p>
          <a:p>
            <a:pPr algn="ctr" eaLnBrk="1" hangingPunct="1">
              <a:lnSpc>
                <a:spcPct val="90000"/>
              </a:lnSpc>
              <a:buClr>
                <a:srgbClr val="CC0000"/>
              </a:buClr>
              <a:buSzPct val="25000"/>
              <a:buFontTx/>
              <a:buNone/>
            </a:pPr>
            <a:r>
              <a:rPr lang="en-US" dirty="0" smtClean="0">
                <a:solidFill>
                  <a:schemeClr val="bg1"/>
                </a:solidFill>
              </a:rPr>
              <a:t>The wife must not separate from her husband.</a:t>
            </a:r>
          </a:p>
          <a:p>
            <a:pPr algn="ctr" eaLnBrk="1" hangingPunct="1">
              <a:lnSpc>
                <a:spcPct val="90000"/>
              </a:lnSpc>
              <a:buClr>
                <a:srgbClr val="CC0000"/>
              </a:buClr>
              <a:buSzPct val="25000"/>
              <a:buFontTx/>
              <a:buNone/>
            </a:pPr>
            <a:endParaRPr lang="en-US" sz="1100" dirty="0" smtClean="0">
              <a:solidFill>
                <a:schemeClr val="bg1"/>
              </a:solidFill>
            </a:endParaRPr>
          </a:p>
          <a:p>
            <a:pPr algn="ctr" eaLnBrk="1" hangingPunct="1">
              <a:lnSpc>
                <a:spcPct val="90000"/>
              </a:lnSpc>
              <a:buClr>
                <a:srgbClr val="CC0000"/>
              </a:buClr>
              <a:buSzPct val="25000"/>
              <a:buFontTx/>
              <a:buNone/>
            </a:pPr>
            <a:r>
              <a:rPr lang="en-US" i="1" dirty="0" smtClean="0">
                <a:solidFill>
                  <a:schemeClr val="bg1"/>
                </a:solidFill>
                <a:latin typeface="AvantGarde Bk BT" pitchFamily="34" charset="0"/>
              </a:rPr>
              <a:t>If she disobeyed that command, would she have sinned?  </a:t>
            </a:r>
            <a:r>
              <a:rPr lang="en-US" dirty="0" smtClean="0">
                <a:solidFill>
                  <a:schemeClr val="bg1"/>
                </a:solidFill>
              </a:rPr>
              <a:t>(1 John 3:4)</a:t>
            </a:r>
          </a:p>
        </p:txBody>
      </p:sp>
      <p:sp>
        <p:nvSpPr>
          <p:cNvPr id="59397" name="Rectangle 5"/>
          <p:cNvSpPr>
            <a:spLocks noChangeArrowheads="1"/>
          </p:cNvSpPr>
          <p:nvPr/>
        </p:nvSpPr>
        <p:spPr bwMode="auto">
          <a:xfrm>
            <a:off x="533400" y="2209800"/>
            <a:ext cx="9677400" cy="624840"/>
          </a:xfrm>
          <a:prstGeom prst="rect">
            <a:avLst/>
          </a:prstGeom>
          <a:noFill/>
          <a:ln w="22225">
            <a:solidFill>
              <a:srgbClr val="FFFF00"/>
            </a:solidFill>
            <a:miter lim="800000"/>
            <a:headEnd/>
            <a:tailEnd/>
          </a:ln>
        </p:spPr>
        <p:txBody>
          <a:bodyPr wrap="none" lIns="130622" tIns="65311" rIns="130622" bIns="65311"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1000"/>
                                        <p:tgtEl>
                                          <p:spTgt spid="59395">
                                            <p:txEl>
                                              <p:pRg st="0" end="0"/>
                                            </p:txEl>
                                          </p:spTgt>
                                        </p:tgtEl>
                                      </p:cBhvr>
                                    </p:animEffect>
                                    <p:anim calcmode="lin" valueType="num">
                                      <p:cBhvr>
                                        <p:cTn id="8" dur="10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939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3" presetClass="entr" presetSubtype="16" fill="hold" grpId="0" nodeType="afterEffect">
                                  <p:stCondLst>
                                    <p:cond delay="0"/>
                                  </p:stCondLst>
                                  <p:childTnLst>
                                    <p:set>
                                      <p:cBhvr>
                                        <p:cTn id="12" dur="1" fill="hold">
                                          <p:stCondLst>
                                            <p:cond delay="0"/>
                                          </p:stCondLst>
                                        </p:cTn>
                                        <p:tgtEl>
                                          <p:spTgt spid="59397"/>
                                        </p:tgtEl>
                                        <p:attrNameLst>
                                          <p:attrName>style.visibility</p:attrName>
                                        </p:attrNameLst>
                                      </p:cBhvr>
                                      <p:to>
                                        <p:strVal val="visible"/>
                                      </p:to>
                                    </p:set>
                                    <p:anim calcmode="lin" valueType="num">
                                      <p:cBhvr>
                                        <p:cTn id="13" dur="500" fill="hold"/>
                                        <p:tgtEl>
                                          <p:spTgt spid="59397"/>
                                        </p:tgtEl>
                                        <p:attrNameLst>
                                          <p:attrName>ppt_w</p:attrName>
                                        </p:attrNameLst>
                                      </p:cBhvr>
                                      <p:tavLst>
                                        <p:tav tm="0">
                                          <p:val>
                                            <p:fltVal val="0"/>
                                          </p:val>
                                        </p:tav>
                                        <p:tav tm="100000">
                                          <p:val>
                                            <p:strVal val="#ppt_w"/>
                                          </p:val>
                                        </p:tav>
                                      </p:tavLst>
                                    </p:anim>
                                    <p:anim calcmode="lin" valueType="num">
                                      <p:cBhvr>
                                        <p:cTn id="14" dur="500" fill="hold"/>
                                        <p:tgtEl>
                                          <p:spTgt spid="59397"/>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9395">
                                            <p:txEl>
                                              <p:pRg st="2" end="2"/>
                                            </p:txEl>
                                          </p:spTgt>
                                        </p:tgtEl>
                                        <p:attrNameLst>
                                          <p:attrName>style.visibility</p:attrName>
                                        </p:attrNameLst>
                                      </p:cBhvr>
                                      <p:to>
                                        <p:strVal val="visible"/>
                                      </p:to>
                                    </p:set>
                                    <p:animEffect transition="in" filter="fade">
                                      <p:cBhvr>
                                        <p:cTn id="19" dur="1000"/>
                                        <p:tgtEl>
                                          <p:spTgt spid="59395">
                                            <p:txEl>
                                              <p:pRg st="2" end="2"/>
                                            </p:txEl>
                                          </p:spTgt>
                                        </p:tgtEl>
                                      </p:cBhvr>
                                    </p:animEffect>
                                    <p:anim calcmode="lin" valueType="num">
                                      <p:cBhvr>
                                        <p:cTn id="20" dur="10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93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9395">
                                            <p:txEl>
                                              <p:pRg st="4" end="4"/>
                                            </p:txEl>
                                          </p:spTgt>
                                        </p:tgtEl>
                                        <p:attrNameLst>
                                          <p:attrName>style.visibility</p:attrName>
                                        </p:attrNameLst>
                                      </p:cBhvr>
                                      <p:to>
                                        <p:strVal val="visible"/>
                                      </p:to>
                                    </p:set>
                                    <p:animEffect transition="in" filter="fade">
                                      <p:cBhvr>
                                        <p:cTn id="26" dur="1000"/>
                                        <p:tgtEl>
                                          <p:spTgt spid="59395">
                                            <p:txEl>
                                              <p:pRg st="4" end="4"/>
                                            </p:txEl>
                                          </p:spTgt>
                                        </p:tgtEl>
                                      </p:cBhvr>
                                    </p:animEffect>
                                    <p:anim calcmode="lin" valueType="num">
                                      <p:cBhvr>
                                        <p:cTn id="27" dur="1000" fill="hold"/>
                                        <p:tgtEl>
                                          <p:spTgt spid="59395">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593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59395">
                                            <p:txEl>
                                              <p:pRg st="6" end="6"/>
                                            </p:txEl>
                                          </p:spTgt>
                                        </p:tgtEl>
                                        <p:attrNameLst>
                                          <p:attrName>style.visibility</p:attrName>
                                        </p:attrNameLst>
                                      </p:cBhvr>
                                      <p:to>
                                        <p:strVal val="visible"/>
                                      </p:to>
                                    </p:set>
                                    <p:animEffect transition="in" filter="fade">
                                      <p:cBhvr>
                                        <p:cTn id="33" dur="1000"/>
                                        <p:tgtEl>
                                          <p:spTgt spid="59395">
                                            <p:txEl>
                                              <p:pRg st="6" end="6"/>
                                            </p:txEl>
                                          </p:spTgt>
                                        </p:tgtEl>
                                      </p:cBhvr>
                                    </p:animEffect>
                                    <p:anim calcmode="lin" valueType="num">
                                      <p:cBhvr>
                                        <p:cTn id="34" dur="1000" fill="hold"/>
                                        <p:tgtEl>
                                          <p:spTgt spid="59395">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5939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P spid="5939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1|2.8"/>
</p:tagLst>
</file>

<file path=ppt/tags/tag2.xml><?xml version="1.0" encoding="utf-8"?>
<p:tagLst xmlns:a="http://schemas.openxmlformats.org/drawingml/2006/main" xmlns:r="http://schemas.openxmlformats.org/officeDocument/2006/relationships" xmlns:p="http://schemas.openxmlformats.org/presentationml/2006/main">
  <p:tag name="TIMING" val="|2.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3188</Words>
  <Application>Microsoft Office PowerPoint</Application>
  <PresentationFormat>Custom</PresentationFormat>
  <Paragraphs>249</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The Divorce Rate in this Country has Skyrocketed over Time</vt:lpstr>
      <vt:lpstr>The Divorce Rate in this Country has Skyrocketed over Time</vt:lpstr>
      <vt:lpstr>Slide 3</vt:lpstr>
      <vt:lpstr>There are 3 Greek Words that are Used for Divorce in the Bible</vt:lpstr>
      <vt:lpstr>The Pharisees asked Jesus if it was Lawful to Divorce for any Reason</vt:lpstr>
      <vt:lpstr>The Pharisees asked Jesus if it was Lawful to Divorce for any Reason</vt:lpstr>
      <vt:lpstr>Jesus Gives Four Reasons why you cannot Put Away a Mate for any Reason!</vt:lpstr>
      <vt:lpstr>Jesus Taught the Rule that you should not Divorce</vt:lpstr>
      <vt:lpstr>The Apostle Paul quoted the Lord and Taught the same thing as Jesus did</vt:lpstr>
      <vt:lpstr>The Apostle Paul Taught that a Woman was Bound by Law to her Husband for Life</vt:lpstr>
      <vt:lpstr>Did Jesus Give any Exceptions to God’s Rule of One Man and One Woman for Life?</vt:lpstr>
      <vt:lpstr>Is it Lawful to Divorce your Wife for any Reason Except for Sexual Immorality?</vt:lpstr>
      <vt:lpstr>Is it Lawful to Divorce your Wife for any Reason Except for Sexual Immorality?</vt:lpstr>
      <vt:lpstr>Is it Lawful to Divorce your Wife for any Reason Except for Sexual Immorality?</vt:lpstr>
      <vt:lpstr>Is it Lawful to Divorce your Wife as Long as you remain Unmarried?</vt:lpstr>
      <vt:lpstr>Is it Lawful to Divorce your Wife as Long as you remain Unmarried?</vt:lpstr>
      <vt:lpstr>Is it Lawful for a Christian to Divorce their Spouse if they aren’t Content to Dwell with You?</vt:lpstr>
      <vt:lpstr>Slide 18</vt:lpstr>
      <vt:lpstr>Is it Lawful for a Christian to Divorce their Spouse for the Kingdom of Heaven’s Sake?</vt:lpstr>
      <vt:lpstr>Did Peter Divorce His Wife for the Kingdom of Heaven’s Sake?</vt:lpstr>
      <vt:lpstr>Is it Lawful for a Christian to Divorce their Spouse because of Hostilities in the Marriage?</vt:lpstr>
      <vt:lpstr>Is it Lawful for a Christian to Divorce their Spouse because of Hostilities in the Marriage?</vt:lpstr>
      <vt:lpstr> Wives are Commanded to Follow the Example of Christ</vt:lpstr>
      <vt:lpstr>Can a Man Wife Divorce His Wife for any Reason? NO !</vt:lpstr>
      <vt:lpstr>Jesus said that there is Only One  Scriptural Reason for Divorce</vt:lpstr>
      <vt:lpstr>Some Brethren Contend that there are many reasons you can Divorce</vt:lpstr>
      <vt:lpstr>Mark Those who Cause Division</vt:lpstr>
      <vt:lpstr>Don’t bid Godspeed to False Teachers</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Steven Lawrence Locklair</dc:creator>
  <cp:lastModifiedBy>Steven Lawrence Locklair</cp:lastModifiedBy>
  <cp:revision>11</cp:revision>
  <dcterms:created xsi:type="dcterms:W3CDTF">2014-05-20T17:32:03Z</dcterms:created>
  <dcterms:modified xsi:type="dcterms:W3CDTF">2015-05-24T21:07:09Z</dcterms:modified>
</cp:coreProperties>
</file>