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6" r:id="rId3"/>
    <p:sldId id="258" r:id="rId4"/>
    <p:sldId id="259" r:id="rId5"/>
    <p:sldId id="261" r:id="rId6"/>
    <p:sldId id="262" r:id="rId7"/>
    <p:sldId id="263" r:id="rId8"/>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C3B00AA5-D4F5-41DD-883F-7EABAEE55C85}" type="datetimeFigureOut">
              <a:rPr lang="en-US" smtClean="0"/>
              <a:t>5/17/2015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FD4C80A-BD9E-40D8-8240-07546AF4471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2806D692-B834-4272-A5B2-3F300C3A6367}" type="datetimeFigureOut">
              <a:rPr lang="en-US" smtClean="0"/>
              <a:pPr/>
              <a:t>5/17/2015</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998A199-E54E-4198-BC3C-21E986BD2F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98A199-E54E-4198-BC3C-21E986BD2FE6}"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98A199-E54E-4198-BC3C-21E986BD2FE6}"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98A199-E54E-4198-BC3C-21E986BD2FE6}"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1C6D12-ABE5-4508-8E45-C3720CB5BF8B}"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C6D12-ABE5-4508-8E45-C3720CB5BF8B}"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C6D12-ABE5-4508-8E45-C3720CB5BF8B}"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C6D12-ABE5-4508-8E45-C3720CB5BF8B}"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C6D12-ABE5-4508-8E45-C3720CB5BF8B}" type="datetimeFigureOut">
              <a:rPr lang="en-US" smtClean="0"/>
              <a:pPr/>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1C6D12-ABE5-4508-8E45-C3720CB5BF8B}" type="datetimeFigureOut">
              <a:rPr lang="en-US" smtClean="0"/>
              <a:pPr/>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1C6D12-ABE5-4508-8E45-C3720CB5BF8B}" type="datetimeFigureOut">
              <a:rPr lang="en-US" smtClean="0"/>
              <a:pPr/>
              <a:t>5/17/2015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1C6D12-ABE5-4508-8E45-C3720CB5BF8B}" type="datetimeFigureOut">
              <a:rPr lang="en-US" smtClean="0"/>
              <a:pPr/>
              <a:t>5/17/2015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C6D12-ABE5-4508-8E45-C3720CB5BF8B}" type="datetimeFigureOut">
              <a:rPr lang="en-US" smtClean="0"/>
              <a:pPr/>
              <a:t>5/17/2015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C6D12-ABE5-4508-8E45-C3720CB5BF8B}" type="datetimeFigureOut">
              <a:rPr lang="en-US" smtClean="0"/>
              <a:pPr/>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C6D12-ABE5-4508-8E45-C3720CB5BF8B}" type="datetimeFigureOut">
              <a:rPr lang="en-US" smtClean="0"/>
              <a:pPr/>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B34D-AE51-4F29-80C5-07F251BD8F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6A1C6D12-ABE5-4508-8E45-C3720CB5BF8B}" type="datetimeFigureOut">
              <a:rPr lang="en-US" smtClean="0"/>
              <a:pPr/>
              <a:t>5/17/2015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494AB34D-AE51-4F29-80C5-07F251BD8F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14630400" cy="7467600"/>
          </a:xfrm>
        </p:spPr>
        <p:txBody>
          <a:bodyPr>
            <a:normAutofit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Pride is considered a good thing by many people today but the Bible warns us that it leads to destruction (Pr. 16:18).</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 first terrorist of Christianity was prideful but after meeting the Lord, he humbled himself in obedience and became the apostle Paul (Acts 22:16).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Paul was the prominent preacher to the Gentiles and wrote much of the New Testament (2 Tim. 1:11; 2 Pet. 3:15). </a:t>
            </a:r>
          </a:p>
          <a:p>
            <a:pPr algn="ctr">
              <a:buNone/>
            </a:pPr>
            <a:r>
              <a:rPr lang="en-US" sz="1500" dirty="0" smtClean="0">
                <a:solidFill>
                  <a:schemeClr val="bg1"/>
                </a:solidFill>
                <a:latin typeface="Tahoma" pitchFamily="34" charset="0"/>
                <a:ea typeface="Tahoma" pitchFamily="34" charset="0"/>
                <a:cs typeface="Tahoma" pitchFamily="34" charset="0"/>
              </a:rPr>
              <a:t> </a:t>
            </a:r>
          </a:p>
          <a:p>
            <a:pPr algn="ctr">
              <a:buNone/>
            </a:pPr>
            <a:r>
              <a:rPr lang="en-US" sz="4300" dirty="0" smtClean="0">
                <a:solidFill>
                  <a:schemeClr val="bg1"/>
                </a:solidFill>
                <a:latin typeface="Tahoma" pitchFamily="34" charset="0"/>
                <a:ea typeface="Tahoma" pitchFamily="34" charset="0"/>
                <a:cs typeface="Tahoma" pitchFamily="34" charset="0"/>
              </a:rPr>
              <a:t>In this sermon, we will examine his pride and its consequences along with the changes he made as a Christian which must be reflected in our lives today.</a:t>
            </a:r>
            <a:endParaRPr lang="en-US" sz="43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599"/>
          </a:xfrm>
        </p:spPr>
        <p:txBody>
          <a:bodyPr>
            <a:noAutofit/>
          </a:bodyPr>
          <a:lstStyle/>
          <a:p>
            <a:r>
              <a:rPr lang="en-US" sz="13300" dirty="0" smtClean="0">
                <a:solidFill>
                  <a:srgbClr val="FFFF00"/>
                </a:solidFill>
                <a:latin typeface="Tahoma" pitchFamily="34" charset="0"/>
                <a:ea typeface="Tahoma" pitchFamily="34" charset="0"/>
                <a:cs typeface="Tahoma" pitchFamily="34" charset="0"/>
              </a:rPr>
              <a:t>The Prideful Persecutor becomes the Humble Disciple</a:t>
            </a:r>
            <a:endParaRPr lang="en-US" sz="133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5100" dirty="0" smtClean="0">
                <a:solidFill>
                  <a:srgbClr val="FFFF00"/>
                </a:solidFill>
                <a:latin typeface="Tahoma" pitchFamily="34" charset="0"/>
                <a:ea typeface="Tahoma" pitchFamily="34" charset="0"/>
                <a:cs typeface="Tahoma" pitchFamily="34" charset="0"/>
              </a:rPr>
              <a:t>Saul’s Confidence in the Flesh (Pride)- Phil. 3:3-7</a:t>
            </a:r>
            <a:endParaRPr lang="en-US" sz="51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14630400" cy="7467600"/>
          </a:xfrm>
        </p:spPr>
        <p:txBody>
          <a:bodyPr>
            <a:normAutofit lnSpcReduction="10000"/>
          </a:bodyPr>
          <a:lstStyle/>
          <a:p>
            <a:pPr algn="ctr">
              <a:buNone/>
            </a:pPr>
            <a:r>
              <a:rPr lang="en-US" sz="4300" b="1" u="sng" dirty="0" smtClean="0">
                <a:solidFill>
                  <a:srgbClr val="FFFF00"/>
                </a:solidFill>
                <a:latin typeface="Tahoma" pitchFamily="34" charset="0"/>
                <a:ea typeface="Tahoma" pitchFamily="34" charset="0"/>
                <a:cs typeface="Tahoma" pitchFamily="34" charset="0"/>
              </a:rPr>
              <a:t>P</a:t>
            </a:r>
            <a:r>
              <a:rPr lang="en-US" sz="4300" dirty="0" smtClean="0">
                <a:solidFill>
                  <a:schemeClr val="bg1"/>
                </a:solidFill>
                <a:latin typeface="Tahoma" pitchFamily="34" charset="0"/>
                <a:ea typeface="Tahoma" pitchFamily="34" charset="0"/>
                <a:cs typeface="Tahoma" pitchFamily="34" charset="0"/>
              </a:rPr>
              <a:t>edigree (noble birth, circumcised, Israelite, </a:t>
            </a:r>
            <a:r>
              <a:rPr lang="en-US" sz="4300" dirty="0" err="1" smtClean="0">
                <a:solidFill>
                  <a:schemeClr val="bg1"/>
                </a:solidFill>
                <a:latin typeface="Tahoma" pitchFamily="34" charset="0"/>
                <a:ea typeface="Tahoma" pitchFamily="34" charset="0"/>
                <a:cs typeface="Tahoma" pitchFamily="34" charset="0"/>
              </a:rPr>
              <a:t>Benjamite</a:t>
            </a:r>
            <a:r>
              <a:rPr lang="en-US" sz="4300" dirty="0" smtClean="0">
                <a:solidFill>
                  <a:schemeClr val="bg1"/>
                </a:solidFill>
                <a:latin typeface="Tahoma" pitchFamily="34" charset="0"/>
                <a:ea typeface="Tahoma" pitchFamily="34" charset="0"/>
                <a:cs typeface="Tahoma" pitchFamily="34" charset="0"/>
              </a:rPr>
              <a:t>, and a Hebrew of Hebrews)</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300" b="1" u="sng" dirty="0" smtClean="0">
                <a:solidFill>
                  <a:srgbClr val="FFFF00"/>
                </a:solidFill>
                <a:latin typeface="Tahoma" pitchFamily="34" charset="0"/>
                <a:ea typeface="Tahoma" pitchFamily="34" charset="0"/>
                <a:cs typeface="Tahoma" pitchFamily="34" charset="0"/>
              </a:rPr>
              <a:t>R</a:t>
            </a:r>
            <a:r>
              <a:rPr lang="en-US" sz="4300" dirty="0" smtClean="0">
                <a:solidFill>
                  <a:schemeClr val="bg1"/>
                </a:solidFill>
                <a:latin typeface="Tahoma" pitchFamily="34" charset="0"/>
                <a:ea typeface="Tahoma" pitchFamily="34" charset="0"/>
                <a:cs typeface="Tahoma" pitchFamily="34" charset="0"/>
              </a:rPr>
              <a:t>esume</a:t>
            </a:r>
            <a:r>
              <a:rPr lang="en-US" sz="4300" dirty="0" smtClean="0">
                <a:solidFill>
                  <a:schemeClr val="bg1"/>
                </a:solidFill>
                <a:latin typeface="Tahoma" pitchFamily="34" charset="0"/>
                <a:ea typeface="Tahoma" pitchFamily="34" charset="0"/>
                <a:cs typeface="Tahoma" pitchFamily="34" charset="0"/>
              </a:rPr>
              <a:t>’ </a:t>
            </a:r>
            <a:r>
              <a:rPr lang="en-US" sz="4300" dirty="0" smtClean="0">
                <a:solidFill>
                  <a:schemeClr val="bg1"/>
                </a:solidFill>
                <a:latin typeface="Tahoma" pitchFamily="34" charset="0"/>
                <a:ea typeface="Tahoma" pitchFamily="34" charset="0"/>
                <a:cs typeface="Tahoma" pitchFamily="34" charset="0"/>
              </a:rPr>
              <a:t>(he learned the law from the best- Dr. </a:t>
            </a:r>
            <a:r>
              <a:rPr lang="en-US" sz="4300" dirty="0" err="1" smtClean="0">
                <a:solidFill>
                  <a:schemeClr val="bg1"/>
                </a:solidFill>
                <a:latin typeface="Tahoma" pitchFamily="34" charset="0"/>
                <a:ea typeface="Tahoma" pitchFamily="34" charset="0"/>
                <a:cs typeface="Tahoma" pitchFamily="34" charset="0"/>
              </a:rPr>
              <a:t>Gamaliel</a:t>
            </a:r>
            <a:r>
              <a:rPr lang="en-US" sz="4300" dirty="0" smtClean="0">
                <a:solidFill>
                  <a:schemeClr val="bg1"/>
                </a:solidFill>
                <a:latin typeface="Tahoma" pitchFamily="34" charset="0"/>
                <a:ea typeface="Tahoma" pitchFamily="34" charset="0"/>
                <a:cs typeface="Tahoma" pitchFamily="34" charset="0"/>
              </a:rPr>
              <a:t>, was blameless in it, </a:t>
            </a:r>
            <a:r>
              <a:rPr lang="en-US" sz="4300" dirty="0" smtClean="0">
                <a:solidFill>
                  <a:schemeClr val="bg1"/>
                </a:solidFill>
                <a:latin typeface="Tahoma" pitchFamily="34" charset="0"/>
                <a:ea typeface="Tahoma" pitchFamily="34" charset="0"/>
                <a:cs typeface="Tahoma" pitchFamily="34" charset="0"/>
              </a:rPr>
              <a:t>a Pharisee- the </a:t>
            </a:r>
            <a:r>
              <a:rPr lang="en-US" sz="4300" dirty="0" smtClean="0">
                <a:solidFill>
                  <a:schemeClr val="bg1"/>
                </a:solidFill>
                <a:latin typeface="Tahoma" pitchFamily="34" charset="0"/>
                <a:ea typeface="Tahoma" pitchFamily="34" charset="0"/>
                <a:cs typeface="Tahoma" pitchFamily="34" charset="0"/>
              </a:rPr>
              <a:t>strictest </a:t>
            </a:r>
            <a:r>
              <a:rPr lang="en-US" sz="4300" dirty="0" smtClean="0">
                <a:solidFill>
                  <a:schemeClr val="bg1"/>
                </a:solidFill>
                <a:latin typeface="Tahoma" pitchFamily="34" charset="0"/>
                <a:ea typeface="Tahoma" pitchFamily="34" charset="0"/>
                <a:cs typeface="Tahoma" pitchFamily="34" charset="0"/>
              </a:rPr>
              <a:t>set, and </a:t>
            </a:r>
            <a:r>
              <a:rPr lang="en-US" sz="4300" dirty="0" smtClean="0">
                <a:solidFill>
                  <a:schemeClr val="bg1"/>
                </a:solidFill>
                <a:latin typeface="Tahoma" pitchFamily="34" charset="0"/>
                <a:ea typeface="Tahoma" pitchFamily="34" charset="0"/>
                <a:cs typeface="Tahoma" pitchFamily="34" charset="0"/>
              </a:rPr>
              <a:t>showed his </a:t>
            </a:r>
            <a:r>
              <a:rPr lang="en-US" sz="4300" dirty="0" smtClean="0">
                <a:solidFill>
                  <a:schemeClr val="bg1"/>
                </a:solidFill>
                <a:latin typeface="Tahoma" pitchFamily="34" charset="0"/>
                <a:ea typeface="Tahoma" pitchFamily="34" charset="0"/>
                <a:cs typeface="Tahoma" pitchFamily="34" charset="0"/>
              </a:rPr>
              <a:t>zeal </a:t>
            </a:r>
            <a:r>
              <a:rPr lang="en-US" sz="4300" dirty="0" smtClean="0">
                <a:solidFill>
                  <a:schemeClr val="bg1"/>
                </a:solidFill>
                <a:latin typeface="Tahoma" pitchFamily="34" charset="0"/>
                <a:ea typeface="Tahoma" pitchFamily="34" charset="0"/>
                <a:cs typeface="Tahoma" pitchFamily="34" charset="0"/>
              </a:rPr>
              <a:t>for that law by persecuting the church)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300" b="1" u="sng" dirty="0" smtClean="0">
                <a:solidFill>
                  <a:srgbClr val="FFFF00"/>
                </a:solidFill>
                <a:latin typeface="Tahoma" pitchFamily="34" charset="0"/>
                <a:ea typeface="Tahoma" pitchFamily="34" charset="0"/>
                <a:cs typeface="Tahoma" pitchFamily="34" charset="0"/>
              </a:rPr>
              <a:t>I</a:t>
            </a:r>
            <a:r>
              <a:rPr lang="en-US" sz="4300" dirty="0" smtClean="0">
                <a:solidFill>
                  <a:schemeClr val="bg1"/>
                </a:solidFill>
                <a:latin typeface="Tahoma" pitchFamily="34" charset="0"/>
                <a:ea typeface="Tahoma" pitchFamily="34" charset="0"/>
                <a:cs typeface="Tahoma" pitchFamily="34" charset="0"/>
              </a:rPr>
              <a:t>nflated Ego- (puffed up with </a:t>
            </a:r>
            <a:r>
              <a:rPr lang="en-US" sz="4300" dirty="0" smtClean="0">
                <a:solidFill>
                  <a:schemeClr val="bg1"/>
                </a:solidFill>
                <a:latin typeface="Tahoma" pitchFamily="34" charset="0"/>
                <a:ea typeface="Tahoma" pitchFamily="34" charset="0"/>
                <a:cs typeface="Tahoma" pitchFamily="34" charset="0"/>
              </a:rPr>
              <a:t>pride- 1 Cor. 8:1) </a:t>
            </a:r>
            <a:endParaRPr lang="en-US" sz="4300" dirty="0" smtClean="0">
              <a:solidFill>
                <a:schemeClr val="bg1"/>
              </a:solidFill>
              <a:latin typeface="Tahoma" pitchFamily="34" charset="0"/>
              <a:ea typeface="Tahoma" pitchFamily="34" charset="0"/>
              <a:cs typeface="Tahoma" pitchFamily="34" charset="0"/>
            </a:endParaRPr>
          </a:p>
          <a:p>
            <a:pPr algn="ctr">
              <a:buNone/>
            </a:pPr>
            <a:r>
              <a:rPr lang="en-US" sz="1500" dirty="0" smtClean="0">
                <a:solidFill>
                  <a:schemeClr val="bg1"/>
                </a:solidFill>
                <a:latin typeface="Tahoma" pitchFamily="34" charset="0"/>
                <a:ea typeface="Tahoma" pitchFamily="34" charset="0"/>
                <a:cs typeface="Tahoma" pitchFamily="34" charset="0"/>
              </a:rPr>
              <a:t> </a:t>
            </a:r>
          </a:p>
          <a:p>
            <a:pPr algn="ctr">
              <a:buNone/>
            </a:pPr>
            <a:r>
              <a:rPr lang="en-US" sz="4300" b="1" u="sng" dirty="0" smtClean="0">
                <a:solidFill>
                  <a:srgbClr val="FFFF00"/>
                </a:solidFill>
                <a:latin typeface="Tahoma" pitchFamily="34" charset="0"/>
                <a:ea typeface="Tahoma" pitchFamily="34" charset="0"/>
                <a:cs typeface="Tahoma" pitchFamily="34" charset="0"/>
              </a:rPr>
              <a:t>D</a:t>
            </a:r>
            <a:r>
              <a:rPr lang="en-US" sz="4300" dirty="0" smtClean="0">
                <a:solidFill>
                  <a:schemeClr val="bg1"/>
                </a:solidFill>
                <a:latin typeface="Tahoma" pitchFamily="34" charset="0"/>
                <a:ea typeface="Tahoma" pitchFamily="34" charset="0"/>
                <a:cs typeface="Tahoma" pitchFamily="34" charset="0"/>
              </a:rPr>
              <a:t>estroy Others (put men &amp; women in prison and cast his vote to put Christians to death- Acts 8:3; 9:1,21; 26:10).</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b="1" u="sng" dirty="0" smtClean="0">
                <a:solidFill>
                  <a:srgbClr val="FFFF00"/>
                </a:solidFill>
                <a:latin typeface="Tahoma" pitchFamily="34" charset="0"/>
                <a:ea typeface="Tahoma" pitchFamily="34" charset="0"/>
                <a:cs typeface="Tahoma" pitchFamily="34" charset="0"/>
              </a:rPr>
              <a:t>E</a:t>
            </a:r>
            <a:r>
              <a:rPr lang="en-US" sz="4300" dirty="0" smtClean="0">
                <a:solidFill>
                  <a:schemeClr val="bg1"/>
                </a:solidFill>
                <a:latin typeface="Tahoma" pitchFamily="34" charset="0"/>
                <a:ea typeface="Tahoma" pitchFamily="34" charset="0"/>
                <a:cs typeface="Tahoma" pitchFamily="34" charset="0"/>
              </a:rPr>
              <a:t>levate Self &amp; Put Others Down- Pharisees (Luke 18:9ff) </a:t>
            </a:r>
          </a:p>
          <a:p>
            <a:pPr algn="ctr">
              <a:buNone/>
            </a:pP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4300" dirty="0">
              <a:solidFill>
                <a:schemeClr val="bg1"/>
              </a:solidFill>
              <a:latin typeface="Tahoma" pitchFamily="34" charset="0"/>
              <a:ea typeface="Tahoma" pitchFamily="34" charset="0"/>
              <a:cs typeface="Tahoma" pitchFamily="34" charset="0"/>
            </a:endParaRPr>
          </a:p>
          <a:p>
            <a:pPr algn="ctr">
              <a:buNone/>
            </a:pPr>
            <a:endParaRPr lang="en-US" sz="43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5400" dirty="0" smtClean="0">
                <a:solidFill>
                  <a:srgbClr val="FFFF00"/>
                </a:solidFill>
                <a:latin typeface="Tahoma" pitchFamily="34" charset="0"/>
                <a:ea typeface="Tahoma" pitchFamily="34" charset="0"/>
                <a:cs typeface="Tahoma" pitchFamily="34" charset="0"/>
              </a:rPr>
              <a:t>Dangerous Expressions of Pride Today</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14630400" cy="74676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“I am a </a:t>
            </a:r>
            <a:r>
              <a:rPr lang="en-US" sz="4300" dirty="0" err="1" smtClean="0">
                <a:solidFill>
                  <a:schemeClr val="bg1"/>
                </a:solidFill>
                <a:latin typeface="Tahoma" pitchFamily="34" charset="0"/>
                <a:ea typeface="Tahoma" pitchFamily="34" charset="0"/>
                <a:cs typeface="Tahoma" pitchFamily="34" charset="0"/>
              </a:rPr>
              <a:t>xth</a:t>
            </a:r>
            <a:r>
              <a:rPr lang="en-US" sz="4300" dirty="0" smtClean="0">
                <a:solidFill>
                  <a:schemeClr val="bg1"/>
                </a:solidFill>
                <a:latin typeface="Tahoma" pitchFamily="34" charset="0"/>
                <a:ea typeface="Tahoma" pitchFamily="34" charset="0"/>
                <a:cs typeface="Tahoma" pitchFamily="34" charset="0"/>
              </a:rPr>
              <a:t> generation Christian”- going back to restoration</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 am a better ________ than he/she is”</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 have converted, taught and/or helped many people” </a:t>
            </a:r>
          </a:p>
          <a:p>
            <a:pPr algn="ctr">
              <a:buNone/>
            </a:pPr>
            <a:r>
              <a:rPr lang="en-US" sz="1500" dirty="0" smtClean="0">
                <a:solidFill>
                  <a:schemeClr val="bg1"/>
                </a:solidFill>
                <a:latin typeface="Tahoma" pitchFamily="34" charset="0"/>
                <a:ea typeface="Tahoma" pitchFamily="34" charset="0"/>
                <a:cs typeface="Tahoma" pitchFamily="34" charset="0"/>
              </a:rPr>
              <a:t> </a:t>
            </a:r>
          </a:p>
          <a:p>
            <a:pPr algn="ctr">
              <a:buNone/>
            </a:pPr>
            <a:r>
              <a:rPr lang="en-US" sz="4300" dirty="0" smtClean="0">
                <a:solidFill>
                  <a:schemeClr val="bg1"/>
                </a:solidFill>
                <a:latin typeface="Tahoma" pitchFamily="34" charset="0"/>
                <a:ea typeface="Tahoma" pitchFamily="34" charset="0"/>
                <a:cs typeface="Tahoma" pitchFamily="34" charset="0"/>
              </a:rPr>
              <a:t> “I am a member of the largest church in Texas”</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 was baptized by a well known preacher”</a:t>
            </a:r>
          </a:p>
          <a:p>
            <a:pPr algn="ctr">
              <a:buNone/>
            </a:pPr>
            <a:endParaRPr lang="en-US" sz="8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There is a danger in being puffed up with pride so that God doesn’t get the glory by our words and deeds. </a:t>
            </a:r>
          </a:p>
          <a:p>
            <a:pPr algn="ctr">
              <a:buNone/>
            </a:pPr>
            <a:endParaRPr lang="en-US" sz="4300" dirty="0">
              <a:solidFill>
                <a:schemeClr val="bg1"/>
              </a:solidFill>
              <a:latin typeface="Tahoma" pitchFamily="34" charset="0"/>
              <a:ea typeface="Tahoma" pitchFamily="34" charset="0"/>
              <a:cs typeface="Tahoma" pitchFamily="34" charset="0"/>
            </a:endParaRPr>
          </a:p>
          <a:p>
            <a:pPr algn="ctr">
              <a:buNone/>
            </a:pPr>
            <a:endParaRPr lang="en-US" sz="43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calcmode="lin" valueType="num">
                                      <p:cBhvr>
                                        <p:cTn id="42"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4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686800"/>
          </a:xfrm>
        </p:spPr>
        <p:txBody>
          <a:bodyPr>
            <a:normAutofit/>
          </a:bodyPr>
          <a:lstStyle/>
          <a:p>
            <a:pPr algn="ctr">
              <a:buNone/>
            </a:pPr>
            <a:r>
              <a:rPr lang="en-US" sz="4300" u="sng" dirty="0" smtClean="0">
                <a:solidFill>
                  <a:srgbClr val="FFFF00"/>
                </a:solidFill>
                <a:latin typeface="Tahoma" pitchFamily="34" charset="0"/>
                <a:ea typeface="Tahoma" pitchFamily="34" charset="0"/>
                <a:cs typeface="Tahoma" pitchFamily="34" charset="0"/>
              </a:rPr>
              <a:t> The Prideful Need to</a:t>
            </a:r>
            <a:r>
              <a:rPr lang="en-US" sz="4300" dirty="0" smtClean="0">
                <a:solidFill>
                  <a:srgbClr val="FFFF00"/>
                </a:solidFill>
                <a:latin typeface="Tahoma" pitchFamily="34" charset="0"/>
                <a:ea typeface="Tahoma" pitchFamily="34" charset="0"/>
                <a:cs typeface="Tahoma" pitchFamily="34" charset="0"/>
              </a:rPr>
              <a:t>… </a:t>
            </a:r>
            <a:r>
              <a:rPr lang="en-US" sz="4300" dirty="0" smtClean="0">
                <a:solidFill>
                  <a:schemeClr val="bg1"/>
                </a:solidFill>
                <a:latin typeface="Tahoma" pitchFamily="34" charset="0"/>
                <a:ea typeface="Tahoma" pitchFamily="34" charset="0"/>
                <a:cs typeface="Tahoma" pitchFamily="34" charset="0"/>
              </a:rPr>
              <a:t>be </a:t>
            </a:r>
            <a:r>
              <a:rPr lang="en-US" sz="4300" b="1" u="sng" dirty="0" smtClean="0">
                <a:solidFill>
                  <a:srgbClr val="FFFF00"/>
                </a:solidFill>
                <a:latin typeface="Tahoma" pitchFamily="34" charset="0"/>
                <a:ea typeface="Tahoma" pitchFamily="34" charset="0"/>
                <a:cs typeface="Tahoma" pitchFamily="34" charset="0"/>
              </a:rPr>
              <a:t>H</a:t>
            </a:r>
            <a:r>
              <a:rPr lang="en-US" sz="4300" dirty="0" smtClean="0">
                <a:solidFill>
                  <a:schemeClr val="bg1"/>
                </a:solidFill>
                <a:latin typeface="Tahoma" pitchFamily="34" charset="0"/>
                <a:ea typeface="Tahoma" pitchFamily="34" charset="0"/>
                <a:cs typeface="Tahoma" pitchFamily="34" charset="0"/>
              </a:rPr>
              <a:t>umbled by God’s Word                                               (James 4:6-10; Acts 9:5-6)</a:t>
            </a:r>
          </a:p>
          <a:p>
            <a:pPr algn="ctr">
              <a:buNone/>
            </a:pPr>
            <a:r>
              <a:rPr lang="en-US" sz="4300" dirty="0" smtClean="0">
                <a:solidFill>
                  <a:srgbClr val="FFFF00"/>
                </a:solidFill>
                <a:latin typeface="Tahoma" pitchFamily="34" charset="0"/>
                <a:ea typeface="Tahoma" pitchFamily="34" charset="0"/>
                <a:cs typeface="Tahoma" pitchFamily="34" charset="0"/>
              </a:rPr>
              <a:t>…</a:t>
            </a:r>
            <a:r>
              <a:rPr lang="en-US" sz="4300" b="1" u="sng" dirty="0" smtClean="0">
                <a:solidFill>
                  <a:srgbClr val="FFFF00"/>
                </a:solidFill>
                <a:latin typeface="Tahoma" pitchFamily="34" charset="0"/>
                <a:ea typeface="Tahoma" pitchFamily="34" charset="0"/>
                <a:cs typeface="Tahoma" pitchFamily="34" charset="0"/>
              </a:rPr>
              <a:t>u</a:t>
            </a:r>
            <a:r>
              <a:rPr lang="en-US" sz="4300" dirty="0" smtClean="0">
                <a:solidFill>
                  <a:schemeClr val="bg1"/>
                </a:solidFill>
                <a:latin typeface="Tahoma" pitchFamily="34" charset="0"/>
                <a:ea typeface="Tahoma" pitchFamily="34" charset="0"/>
                <a:cs typeface="Tahoma" pitchFamily="34" charset="0"/>
              </a:rPr>
              <a:t>nderstand they are sinners                                                  (</a:t>
            </a:r>
            <a:r>
              <a:rPr lang="en-US" sz="4300" dirty="0" smtClean="0">
                <a:solidFill>
                  <a:schemeClr val="bg1"/>
                </a:solidFill>
                <a:latin typeface="Tahoma" pitchFamily="34" charset="0"/>
                <a:ea typeface="Tahoma" pitchFamily="34" charset="0"/>
                <a:cs typeface="Tahoma" pitchFamily="34" charset="0"/>
              </a:rPr>
              <a:t>Rom. </a:t>
            </a:r>
            <a:r>
              <a:rPr lang="en-US" sz="4300" dirty="0" smtClean="0">
                <a:solidFill>
                  <a:schemeClr val="bg1"/>
                </a:solidFill>
                <a:latin typeface="Tahoma" pitchFamily="34" charset="0"/>
                <a:ea typeface="Tahoma" pitchFamily="34" charset="0"/>
                <a:cs typeface="Tahoma" pitchFamily="34" charset="0"/>
              </a:rPr>
              <a:t>3:23; 1 </a:t>
            </a:r>
            <a:r>
              <a:rPr lang="en-US" sz="4300" dirty="0" smtClean="0">
                <a:solidFill>
                  <a:schemeClr val="bg1"/>
                </a:solidFill>
                <a:latin typeface="Tahoma" pitchFamily="34" charset="0"/>
                <a:ea typeface="Tahoma" pitchFamily="34" charset="0"/>
                <a:cs typeface="Tahoma" pitchFamily="34" charset="0"/>
              </a:rPr>
              <a:t>John </a:t>
            </a:r>
            <a:r>
              <a:rPr lang="en-US" sz="4300" dirty="0" smtClean="0">
                <a:solidFill>
                  <a:schemeClr val="bg1"/>
                </a:solidFill>
                <a:latin typeface="Tahoma" pitchFamily="34" charset="0"/>
                <a:ea typeface="Tahoma" pitchFamily="34" charset="0"/>
                <a:cs typeface="Tahoma" pitchFamily="34" charset="0"/>
              </a:rPr>
              <a:t>1:8; 1 Tim. 1:15) </a:t>
            </a:r>
          </a:p>
          <a:p>
            <a:pPr algn="ctr">
              <a:buNone/>
            </a:pPr>
            <a:r>
              <a:rPr lang="en-US" sz="4300" dirty="0" smtClean="0">
                <a:solidFill>
                  <a:srgbClr val="FFFF00"/>
                </a:solidFill>
                <a:latin typeface="Tahoma" pitchFamily="34" charset="0"/>
                <a:ea typeface="Tahoma" pitchFamily="34" charset="0"/>
                <a:cs typeface="Tahoma" pitchFamily="34" charset="0"/>
              </a:rPr>
              <a:t>…</a:t>
            </a:r>
            <a:r>
              <a:rPr lang="en-US" sz="4300" b="1" u="sng" dirty="0" smtClean="0">
                <a:solidFill>
                  <a:srgbClr val="FFFF00"/>
                </a:solidFill>
                <a:latin typeface="Tahoma" pitchFamily="34" charset="0"/>
                <a:ea typeface="Tahoma" pitchFamily="34" charset="0"/>
                <a:cs typeface="Tahoma" pitchFamily="34" charset="0"/>
              </a:rPr>
              <a:t>m</a:t>
            </a:r>
            <a:r>
              <a:rPr lang="en-US" sz="4300" dirty="0" smtClean="0">
                <a:solidFill>
                  <a:schemeClr val="bg1"/>
                </a:solidFill>
                <a:latin typeface="Tahoma" pitchFamily="34" charset="0"/>
                <a:ea typeface="Tahoma" pitchFamily="34" charset="0"/>
                <a:cs typeface="Tahoma" pitchFamily="34" charset="0"/>
              </a:rPr>
              <a:t>ortify (put to death) the fleshly desires                                                 (Rom. 6:3-6; Acts 22:16; Mark 7:22; Gal. 2:20) </a:t>
            </a:r>
          </a:p>
          <a:p>
            <a:pPr algn="ctr">
              <a:buNone/>
            </a:pPr>
            <a:r>
              <a:rPr lang="en-US" sz="4300" dirty="0" smtClean="0">
                <a:solidFill>
                  <a:srgbClr val="FFFF00"/>
                </a:solidFill>
                <a:latin typeface="Tahoma" pitchFamily="34" charset="0"/>
                <a:ea typeface="Tahoma" pitchFamily="34" charset="0"/>
                <a:cs typeface="Tahoma" pitchFamily="34" charset="0"/>
              </a:rPr>
              <a:t>…</a:t>
            </a:r>
            <a:r>
              <a:rPr lang="en-US" sz="4300" b="1" u="sng" dirty="0" smtClean="0">
                <a:solidFill>
                  <a:srgbClr val="FFFF00"/>
                </a:solidFill>
                <a:latin typeface="Tahoma" pitchFamily="34" charset="0"/>
                <a:ea typeface="Tahoma" pitchFamily="34" charset="0"/>
                <a:cs typeface="Tahoma" pitchFamily="34" charset="0"/>
              </a:rPr>
              <a:t>b</a:t>
            </a:r>
            <a:r>
              <a:rPr lang="en-US" sz="4300" dirty="0" smtClean="0">
                <a:solidFill>
                  <a:schemeClr val="bg1"/>
                </a:solidFill>
                <a:latin typeface="Tahoma" pitchFamily="34" charset="0"/>
                <a:ea typeface="Tahoma" pitchFamily="34" charset="0"/>
                <a:cs typeface="Tahoma" pitchFamily="34" charset="0"/>
              </a:rPr>
              <a:t>oast about weaknesses not strengths                                      (2 Cor. 11:30; 12:5, 9-10; Pr. 27:2)</a:t>
            </a:r>
          </a:p>
          <a:p>
            <a:pPr algn="ctr">
              <a:buNone/>
            </a:pPr>
            <a:r>
              <a:rPr lang="en-US" sz="4300" dirty="0" smtClean="0">
                <a:solidFill>
                  <a:schemeClr val="bg1"/>
                </a:solidFill>
                <a:latin typeface="Tahoma" pitchFamily="34" charset="0"/>
                <a:ea typeface="Tahoma" pitchFamily="34" charset="0"/>
                <a:cs typeface="Tahoma" pitchFamily="34" charset="0"/>
              </a:rPr>
              <a:t>  …be thankful and give the </a:t>
            </a:r>
            <a:r>
              <a:rPr lang="en-US" sz="4300" b="1" u="sng" dirty="0" smtClean="0">
                <a:solidFill>
                  <a:srgbClr val="FFFF00"/>
                </a:solidFill>
                <a:latin typeface="Tahoma" pitchFamily="34" charset="0"/>
                <a:ea typeface="Tahoma" pitchFamily="34" charset="0"/>
                <a:cs typeface="Tahoma" pitchFamily="34" charset="0"/>
              </a:rPr>
              <a:t>L</a:t>
            </a:r>
            <a:r>
              <a:rPr lang="en-US" sz="4300" dirty="0" smtClean="0">
                <a:solidFill>
                  <a:schemeClr val="bg1"/>
                </a:solidFill>
                <a:latin typeface="Tahoma" pitchFamily="34" charset="0"/>
                <a:ea typeface="Tahoma" pitchFamily="34" charset="0"/>
                <a:cs typeface="Tahoma" pitchFamily="34" charset="0"/>
              </a:rPr>
              <a:t>ord the credit                                          (Matt. 11:28-30; Phil. 4:13; 1 Cor. 15:10; 1 Tim. 1:12ff)</a:t>
            </a:r>
          </a:p>
          <a:p>
            <a:pPr algn="ctr">
              <a:buNone/>
            </a:pPr>
            <a:r>
              <a:rPr lang="en-US" sz="4300" dirty="0" smtClean="0">
                <a:solidFill>
                  <a:srgbClr val="FFFF00"/>
                </a:solidFill>
                <a:latin typeface="Tahoma" pitchFamily="34" charset="0"/>
                <a:ea typeface="Tahoma" pitchFamily="34" charset="0"/>
                <a:cs typeface="Tahoma" pitchFamily="34" charset="0"/>
              </a:rPr>
              <a:t>…</a:t>
            </a:r>
            <a:r>
              <a:rPr lang="en-US" sz="4300" b="1" u="sng" dirty="0" smtClean="0">
                <a:solidFill>
                  <a:srgbClr val="FFFF00"/>
                </a:solidFill>
                <a:latin typeface="Tahoma" pitchFamily="34" charset="0"/>
                <a:ea typeface="Tahoma" pitchFamily="34" charset="0"/>
                <a:cs typeface="Tahoma" pitchFamily="34" charset="0"/>
              </a:rPr>
              <a:t>e</a:t>
            </a:r>
            <a:r>
              <a:rPr lang="en-US" sz="4300" dirty="0" smtClean="0">
                <a:solidFill>
                  <a:schemeClr val="bg1"/>
                </a:solidFill>
                <a:latin typeface="Tahoma" pitchFamily="34" charset="0"/>
                <a:ea typeface="Tahoma" pitchFamily="34" charset="0"/>
                <a:cs typeface="Tahoma" pitchFamily="34" charset="0"/>
              </a:rPr>
              <a:t>steem others above yourself (Phil. 2:3ff)</a:t>
            </a:r>
          </a:p>
          <a:p>
            <a:pPr>
              <a:buNone/>
            </a:pP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315200"/>
          </a:xfrm>
        </p:spPr>
        <p:txBody>
          <a:bodyPr>
            <a:normAutofit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Are you humbled by God’s word or get mad when rebuked?</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Do you admit that you’re a sinner or justify yourself?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Do you mortify the flesh with its desire for fame, fortune, &amp; prestige or indulge it so that you feel good about yourself? </a:t>
            </a:r>
          </a:p>
          <a:p>
            <a:pPr algn="ctr">
              <a:buNone/>
            </a:pPr>
            <a:r>
              <a:rPr lang="en-US" sz="1500" dirty="0" smtClean="0">
                <a:solidFill>
                  <a:schemeClr val="bg1"/>
                </a:solidFill>
                <a:latin typeface="Tahoma" pitchFamily="34" charset="0"/>
                <a:ea typeface="Tahoma" pitchFamily="34" charset="0"/>
                <a:cs typeface="Tahoma" pitchFamily="34" charset="0"/>
              </a:rPr>
              <a:t> </a:t>
            </a:r>
          </a:p>
          <a:p>
            <a:pPr algn="ctr">
              <a:buNone/>
            </a:pPr>
            <a:r>
              <a:rPr lang="en-US" sz="4200" dirty="0" smtClean="0">
                <a:solidFill>
                  <a:schemeClr val="bg1"/>
                </a:solidFill>
                <a:latin typeface="Tahoma" pitchFamily="34" charset="0"/>
                <a:ea typeface="Tahoma" pitchFamily="34" charset="0"/>
                <a:cs typeface="Tahoma" pitchFamily="34" charset="0"/>
              </a:rPr>
              <a:t>Do you boast about your weaknesses or strengths to others?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Do you give credit to God for your </a:t>
            </a:r>
            <a:r>
              <a:rPr lang="en-US" sz="4200" dirty="0" smtClean="0">
                <a:solidFill>
                  <a:schemeClr val="bg1"/>
                </a:solidFill>
                <a:latin typeface="Tahoma" pitchFamily="34" charset="0"/>
                <a:ea typeface="Tahoma" pitchFamily="34" charset="0"/>
                <a:cs typeface="Tahoma" pitchFamily="34" charset="0"/>
              </a:rPr>
              <a:t>good works or do them to be seen by men?</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   </a:t>
            </a:r>
            <a:r>
              <a:rPr lang="en-US" sz="4200" dirty="0" smtClean="0">
                <a:solidFill>
                  <a:schemeClr val="bg1"/>
                </a:solidFill>
                <a:latin typeface="Tahoma" pitchFamily="34" charset="0"/>
                <a:ea typeface="Tahoma" pitchFamily="34" charset="0"/>
                <a:cs typeface="Tahoma" pitchFamily="34" charset="0"/>
              </a:rPr>
              <a:t>Do you esteem others above </a:t>
            </a:r>
            <a:r>
              <a:rPr lang="en-US" sz="4200" dirty="0" smtClean="0">
                <a:solidFill>
                  <a:schemeClr val="bg1"/>
                </a:solidFill>
                <a:latin typeface="Tahoma" pitchFamily="34" charset="0"/>
                <a:ea typeface="Tahoma" pitchFamily="34" charset="0"/>
                <a:cs typeface="Tahoma" pitchFamily="34" charset="0"/>
              </a:rPr>
              <a:t>yourself or look down on them?</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43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a:bodyPr>
          <a:lstStyle/>
          <a:p>
            <a:pPr algn="ctr">
              <a:buNone/>
            </a:pPr>
            <a:r>
              <a:rPr lang="en-US" sz="4000" dirty="0" smtClean="0">
                <a:solidFill>
                  <a:schemeClr val="bg1"/>
                </a:solidFill>
                <a:effectLst/>
                <a:latin typeface="Tahoma" pitchFamily="34" charset="0"/>
                <a:ea typeface="Tahoma" pitchFamily="34" charset="0"/>
                <a:cs typeface="Tahoma" pitchFamily="34" charset="0"/>
              </a:rPr>
              <a:t>Satan may not be able to tempt you to kill someone, but if he can get you to give in to pride, you will suffer the same torment they will (Proverbs </a:t>
            </a:r>
            <a:r>
              <a:rPr lang="en-US" sz="4000" dirty="0" smtClean="0">
                <a:solidFill>
                  <a:schemeClr val="bg1"/>
                </a:solidFill>
                <a:effectLst/>
                <a:latin typeface="Tahoma" pitchFamily="34" charset="0"/>
                <a:ea typeface="Tahoma" pitchFamily="34" charset="0"/>
                <a:cs typeface="Tahoma" pitchFamily="34" charset="0"/>
              </a:rPr>
              <a:t>16:18; Rev. 21:8, 26-27). </a:t>
            </a:r>
            <a:endParaRPr lang="en-US" sz="4000" dirty="0" smtClean="0">
              <a:solidFill>
                <a:schemeClr val="bg1"/>
              </a:solidFill>
              <a:effectLst/>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pPr>
            <a:r>
              <a:rPr lang="en-US" sz="4000" dirty="0" smtClean="0">
                <a:solidFill>
                  <a:schemeClr val="bg1"/>
                </a:solidFill>
                <a:effectLst/>
                <a:latin typeface="Tahoma" pitchFamily="34" charset="0"/>
                <a:ea typeface="Tahoma" pitchFamily="34" charset="0"/>
                <a:cs typeface="Tahoma" pitchFamily="34" charset="0"/>
              </a:rPr>
              <a:t>By God’s grace and </a:t>
            </a:r>
            <a:r>
              <a:rPr lang="en-US" sz="4000" dirty="0" smtClean="0">
                <a:solidFill>
                  <a:schemeClr val="bg1"/>
                </a:solidFill>
                <a:effectLst/>
                <a:latin typeface="Tahoma" pitchFamily="34" charset="0"/>
                <a:ea typeface="Tahoma" pitchFamily="34" charset="0"/>
                <a:cs typeface="Tahoma" pitchFamily="34" charset="0"/>
              </a:rPr>
              <a:t>mercy, </a:t>
            </a:r>
            <a:r>
              <a:rPr lang="en-US" sz="4000" dirty="0" smtClean="0">
                <a:solidFill>
                  <a:schemeClr val="bg1"/>
                </a:solidFill>
                <a:effectLst/>
                <a:latin typeface="Tahoma" pitchFamily="34" charset="0"/>
                <a:ea typeface="Tahoma" pitchFamily="34" charset="0"/>
                <a:cs typeface="Tahoma" pitchFamily="34" charset="0"/>
              </a:rPr>
              <a:t>Saul was spared of torment, as he humbled his pride in </a:t>
            </a:r>
            <a:r>
              <a:rPr lang="en-US" sz="4000" dirty="0" smtClean="0">
                <a:solidFill>
                  <a:schemeClr val="bg1"/>
                </a:solidFill>
                <a:effectLst/>
                <a:latin typeface="Tahoma" pitchFamily="34" charset="0"/>
                <a:ea typeface="Tahoma" pitchFamily="34" charset="0"/>
                <a:cs typeface="Tahoma" pitchFamily="34" charset="0"/>
              </a:rPr>
              <a:t>obedience to being </a:t>
            </a:r>
            <a:r>
              <a:rPr lang="en-US" sz="4000" dirty="0" smtClean="0">
                <a:solidFill>
                  <a:schemeClr val="bg1"/>
                </a:solidFill>
                <a:effectLst/>
                <a:latin typeface="Tahoma" pitchFamily="34" charset="0"/>
                <a:ea typeface="Tahoma" pitchFamily="34" charset="0"/>
                <a:cs typeface="Tahoma" pitchFamily="34" charset="0"/>
              </a:rPr>
              <a:t>baptized (</a:t>
            </a:r>
            <a:r>
              <a:rPr lang="en-US" sz="4000" dirty="0" smtClean="0">
                <a:solidFill>
                  <a:schemeClr val="bg1"/>
                </a:solidFill>
                <a:effectLst/>
                <a:latin typeface="Tahoma" pitchFamily="34" charset="0"/>
                <a:ea typeface="Tahoma" pitchFamily="34" charset="0"/>
                <a:cs typeface="Tahoma" pitchFamily="34" charset="0"/>
              </a:rPr>
              <a:t>Ax </a:t>
            </a:r>
            <a:r>
              <a:rPr lang="en-US" sz="4000" dirty="0" smtClean="0">
                <a:solidFill>
                  <a:schemeClr val="bg1"/>
                </a:solidFill>
                <a:effectLst/>
                <a:latin typeface="Tahoma" pitchFamily="34" charset="0"/>
                <a:ea typeface="Tahoma" pitchFamily="34" charset="0"/>
                <a:cs typeface="Tahoma" pitchFamily="34" charset="0"/>
              </a:rPr>
              <a:t>22:16</a:t>
            </a:r>
            <a:r>
              <a:rPr lang="en-US" sz="4000" dirty="0" smtClean="0">
                <a:solidFill>
                  <a:schemeClr val="bg1"/>
                </a:solidFill>
                <a:effectLst/>
                <a:latin typeface="Tahoma" pitchFamily="34" charset="0"/>
                <a:ea typeface="Tahoma" pitchFamily="34" charset="0"/>
                <a:cs typeface="Tahoma" pitchFamily="34" charset="0"/>
              </a:rPr>
              <a:t>) and suffered loss in order to gain heaven (Phil. 3:8-11). </a:t>
            </a:r>
            <a:endParaRPr lang="en-US" sz="4000" dirty="0" smtClean="0">
              <a:solidFill>
                <a:schemeClr val="bg1"/>
              </a:solidFill>
              <a:effectLst/>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pPr>
            <a:endParaRPr lang="en-US" sz="1050" dirty="0" smtClean="0">
              <a:solidFill>
                <a:schemeClr val="bg1"/>
              </a:solidFill>
              <a:effectLst/>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pPr>
            <a:r>
              <a:rPr lang="en-US" sz="4000" dirty="0" smtClean="0">
                <a:solidFill>
                  <a:schemeClr val="bg1"/>
                </a:solidFill>
                <a:effectLst/>
                <a:latin typeface="Tahoma" pitchFamily="34" charset="0"/>
                <a:ea typeface="Tahoma" pitchFamily="34" charset="0"/>
                <a:cs typeface="Tahoma" pitchFamily="34" charset="0"/>
              </a:rPr>
              <a:t> Pride may be preventing you from obeying the Lord right now.</a:t>
            </a: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pPr>
            <a:endParaRPr lang="en-US" sz="1050" dirty="0" smtClean="0">
              <a:solidFill>
                <a:schemeClr val="bg1"/>
              </a:solidFill>
              <a:effectLst/>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pPr>
            <a:r>
              <a:rPr lang="en-US" sz="4000" dirty="0" smtClean="0">
                <a:solidFill>
                  <a:schemeClr val="bg1"/>
                </a:solidFill>
                <a:effectLst/>
                <a:latin typeface="Tahoma" pitchFamily="34" charset="0"/>
                <a:ea typeface="Tahoma" pitchFamily="34" charset="0"/>
                <a:cs typeface="Tahoma" pitchFamily="34" charset="0"/>
              </a:rPr>
              <a:t>Don’t harden your heart! Repent </a:t>
            </a:r>
            <a:r>
              <a:rPr lang="en-US" sz="4000" dirty="0" smtClean="0">
                <a:solidFill>
                  <a:schemeClr val="bg1"/>
                </a:solidFill>
                <a:effectLst/>
                <a:latin typeface="Tahoma" pitchFamily="34" charset="0"/>
                <a:ea typeface="Tahoma" pitchFamily="34" charset="0"/>
                <a:cs typeface="Tahoma" pitchFamily="34" charset="0"/>
              </a:rPr>
              <a:t>and be baptized </a:t>
            </a:r>
            <a:r>
              <a:rPr lang="en-US" sz="4000" dirty="0" smtClean="0">
                <a:solidFill>
                  <a:schemeClr val="bg1"/>
                </a:solidFill>
                <a:effectLst/>
                <a:latin typeface="Tahoma" pitchFamily="34" charset="0"/>
                <a:ea typeface="Tahoma" pitchFamily="34" charset="0"/>
                <a:cs typeface="Tahoma" pitchFamily="34" charset="0"/>
              </a:rPr>
              <a:t>so that you can be forgiven </a:t>
            </a:r>
            <a:r>
              <a:rPr lang="en-US" sz="4000" dirty="0" smtClean="0">
                <a:solidFill>
                  <a:schemeClr val="bg1"/>
                </a:solidFill>
                <a:effectLst/>
                <a:latin typeface="Tahoma" pitchFamily="34" charset="0"/>
                <a:ea typeface="Tahoma" pitchFamily="34" charset="0"/>
                <a:cs typeface="Tahoma" pitchFamily="34" charset="0"/>
              </a:rPr>
              <a:t>of your sins (Acts 2:38) or be </a:t>
            </a:r>
            <a:r>
              <a:rPr lang="en-US" sz="4000" dirty="0" smtClean="0">
                <a:solidFill>
                  <a:schemeClr val="bg1"/>
                </a:solidFill>
                <a:effectLst/>
                <a:latin typeface="Tahoma" pitchFamily="34" charset="0"/>
                <a:ea typeface="Tahoma" pitchFamily="34" charset="0"/>
                <a:cs typeface="Tahoma" pitchFamily="34" charset="0"/>
              </a:rPr>
              <a:t>restored! </a:t>
            </a:r>
            <a:endParaRPr lang="en-US" sz="4000" dirty="0" smtClean="0">
              <a:solidFill>
                <a:schemeClr val="bg1"/>
              </a:solidFill>
              <a:effectLst/>
              <a:latin typeface="Tahoma" pitchFamily="34" charset="0"/>
              <a:ea typeface="Tahoma" pitchFamily="34" charset="0"/>
              <a:cs typeface="Tahoma" pitchFamily="34" charset="0"/>
            </a:endParaRPr>
          </a:p>
          <a:p>
            <a:pPr algn="ctr">
              <a:buNone/>
            </a:pPr>
            <a:endParaRPr lang="en-US" sz="43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1315</TotalTime>
  <Words>655</Words>
  <Application>Microsoft Office PowerPoint</Application>
  <PresentationFormat>Custom</PresentationFormat>
  <Paragraphs>64</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Introduction</vt:lpstr>
      <vt:lpstr>The Prideful Persecutor becomes the Humble Disciple</vt:lpstr>
      <vt:lpstr>Saul’s Confidence in the Flesh (Pride)- Phil. 3:3-7</vt:lpstr>
      <vt:lpstr>Dangerous Expressions of Pride Today</vt:lpstr>
      <vt:lpstr>Slide 5</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Prideful Persecutor becomes the Humble Disciple</dc:title>
  <dc:creator>Steven Lawrence Locklair</dc:creator>
  <cp:lastModifiedBy>Steven Lawrence Locklair</cp:lastModifiedBy>
  <cp:revision>31</cp:revision>
  <dcterms:created xsi:type="dcterms:W3CDTF">2015-05-16T16:07:22Z</dcterms:created>
  <dcterms:modified xsi:type="dcterms:W3CDTF">2015-05-17T19:27:30Z</dcterms:modified>
</cp:coreProperties>
</file>