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56" r:id="rId2"/>
    <p:sldId id="258" r:id="rId3"/>
    <p:sldId id="259" r:id="rId4"/>
    <p:sldId id="260" r:id="rId5"/>
    <p:sldId id="261" r:id="rId6"/>
    <p:sldId id="262" r:id="rId7"/>
    <p:sldId id="263" r:id="rId8"/>
    <p:sldId id="264" r:id="rId9"/>
  </p:sldIdLst>
  <p:sldSz cx="14630400" cy="8229600"/>
  <p:notesSz cx="9144000" cy="6858000"/>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426" y="-108"/>
      </p:cViewPr>
      <p:guideLst>
        <p:guide orient="horz" pos="2592"/>
        <p:guide pos="460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9449D87-650E-4A88-BB78-3CC5DFC9E209}" type="datetimeFigureOut">
              <a:rPr lang="en-US" smtClean="0"/>
              <a:t>6/14/2015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C4BF731-40C6-4559-B9FA-48917A94126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B8C057-B725-44A1-BCC0-496B652D7374}"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EBE8C-8263-4586-995E-29FEBA7E69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8C057-B725-44A1-BCC0-496B652D7374}"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EBE8C-8263-4586-995E-29FEBA7E69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8C057-B725-44A1-BCC0-496B652D7374}"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EBE8C-8263-4586-995E-29FEBA7E69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B8C057-B725-44A1-BCC0-496B652D7374}"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EBE8C-8263-4586-995E-29FEBA7E69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8C057-B725-44A1-BCC0-496B652D7374}"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EBE8C-8263-4586-995E-29FEBA7E69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B8C057-B725-44A1-BCC0-496B652D7374}" type="datetimeFigureOut">
              <a:rPr lang="en-US" smtClean="0"/>
              <a:pPr/>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EBE8C-8263-4586-995E-29FEBA7E69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B8C057-B725-44A1-BCC0-496B652D7374}" type="datetimeFigureOut">
              <a:rPr lang="en-US" smtClean="0"/>
              <a:pPr/>
              <a:t>6/14/2015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EBE8C-8263-4586-995E-29FEBA7E69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B8C057-B725-44A1-BCC0-496B652D7374}" type="datetimeFigureOut">
              <a:rPr lang="en-US" smtClean="0"/>
              <a:pPr/>
              <a:t>6/14/2015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EBE8C-8263-4586-995E-29FEBA7E69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8C057-B725-44A1-BCC0-496B652D7374}" type="datetimeFigureOut">
              <a:rPr lang="en-US" smtClean="0"/>
              <a:pPr/>
              <a:t>6/14/2015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EBE8C-8263-4586-995E-29FEBA7E69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8C057-B725-44A1-BCC0-496B652D7374}" type="datetimeFigureOut">
              <a:rPr lang="en-US" smtClean="0"/>
              <a:pPr/>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EBE8C-8263-4586-995E-29FEBA7E69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8C057-B725-44A1-BCC0-496B652D7374}" type="datetimeFigureOut">
              <a:rPr lang="en-US" smtClean="0"/>
              <a:pPr/>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EBE8C-8263-4586-995E-29FEBA7E69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F8B8C057-B725-44A1-BCC0-496B652D7374}" type="datetimeFigureOut">
              <a:rPr lang="en-US" smtClean="0"/>
              <a:pPr/>
              <a:t>6/14/2015</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2EEBE8C-8263-4586-995E-29FEBA7E69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muddasik.files.wordpress.com/2010/05/859933747_p5040063.jpg"/>
          <p:cNvPicPr>
            <a:picLocks noChangeAspect="1" noChangeArrowheads="1"/>
          </p:cNvPicPr>
          <p:nvPr/>
        </p:nvPicPr>
        <p:blipFill>
          <a:blip r:embed="rId2" cstate="print"/>
          <a:srcRect/>
          <a:stretch>
            <a:fillRect/>
          </a:stretch>
        </p:blipFill>
        <p:spPr bwMode="auto">
          <a:xfrm>
            <a:off x="-1219200" y="-10668000"/>
            <a:ext cx="43099038" cy="32318325"/>
          </a:xfrm>
          <a:prstGeom prst="rect">
            <a:avLst/>
          </a:prstGeom>
          <a:noFill/>
        </p:spPr>
      </p:pic>
      <p:sp>
        <p:nvSpPr>
          <p:cNvPr id="2" name="Title 1"/>
          <p:cNvSpPr>
            <a:spLocks noGrp="1"/>
          </p:cNvSpPr>
          <p:nvPr>
            <p:ph type="ctrTitle"/>
          </p:nvPr>
        </p:nvSpPr>
        <p:spPr>
          <a:xfrm>
            <a:off x="0" y="0"/>
            <a:ext cx="14630400" cy="4320541"/>
          </a:xfrm>
        </p:spPr>
        <p:txBody>
          <a:bodyPr>
            <a:normAutofit/>
          </a:bodyPr>
          <a:lstStyle/>
          <a:p>
            <a:r>
              <a:rPr lang="en-US" sz="22200" dirty="0" smtClean="0">
                <a:solidFill>
                  <a:srgbClr val="FFFF00"/>
                </a:solidFill>
                <a:latin typeface="Tahoma" pitchFamily="34" charset="0"/>
                <a:ea typeface="Tahoma" pitchFamily="34" charset="0"/>
                <a:cs typeface="Tahoma" pitchFamily="34" charset="0"/>
              </a:rPr>
              <a:t>Water</a:t>
            </a:r>
            <a:endParaRPr lang="en-US" sz="22200" dirty="0">
              <a:solidFill>
                <a:srgbClr val="FFFF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143000"/>
          </a:xfrm>
        </p:spPr>
        <p:txBody>
          <a:bodyPr/>
          <a:lstStyle/>
          <a:p>
            <a:r>
              <a:rPr lang="en-US" dirty="0" smtClean="0">
                <a:solidFill>
                  <a:srgbClr val="FFFF00"/>
                </a:solidFill>
                <a:latin typeface="Tahoma" pitchFamily="34" charset="0"/>
                <a:ea typeface="Tahoma" pitchFamily="34" charset="0"/>
                <a:cs typeface="Tahoma" pitchFamily="34" charset="0"/>
              </a:rPr>
              <a:t>Introduction</a:t>
            </a:r>
            <a:endParaRPr lang="en-US"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219200"/>
            <a:ext cx="14630400" cy="7391400"/>
          </a:xfrm>
        </p:spPr>
        <p:txBody>
          <a:bodyPr>
            <a:normAutofit fontScale="85000" lnSpcReduction="10000"/>
          </a:bodyPr>
          <a:lstStyle/>
          <a:p>
            <a:pPr algn="ctr">
              <a:buNone/>
            </a:pPr>
            <a:r>
              <a:rPr lang="en-US" sz="4800" dirty="0" smtClean="0">
                <a:solidFill>
                  <a:schemeClr val="bg1"/>
                </a:solidFill>
                <a:latin typeface="Tahoma" pitchFamily="34" charset="0"/>
                <a:ea typeface="Tahoma" pitchFamily="34" charset="0"/>
                <a:cs typeface="Tahoma" pitchFamily="34" charset="0"/>
              </a:rPr>
              <a:t>Water is an essential part of our everyday life &amp; yet because it is in abundance and easily accessible, we take it for granted.</a:t>
            </a:r>
          </a:p>
          <a:p>
            <a:pPr algn="ctr">
              <a:buNone/>
            </a:pPr>
            <a:endParaRPr lang="en-US" sz="18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We see the beauty of it in the lakes, rivers, seas, and oceans. </a:t>
            </a:r>
          </a:p>
          <a:p>
            <a:pPr algn="ctr">
              <a:buNone/>
            </a:pPr>
            <a:endParaRPr lang="en-US" sz="18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We shower, bathe, swim, wash, drink, and/or play in it.</a:t>
            </a:r>
          </a:p>
          <a:p>
            <a:pPr algn="ctr">
              <a:buNone/>
            </a:pPr>
            <a:endParaRPr lang="en-US" sz="18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God has not just given us the compound of H20 to enjoy but to learn object lessons that teach spiritual truth.</a:t>
            </a:r>
          </a:p>
          <a:p>
            <a:pPr algn="ctr">
              <a:buNone/>
            </a:pPr>
            <a:endParaRPr lang="en-US" sz="18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Let us all listen &amp; learn from God’s word so that we will thirst for righteousness which will satisfy our souls (Mt. 5:6).</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143000"/>
          </a:xfrm>
        </p:spPr>
        <p:txBody>
          <a:bodyPr/>
          <a:lstStyle/>
          <a:p>
            <a:r>
              <a:rPr lang="en-US" dirty="0" smtClean="0">
                <a:solidFill>
                  <a:srgbClr val="FFFF00"/>
                </a:solidFill>
                <a:latin typeface="Tahoma" pitchFamily="34" charset="0"/>
                <a:ea typeface="Tahoma" pitchFamily="34" charset="0"/>
                <a:cs typeface="Tahoma" pitchFamily="34" charset="0"/>
              </a:rPr>
              <a:t>Water Refreshes</a:t>
            </a:r>
            <a:endParaRPr lang="en-US"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219200"/>
            <a:ext cx="14630400" cy="7391400"/>
          </a:xfrm>
        </p:spPr>
        <p:txBody>
          <a:bodyPr>
            <a:normAutofit fontScale="85000" lnSpcReduction="10000"/>
          </a:bodyPr>
          <a:lstStyle/>
          <a:p>
            <a:pPr algn="ctr">
              <a:buNone/>
            </a:pPr>
            <a:r>
              <a:rPr lang="en-US" sz="4800" dirty="0" smtClean="0">
                <a:solidFill>
                  <a:schemeClr val="bg1"/>
                </a:solidFill>
                <a:latin typeface="Tahoma" pitchFamily="34" charset="0"/>
                <a:ea typeface="Tahoma" pitchFamily="34" charset="0"/>
                <a:cs typeface="Tahoma" pitchFamily="34" charset="0"/>
              </a:rPr>
              <a:t>After being out in the hot sun, your body longs for a cup of cold water that will quench your thirst.</a:t>
            </a:r>
          </a:p>
          <a:p>
            <a:pPr algn="ctr">
              <a:buNone/>
            </a:pPr>
            <a:endParaRPr lang="en-US" sz="18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Jesus used a conversation about water to teach the Samaritan woman that He is the source of eternal life which led many to believe in Him (John 4:13-14; 28-42).</a:t>
            </a:r>
          </a:p>
          <a:p>
            <a:pPr algn="ctr">
              <a:buNone/>
            </a:pPr>
            <a:endParaRPr lang="en-US" sz="18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The apostle Peter preached the gospel in which souls would be refreshed by repenting and being baptized.                (Acts </a:t>
            </a:r>
            <a:r>
              <a:rPr lang="en-US" sz="4800" dirty="0" smtClean="0">
                <a:solidFill>
                  <a:schemeClr val="bg1"/>
                </a:solidFill>
                <a:latin typeface="Tahoma" pitchFamily="34" charset="0"/>
                <a:ea typeface="Tahoma" pitchFamily="34" charset="0"/>
                <a:cs typeface="Tahoma" pitchFamily="34" charset="0"/>
              </a:rPr>
              <a:t>2:38, 41; </a:t>
            </a:r>
            <a:r>
              <a:rPr lang="en-US" sz="4800" dirty="0" smtClean="0">
                <a:solidFill>
                  <a:schemeClr val="bg1"/>
                </a:solidFill>
                <a:latin typeface="Tahoma" pitchFamily="34" charset="0"/>
                <a:ea typeface="Tahoma" pitchFamily="34" charset="0"/>
                <a:cs typeface="Tahoma" pitchFamily="34" charset="0"/>
              </a:rPr>
              <a:t>3:19) </a:t>
            </a:r>
          </a:p>
          <a:p>
            <a:pPr algn="ctr">
              <a:buNone/>
            </a:pPr>
            <a:endParaRPr lang="en-US" sz="18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You can refresh other souls by your service to them &amp; be revived by their faith (Mt. 10:42; 1 Co. 16:18; 2 Co. 7:13).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143000"/>
          </a:xfrm>
        </p:spPr>
        <p:txBody>
          <a:bodyPr/>
          <a:lstStyle/>
          <a:p>
            <a:r>
              <a:rPr lang="en-US" dirty="0" smtClean="0">
                <a:solidFill>
                  <a:srgbClr val="FFFF00"/>
                </a:solidFill>
                <a:latin typeface="Tahoma" pitchFamily="34" charset="0"/>
                <a:ea typeface="Tahoma" pitchFamily="34" charset="0"/>
                <a:cs typeface="Tahoma" pitchFamily="34" charset="0"/>
              </a:rPr>
              <a:t>Water Cleanses</a:t>
            </a:r>
            <a:endParaRPr lang="en-US"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219200"/>
            <a:ext cx="14630400" cy="7467600"/>
          </a:xfrm>
        </p:spPr>
        <p:txBody>
          <a:bodyPr>
            <a:normAutofit fontScale="85000" lnSpcReduction="20000"/>
          </a:bodyPr>
          <a:lstStyle/>
          <a:p>
            <a:pPr algn="ctr">
              <a:buNone/>
            </a:pPr>
            <a:r>
              <a:rPr lang="en-US" sz="4800" dirty="0" smtClean="0">
                <a:solidFill>
                  <a:schemeClr val="bg1"/>
                </a:solidFill>
                <a:latin typeface="Tahoma" pitchFamily="34" charset="0"/>
                <a:ea typeface="Tahoma" pitchFamily="34" charset="0"/>
                <a:cs typeface="Tahoma" pitchFamily="34" charset="0"/>
              </a:rPr>
              <a:t>We take showers to cleanse our bodies from impurities and in a figurative way, we need cleansing for our soul because of sin which separates us from God (Is. 1:16-18; 59:2).  </a:t>
            </a:r>
          </a:p>
          <a:p>
            <a:pPr algn="ctr">
              <a:buNone/>
            </a:pPr>
            <a:endParaRPr lang="en-US" sz="18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David prayed to be cleansed of his sins in the OT (Ps. 51:2)</a:t>
            </a:r>
          </a:p>
          <a:p>
            <a:pPr algn="ctr">
              <a:buNone/>
            </a:pPr>
            <a:r>
              <a:rPr lang="en-US" sz="1800" dirty="0" smtClean="0">
                <a:solidFill>
                  <a:schemeClr val="bg1"/>
                </a:solidFill>
                <a:latin typeface="Tahoma" pitchFamily="34" charset="0"/>
                <a:ea typeface="Tahoma" pitchFamily="34" charset="0"/>
                <a:cs typeface="Tahoma" pitchFamily="34" charset="0"/>
              </a:rPr>
              <a:t> </a:t>
            </a:r>
          </a:p>
          <a:p>
            <a:pPr algn="ctr">
              <a:buNone/>
            </a:pPr>
            <a:r>
              <a:rPr lang="en-US" sz="4800" dirty="0" smtClean="0">
                <a:solidFill>
                  <a:schemeClr val="bg1"/>
                </a:solidFill>
                <a:latin typeface="Tahoma" pitchFamily="34" charset="0"/>
                <a:ea typeface="Tahoma" pitchFamily="34" charset="0"/>
                <a:cs typeface="Tahoma" pitchFamily="34" charset="0"/>
              </a:rPr>
              <a:t>God promised that He would open up a fountain which was fulfilled through His Son’s blood so that all people would be saved </a:t>
            </a:r>
            <a:r>
              <a:rPr lang="en-US" sz="4800" dirty="0" smtClean="0">
                <a:solidFill>
                  <a:schemeClr val="bg1"/>
                </a:solidFill>
                <a:latin typeface="Tahoma" pitchFamily="34" charset="0"/>
                <a:ea typeface="Tahoma" pitchFamily="34" charset="0"/>
                <a:cs typeface="Tahoma" pitchFamily="34" charset="0"/>
              </a:rPr>
              <a:t>and </a:t>
            </a:r>
            <a:r>
              <a:rPr lang="en-US" sz="4800" dirty="0" smtClean="0">
                <a:solidFill>
                  <a:schemeClr val="bg1"/>
                </a:solidFill>
                <a:latin typeface="Tahoma" pitchFamily="34" charset="0"/>
                <a:ea typeface="Tahoma" pitchFamily="34" charset="0"/>
                <a:cs typeface="Tahoma" pitchFamily="34" charset="0"/>
              </a:rPr>
              <a:t>have a clean conscience.                                      (Zech. 13:1; Hebrews 2:9; 9:14)</a:t>
            </a:r>
          </a:p>
          <a:p>
            <a:pPr algn="ctr">
              <a:buNone/>
            </a:pPr>
            <a:endParaRPr lang="en-US" sz="20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While many drowned in the worldwide flood the Bible emphasizes that “eight souls were saved through water”.    (1 Peter 3:20)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143000"/>
          </a:xfrm>
        </p:spPr>
        <p:txBody>
          <a:bodyPr/>
          <a:lstStyle/>
          <a:p>
            <a:r>
              <a:rPr lang="en-US" dirty="0" smtClean="0">
                <a:solidFill>
                  <a:srgbClr val="FFFF00"/>
                </a:solidFill>
                <a:latin typeface="Tahoma" pitchFamily="34" charset="0"/>
                <a:ea typeface="Tahoma" pitchFamily="34" charset="0"/>
                <a:cs typeface="Tahoma" pitchFamily="34" charset="0"/>
              </a:rPr>
              <a:t>Water Cleanses</a:t>
            </a:r>
            <a:endParaRPr lang="en-US"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219200"/>
            <a:ext cx="14630400" cy="7391400"/>
          </a:xfrm>
        </p:spPr>
        <p:txBody>
          <a:bodyPr>
            <a:normAutofit fontScale="85000" lnSpcReduction="20000"/>
          </a:bodyPr>
          <a:lstStyle/>
          <a:p>
            <a:pPr algn="ctr">
              <a:buNone/>
            </a:pPr>
            <a:r>
              <a:rPr lang="en-US" sz="4800" dirty="0" smtClean="0">
                <a:solidFill>
                  <a:schemeClr val="bg1"/>
                </a:solidFill>
                <a:latin typeface="Tahoma" pitchFamily="34" charset="0"/>
                <a:ea typeface="Tahoma" pitchFamily="34" charset="0"/>
                <a:cs typeface="Tahoma" pitchFamily="34" charset="0"/>
              </a:rPr>
              <a:t>The apostle Peter made the application of that water in the NT when he said, “Corresponding to that, baptism now saves you, not the putting away of the filth of the flesh but the pledge of a good conscience through the resurrection of Jesus Christ” (1 Pt. 3:21). </a:t>
            </a:r>
          </a:p>
          <a:p>
            <a:pPr algn="ctr">
              <a:buNone/>
            </a:pPr>
            <a:endParaRPr lang="en-US" sz="20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When Saul was told, “Arise and be baptized and wash away your sins, calling on the name of the Lord” (Acts 22:16) he immediately obeyed (Acts 9:18) and he is an example of all who would believe in Christ for eternal life (1 Tim. 1:16). </a:t>
            </a:r>
          </a:p>
          <a:p>
            <a:pPr algn="ctr">
              <a:buNone/>
            </a:pPr>
            <a:endParaRPr lang="en-US" sz="20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Water is the cleansing agent through which we receive the forgiveness of sins through which we contact the blood of Christ when we are baptized in His name (Rom. 6:3-4).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143000"/>
          </a:xfrm>
        </p:spPr>
        <p:txBody>
          <a:bodyPr/>
          <a:lstStyle/>
          <a:p>
            <a:r>
              <a:rPr lang="en-US" dirty="0" smtClean="0">
                <a:solidFill>
                  <a:srgbClr val="FFFF00"/>
                </a:solidFill>
                <a:latin typeface="Tahoma" pitchFamily="34" charset="0"/>
                <a:ea typeface="Tahoma" pitchFamily="34" charset="0"/>
                <a:cs typeface="Tahoma" pitchFamily="34" charset="0"/>
              </a:rPr>
              <a:t>Water is Essential to Life</a:t>
            </a:r>
            <a:endParaRPr lang="en-US"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219200"/>
            <a:ext cx="14630400" cy="7391400"/>
          </a:xfrm>
        </p:spPr>
        <p:txBody>
          <a:bodyPr>
            <a:normAutofit fontScale="92500" lnSpcReduction="10000"/>
          </a:bodyPr>
          <a:lstStyle/>
          <a:p>
            <a:pPr algn="ctr">
              <a:buNone/>
            </a:pPr>
            <a:r>
              <a:rPr lang="en-US" sz="4800" dirty="0" smtClean="0">
                <a:solidFill>
                  <a:schemeClr val="bg1"/>
                </a:solidFill>
                <a:latin typeface="Tahoma" pitchFamily="34" charset="0"/>
                <a:ea typeface="Tahoma" pitchFamily="34" charset="0"/>
                <a:cs typeface="Tahoma" pitchFamily="34" charset="0"/>
              </a:rPr>
              <a:t>You can’t exist without water and can’t survive without it for very long.</a:t>
            </a:r>
          </a:p>
          <a:p>
            <a:pPr algn="ctr">
              <a:buNone/>
            </a:pPr>
            <a:endParaRPr lang="en-US" sz="11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We use it in our body for circulation, respiration, temperature control, digestion, waste removal, etc. </a:t>
            </a:r>
          </a:p>
          <a:p>
            <a:pPr algn="ctr">
              <a:buNone/>
            </a:pPr>
            <a:endParaRPr lang="en-US" sz="11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Jesus taught that water is essential to spiritual life - “Unless you are born of water and the Spirit you will not enter the kingdom of God” (John 3:5). </a:t>
            </a:r>
          </a:p>
          <a:p>
            <a:pPr algn="ctr">
              <a:buNone/>
            </a:pPr>
            <a:endParaRPr lang="en-US" sz="11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 After His resurrection Jesus told His disciples to preach the gospel to everyone, “He who believes and has been baptized shall be saved” (Mk. 16:16).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143000"/>
          </a:xfrm>
        </p:spPr>
        <p:txBody>
          <a:bodyPr/>
          <a:lstStyle/>
          <a:p>
            <a:r>
              <a:rPr lang="en-US" dirty="0" smtClean="0">
                <a:solidFill>
                  <a:srgbClr val="FFFF00"/>
                </a:solidFill>
                <a:latin typeface="Tahoma" pitchFamily="34" charset="0"/>
                <a:ea typeface="Tahoma" pitchFamily="34" charset="0"/>
                <a:cs typeface="Tahoma" pitchFamily="34" charset="0"/>
              </a:rPr>
              <a:t>Water is Essential to Life</a:t>
            </a:r>
            <a:endParaRPr lang="en-US"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219200"/>
            <a:ext cx="14630400" cy="7010400"/>
          </a:xfrm>
        </p:spPr>
        <p:txBody>
          <a:bodyPr>
            <a:normAutofit fontScale="85000" lnSpcReduction="10000"/>
          </a:bodyPr>
          <a:lstStyle/>
          <a:p>
            <a:pPr algn="ctr">
              <a:buNone/>
            </a:pPr>
            <a:r>
              <a:rPr lang="en-US" sz="4800" dirty="0" smtClean="0">
                <a:solidFill>
                  <a:schemeClr val="bg1"/>
                </a:solidFill>
                <a:latin typeface="Tahoma" pitchFamily="34" charset="0"/>
                <a:ea typeface="Tahoma" pitchFamily="34" charset="0"/>
                <a:cs typeface="Tahoma" pitchFamily="34" charset="0"/>
              </a:rPr>
              <a:t>The Ethiopian eunuch understood that baptism was essential to spiritual life.  </a:t>
            </a:r>
          </a:p>
          <a:p>
            <a:pPr algn="ctr">
              <a:buNone/>
            </a:pPr>
            <a:endParaRPr lang="en-US" sz="18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After Jesus was preached to him, he asked, “Look! Water! What prevents me from being baptized” (Acts 8:36)?</a:t>
            </a:r>
          </a:p>
          <a:p>
            <a:pPr algn="ctr">
              <a:buNone/>
            </a:pPr>
            <a:endParaRPr lang="en-US" sz="20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Instead of being told to say the sinners prayer he was told, “If you believe with all your heart you may” &amp; after confessing Him to be the Christ he was baptized (Acts 8:37-38). </a:t>
            </a:r>
          </a:p>
          <a:p>
            <a:pPr algn="ctr">
              <a:buNone/>
            </a:pPr>
            <a:endParaRPr lang="en-US" sz="20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The eunuch did not have water sprinkled or poured on Him, He was immersed in water because baptism is a burial.   (Col. 2:12)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143000"/>
          </a:xfrm>
        </p:spPr>
        <p:txBody>
          <a:bodyPr/>
          <a:lstStyle/>
          <a:p>
            <a:r>
              <a:rPr lang="en-US" dirty="0" smtClean="0">
                <a:solidFill>
                  <a:srgbClr val="FFFF00"/>
                </a:solidFill>
                <a:latin typeface="Tahoma" pitchFamily="34" charset="0"/>
                <a:ea typeface="Tahoma" pitchFamily="34" charset="0"/>
                <a:cs typeface="Tahoma" pitchFamily="34" charset="0"/>
              </a:rPr>
              <a:t>Conclusion</a:t>
            </a:r>
            <a:endParaRPr lang="en-US"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0" y="1219200"/>
            <a:ext cx="14630400" cy="7010400"/>
          </a:xfrm>
        </p:spPr>
        <p:txBody>
          <a:bodyPr>
            <a:normAutofit fontScale="85000" lnSpcReduction="10000"/>
          </a:bodyPr>
          <a:lstStyle/>
          <a:p>
            <a:pPr algn="ctr">
              <a:buNone/>
            </a:pPr>
            <a:r>
              <a:rPr lang="en-US" sz="4800" dirty="0" smtClean="0">
                <a:solidFill>
                  <a:schemeClr val="bg1"/>
                </a:solidFill>
                <a:latin typeface="Tahoma" pitchFamily="34" charset="0"/>
                <a:ea typeface="Tahoma" pitchFamily="34" charset="0"/>
                <a:cs typeface="Tahoma" pitchFamily="34" charset="0"/>
              </a:rPr>
              <a:t>It is self evident that water refreshes, cleanses, and is essential to life in this world.</a:t>
            </a:r>
          </a:p>
          <a:p>
            <a:pPr algn="ctr">
              <a:buNone/>
            </a:pPr>
            <a:endParaRPr lang="en-US" sz="18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It is also clear that Jesus is the </a:t>
            </a:r>
            <a:r>
              <a:rPr lang="en-US" sz="4800" dirty="0" smtClean="0">
                <a:solidFill>
                  <a:schemeClr val="bg1"/>
                </a:solidFill>
                <a:latin typeface="Tahoma" pitchFamily="34" charset="0"/>
                <a:ea typeface="Tahoma" pitchFamily="34" charset="0"/>
                <a:cs typeface="Tahoma" pitchFamily="34" charset="0"/>
              </a:rPr>
              <a:t>only source </a:t>
            </a:r>
            <a:r>
              <a:rPr lang="en-US" sz="4800" dirty="0" smtClean="0">
                <a:solidFill>
                  <a:schemeClr val="bg1"/>
                </a:solidFill>
                <a:latin typeface="Tahoma" pitchFamily="34" charset="0"/>
                <a:ea typeface="Tahoma" pitchFamily="34" charset="0"/>
                <a:cs typeface="Tahoma" pitchFamily="34" charset="0"/>
              </a:rPr>
              <a:t>of eternal life from which we </a:t>
            </a:r>
            <a:r>
              <a:rPr lang="en-US" sz="4800" dirty="0" smtClean="0">
                <a:solidFill>
                  <a:schemeClr val="bg1"/>
                </a:solidFill>
                <a:latin typeface="Tahoma" pitchFamily="34" charset="0"/>
                <a:ea typeface="Tahoma" pitchFamily="34" charset="0"/>
                <a:cs typeface="Tahoma" pitchFamily="34" charset="0"/>
              </a:rPr>
              <a:t>are </a:t>
            </a:r>
            <a:r>
              <a:rPr lang="en-US" sz="4800" dirty="0" smtClean="0">
                <a:solidFill>
                  <a:schemeClr val="bg1"/>
                </a:solidFill>
                <a:latin typeface="Tahoma" pitchFamily="34" charset="0"/>
                <a:ea typeface="Tahoma" pitchFamily="34" charset="0"/>
                <a:cs typeface="Tahoma" pitchFamily="34" charset="0"/>
              </a:rPr>
              <a:t>refreshed through </a:t>
            </a:r>
            <a:r>
              <a:rPr lang="en-US" sz="4800" dirty="0" smtClean="0">
                <a:solidFill>
                  <a:schemeClr val="bg1"/>
                </a:solidFill>
                <a:latin typeface="Tahoma" pitchFamily="34" charset="0"/>
                <a:ea typeface="Tahoma" pitchFamily="34" charset="0"/>
                <a:cs typeface="Tahoma" pitchFamily="34" charset="0"/>
              </a:rPr>
              <a:t>Him; </a:t>
            </a:r>
            <a:r>
              <a:rPr lang="en-US" sz="4800" dirty="0" smtClean="0">
                <a:solidFill>
                  <a:schemeClr val="bg1"/>
                </a:solidFill>
                <a:latin typeface="Tahoma" pitchFamily="34" charset="0"/>
                <a:ea typeface="Tahoma" pitchFamily="34" charset="0"/>
                <a:cs typeface="Tahoma" pitchFamily="34" charset="0"/>
              </a:rPr>
              <a:t>be cleansed from our sins by being </a:t>
            </a:r>
            <a:r>
              <a:rPr lang="en-US" sz="4800" dirty="0" smtClean="0">
                <a:solidFill>
                  <a:schemeClr val="bg1"/>
                </a:solidFill>
                <a:latin typeface="Tahoma" pitchFamily="34" charset="0"/>
                <a:ea typeface="Tahoma" pitchFamily="34" charset="0"/>
                <a:cs typeface="Tahoma" pitchFamily="34" charset="0"/>
              </a:rPr>
              <a:t>baptized in His name; </a:t>
            </a:r>
            <a:r>
              <a:rPr lang="en-US" sz="4800" dirty="0" smtClean="0">
                <a:solidFill>
                  <a:schemeClr val="bg1"/>
                </a:solidFill>
                <a:latin typeface="Tahoma" pitchFamily="34" charset="0"/>
                <a:ea typeface="Tahoma" pitchFamily="34" charset="0"/>
                <a:cs typeface="Tahoma" pitchFamily="34" charset="0"/>
              </a:rPr>
              <a:t>and that </a:t>
            </a:r>
            <a:r>
              <a:rPr lang="en-US" sz="4800" dirty="0" smtClean="0">
                <a:solidFill>
                  <a:schemeClr val="bg1"/>
                </a:solidFill>
                <a:latin typeface="Tahoma" pitchFamily="34" charset="0"/>
                <a:ea typeface="Tahoma" pitchFamily="34" charset="0"/>
                <a:cs typeface="Tahoma" pitchFamily="34" charset="0"/>
              </a:rPr>
              <a:t>immersion in </a:t>
            </a:r>
            <a:r>
              <a:rPr lang="en-US" sz="4800" dirty="0" smtClean="0">
                <a:solidFill>
                  <a:schemeClr val="bg1"/>
                </a:solidFill>
                <a:latin typeface="Tahoma" pitchFamily="34" charset="0"/>
                <a:ea typeface="Tahoma" pitchFamily="34" charset="0"/>
                <a:cs typeface="Tahoma" pitchFamily="34" charset="0"/>
              </a:rPr>
              <a:t>water is essential for </a:t>
            </a:r>
            <a:r>
              <a:rPr lang="en-US" sz="4800" dirty="0" smtClean="0">
                <a:solidFill>
                  <a:schemeClr val="bg1"/>
                </a:solidFill>
                <a:latin typeface="Tahoma" pitchFamily="34" charset="0"/>
                <a:ea typeface="Tahoma" pitchFamily="34" charset="0"/>
                <a:cs typeface="Tahoma" pitchFamily="34" charset="0"/>
              </a:rPr>
              <a:t>salvation.</a:t>
            </a:r>
            <a:endParaRPr lang="en-US" sz="4800" dirty="0" smtClean="0">
              <a:solidFill>
                <a:schemeClr val="bg1"/>
              </a:solidFill>
              <a:latin typeface="Tahoma" pitchFamily="34" charset="0"/>
              <a:ea typeface="Tahoma" pitchFamily="34" charset="0"/>
              <a:cs typeface="Tahoma" pitchFamily="34" charset="0"/>
            </a:endParaRPr>
          </a:p>
          <a:p>
            <a:pPr algn="ctr">
              <a:buNone/>
            </a:pPr>
            <a:endParaRPr lang="en-US" sz="18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The power is not in the water to save but in </a:t>
            </a:r>
            <a:r>
              <a:rPr lang="en-US" sz="4800" dirty="0" smtClean="0">
                <a:solidFill>
                  <a:schemeClr val="bg1"/>
                </a:solidFill>
                <a:latin typeface="Tahoma" pitchFamily="34" charset="0"/>
                <a:ea typeface="Tahoma" pitchFamily="34" charset="0"/>
                <a:cs typeface="Tahoma" pitchFamily="34" charset="0"/>
              </a:rPr>
              <a:t>Jesus’ </a:t>
            </a:r>
            <a:r>
              <a:rPr lang="en-US" sz="4800" dirty="0" smtClean="0">
                <a:solidFill>
                  <a:schemeClr val="bg1"/>
                </a:solidFill>
                <a:latin typeface="Tahoma" pitchFamily="34" charset="0"/>
                <a:ea typeface="Tahoma" pitchFamily="34" charset="0"/>
                <a:cs typeface="Tahoma" pitchFamily="34" charset="0"/>
              </a:rPr>
              <a:t>command.</a:t>
            </a:r>
          </a:p>
          <a:p>
            <a:pPr algn="ctr">
              <a:buNone/>
            </a:pPr>
            <a:endParaRPr lang="en-US" sz="1800" dirty="0" smtClean="0">
              <a:solidFill>
                <a:schemeClr val="bg1"/>
              </a:solidFill>
              <a:latin typeface="Tahoma" pitchFamily="34" charset="0"/>
              <a:ea typeface="Tahoma" pitchFamily="34" charset="0"/>
              <a:cs typeface="Tahoma" pitchFamily="34" charset="0"/>
            </a:endParaRPr>
          </a:p>
          <a:p>
            <a:pPr algn="ctr">
              <a:buNone/>
            </a:pPr>
            <a:r>
              <a:rPr lang="en-US" sz="4800" dirty="0" smtClean="0">
                <a:solidFill>
                  <a:schemeClr val="bg1"/>
                </a:solidFill>
                <a:latin typeface="Tahoma" pitchFamily="34" charset="0"/>
                <a:ea typeface="Tahoma" pitchFamily="34" charset="0"/>
                <a:cs typeface="Tahoma" pitchFamily="34" charset="0"/>
              </a:rPr>
              <a:t>If you are a penitent </a:t>
            </a:r>
            <a:r>
              <a:rPr lang="en-US" sz="4800" dirty="0" smtClean="0">
                <a:solidFill>
                  <a:schemeClr val="bg1"/>
                </a:solidFill>
                <a:latin typeface="Tahoma" pitchFamily="34" charset="0"/>
                <a:ea typeface="Tahoma" pitchFamily="34" charset="0"/>
                <a:cs typeface="Tahoma" pitchFamily="34" charset="0"/>
              </a:rPr>
              <a:t>believer we ask you…have </a:t>
            </a:r>
            <a:r>
              <a:rPr lang="en-US" sz="4800" dirty="0" smtClean="0">
                <a:solidFill>
                  <a:schemeClr val="bg1"/>
                </a:solidFill>
                <a:latin typeface="Tahoma" pitchFamily="34" charset="0"/>
                <a:ea typeface="Tahoma" pitchFamily="34" charset="0"/>
                <a:cs typeface="Tahoma" pitchFamily="34" charset="0"/>
              </a:rPr>
              <a:t>you been baptized in water for the forgiveness of your </a:t>
            </a:r>
            <a:r>
              <a:rPr lang="en-US" sz="4800" dirty="0" smtClean="0">
                <a:solidFill>
                  <a:schemeClr val="bg1"/>
                </a:solidFill>
                <a:latin typeface="Tahoma" pitchFamily="34" charset="0"/>
                <a:ea typeface="Tahoma" pitchFamily="34" charset="0"/>
                <a:cs typeface="Tahoma" pitchFamily="34" charset="0"/>
              </a:rPr>
              <a:t>sins?         (Acts 22:16)</a:t>
            </a:r>
            <a:endParaRPr lang="en-US" sz="4800" dirty="0" smtClean="0">
              <a:solidFill>
                <a:schemeClr val="bg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806</Words>
  <Application>Microsoft Office PowerPoint</Application>
  <PresentationFormat>Custom</PresentationFormat>
  <Paragraphs>57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Water</vt:lpstr>
      <vt:lpstr>Introduction</vt:lpstr>
      <vt:lpstr>Water Refreshes</vt:lpstr>
      <vt:lpstr>Water Cleanses</vt:lpstr>
      <vt:lpstr>Water Cleanses</vt:lpstr>
      <vt:lpstr>Water is Essential to Life</vt:lpstr>
      <vt:lpstr>Water is Essential to Life</vt:lpstr>
      <vt:lpstr>Conclusion</vt:lpstr>
    </vt:vector>
  </TitlesOfParts>
  <Company>Highway 290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dc:title>
  <dc:creator>Steven Lawrence Locklair</dc:creator>
  <cp:lastModifiedBy>Steven Lawrence Locklair</cp:lastModifiedBy>
  <cp:revision>8</cp:revision>
  <dcterms:created xsi:type="dcterms:W3CDTF">2015-06-14T05:17:40Z</dcterms:created>
  <dcterms:modified xsi:type="dcterms:W3CDTF">2015-06-14T11:12:33Z</dcterms:modified>
</cp:coreProperties>
</file>