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65" r:id="rId2"/>
    <p:sldId id="256" r:id="rId3"/>
    <p:sldId id="257" r:id="rId4"/>
    <p:sldId id="258" r:id="rId5"/>
    <p:sldId id="259" r:id="rId6"/>
    <p:sldId id="261" r:id="rId7"/>
    <p:sldId id="263" r:id="rId8"/>
    <p:sldId id="262" r:id="rId9"/>
    <p:sldId id="264" r:id="rId10"/>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276" autoAdjust="0"/>
  </p:normalViewPr>
  <p:slideViewPr>
    <p:cSldViewPr>
      <p:cViewPr varScale="1">
        <p:scale>
          <a:sx n="49" d="100"/>
          <a:sy n="49" d="100"/>
        </p:scale>
        <p:origin x="-522" y="-108"/>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83929ECB-F571-45F0-BA4D-8528073DFDF6}" type="datetimeFigureOut">
              <a:rPr lang="en-US" smtClean="0"/>
              <a:t>8/8/2015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63BA2A23-3FDE-411C-B727-736FFF0F2AA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8DB235-4A94-4641-A178-5791E18C20B3}" type="datetimeFigureOut">
              <a:rPr lang="en-US" smtClean="0"/>
              <a:pPr/>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DB235-4A94-4641-A178-5791E18C20B3}" type="datetimeFigureOut">
              <a:rPr lang="en-US" smtClean="0"/>
              <a:pPr/>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DB235-4A94-4641-A178-5791E18C20B3}" type="datetimeFigureOut">
              <a:rPr lang="en-US" smtClean="0"/>
              <a:pPr/>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DB235-4A94-4641-A178-5791E18C20B3}" type="datetimeFigureOut">
              <a:rPr lang="en-US" smtClean="0"/>
              <a:pPr/>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8DB235-4A94-4641-A178-5791E18C20B3}" type="datetimeFigureOut">
              <a:rPr lang="en-US" smtClean="0"/>
              <a:pPr/>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8DB235-4A94-4641-A178-5791E18C20B3}" type="datetimeFigureOut">
              <a:rPr lang="en-US" smtClean="0"/>
              <a:pPr/>
              <a:t>8/8/2015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8DB235-4A94-4641-A178-5791E18C20B3}" type="datetimeFigureOut">
              <a:rPr lang="en-US" smtClean="0"/>
              <a:pPr/>
              <a:t>8/8/2015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8DB235-4A94-4641-A178-5791E18C20B3}" type="datetimeFigureOut">
              <a:rPr lang="en-US" smtClean="0"/>
              <a:pPr/>
              <a:t>8/8/2015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DB235-4A94-4641-A178-5791E18C20B3}" type="datetimeFigureOut">
              <a:rPr lang="en-US" smtClean="0"/>
              <a:pPr/>
              <a:t>8/8/2015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DB235-4A94-4641-A178-5791E18C20B3}" type="datetimeFigureOut">
              <a:rPr lang="en-US" smtClean="0"/>
              <a:pPr/>
              <a:t>8/8/2015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DB235-4A94-4641-A178-5791E18C20B3}" type="datetimeFigureOut">
              <a:rPr lang="en-US" smtClean="0"/>
              <a:pPr/>
              <a:t>8/8/2015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FF8DB235-4A94-4641-A178-5791E18C20B3}" type="datetimeFigureOut">
              <a:rPr lang="en-US" smtClean="0"/>
              <a:pPr/>
              <a:t>8/8/2015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AD68EF24-76DE-46BA-BD3C-8B2EE299F6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rPr>
              <a:t>190 We’re Marching To Zion</a:t>
            </a:r>
          </a:p>
          <a:p>
            <a:pPr>
              <a:buNone/>
            </a:pPr>
            <a:r>
              <a:rPr lang="en-US" dirty="0" smtClean="0">
                <a:solidFill>
                  <a:schemeClr val="bg1"/>
                </a:solidFill>
              </a:rPr>
              <a:t>65 O Master, Let Me Walk With Thee</a:t>
            </a:r>
          </a:p>
          <a:p>
            <a:pPr>
              <a:buNone/>
            </a:pPr>
            <a:r>
              <a:rPr lang="en-US" dirty="0" smtClean="0">
                <a:solidFill>
                  <a:schemeClr val="bg1"/>
                </a:solidFill>
              </a:rPr>
              <a:t>161 Hallelujah! What a Savior!</a:t>
            </a:r>
          </a:p>
          <a:p>
            <a:pPr>
              <a:buNone/>
            </a:pPr>
            <a:r>
              <a:rPr lang="en-US" dirty="0" smtClean="0">
                <a:solidFill>
                  <a:schemeClr val="bg1"/>
                </a:solidFill>
              </a:rPr>
              <a:t>219 How Sweet, How Heavenly</a:t>
            </a:r>
          </a:p>
          <a:p>
            <a:pPr>
              <a:buNone/>
            </a:pPr>
            <a:r>
              <a:rPr lang="en-US" dirty="0" smtClean="0">
                <a:solidFill>
                  <a:schemeClr val="bg1"/>
                </a:solidFill>
              </a:rPr>
              <a:t>612 Love Lifted Me</a:t>
            </a:r>
          </a:p>
          <a:p>
            <a:pPr>
              <a:buNone/>
            </a:pPr>
            <a:r>
              <a:rPr lang="en-US" dirty="0" smtClean="0">
                <a:solidFill>
                  <a:schemeClr val="bg1"/>
                </a:solidFill>
              </a:rPr>
              <a:t>191 Heaven Holds All To Me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Autofit/>
          </a:bodyPr>
          <a:lstStyle/>
          <a:p>
            <a:r>
              <a:rPr lang="en-US" sz="27700" dirty="0" smtClean="0">
                <a:solidFill>
                  <a:srgbClr val="FFFF00"/>
                </a:solidFill>
                <a:latin typeface="Tahoma" pitchFamily="34" charset="0"/>
                <a:ea typeface="Tahoma" pitchFamily="34" charset="0"/>
                <a:cs typeface="Tahoma" pitchFamily="34" charset="0"/>
              </a:rPr>
              <a:t>Agape (Love)</a:t>
            </a:r>
            <a:endParaRPr lang="en-US" sz="277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Because of God’s great &amp; precious promises, we have escaped the corruption that is in the world through lust (2 Pet. 1:3-4).</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In connection with brotherly kindness and all the other Christian graces, you must be diligent to add the attribute of  </a:t>
            </a:r>
            <a:r>
              <a:rPr lang="en-US" sz="4000" i="1" dirty="0" smtClean="0">
                <a:solidFill>
                  <a:schemeClr val="bg1"/>
                </a:solidFill>
                <a:latin typeface="Tahoma" pitchFamily="34" charset="0"/>
                <a:ea typeface="Tahoma" pitchFamily="34" charset="0"/>
                <a:cs typeface="Tahoma" pitchFamily="34" charset="0"/>
              </a:rPr>
              <a:t>“agape”  </a:t>
            </a:r>
            <a:r>
              <a:rPr lang="en-US" sz="4000" dirty="0" smtClean="0">
                <a:solidFill>
                  <a:schemeClr val="bg1"/>
                </a:solidFill>
                <a:latin typeface="Tahoma" pitchFamily="34" charset="0"/>
                <a:ea typeface="Tahoma" pitchFamily="34" charset="0"/>
                <a:cs typeface="Tahoma" pitchFamily="34" charset="0"/>
              </a:rPr>
              <a:t>love in your life (2 Pet. 1:7).</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‘Agape’ love is </a:t>
            </a:r>
            <a:r>
              <a:rPr lang="en-US" sz="4000" i="1" dirty="0" smtClean="0">
                <a:solidFill>
                  <a:schemeClr val="bg1"/>
                </a:solidFill>
                <a:latin typeface="Tahoma" pitchFamily="34" charset="0"/>
                <a:ea typeface="Tahoma" pitchFamily="34" charset="0"/>
                <a:cs typeface="Tahoma" pitchFamily="34" charset="0"/>
              </a:rPr>
              <a:t>“…known </a:t>
            </a:r>
            <a:r>
              <a:rPr lang="en-US" sz="4000" i="1" dirty="0">
                <a:solidFill>
                  <a:schemeClr val="bg1"/>
                </a:solidFill>
                <a:latin typeface="Tahoma" pitchFamily="34" charset="0"/>
                <a:ea typeface="Tahoma" pitchFamily="34" charset="0"/>
                <a:cs typeface="Tahoma" pitchFamily="34" charset="0"/>
              </a:rPr>
              <a:t>only from the actions it prompts. God's love is seen in the gift of His </a:t>
            </a:r>
            <a:r>
              <a:rPr lang="en-US" sz="4000" i="1" dirty="0" smtClean="0">
                <a:solidFill>
                  <a:schemeClr val="bg1"/>
                </a:solidFill>
                <a:latin typeface="Tahoma" pitchFamily="34" charset="0"/>
                <a:ea typeface="Tahoma" pitchFamily="34" charset="0"/>
                <a:cs typeface="Tahoma" pitchFamily="34" charset="0"/>
              </a:rPr>
              <a:t>Son…</a:t>
            </a:r>
            <a:r>
              <a:rPr lang="en-US" sz="4000" i="1" dirty="0">
                <a:solidFill>
                  <a:schemeClr val="bg1"/>
                </a:solidFill>
                <a:latin typeface="Tahoma" pitchFamily="34" charset="0"/>
                <a:ea typeface="Tahoma" pitchFamily="34" charset="0"/>
                <a:cs typeface="Tahoma" pitchFamily="34" charset="0"/>
              </a:rPr>
              <a:t>It </a:t>
            </a:r>
            <a:r>
              <a:rPr lang="en-US" sz="4000" i="1" dirty="0" smtClean="0">
                <a:solidFill>
                  <a:schemeClr val="bg1"/>
                </a:solidFill>
                <a:latin typeface="Tahoma" pitchFamily="34" charset="0"/>
                <a:ea typeface="Tahoma" pitchFamily="34" charset="0"/>
                <a:cs typeface="Tahoma" pitchFamily="34" charset="0"/>
              </a:rPr>
              <a:t>is </a:t>
            </a:r>
            <a:r>
              <a:rPr lang="en-US" sz="4000" i="1" dirty="0">
                <a:solidFill>
                  <a:schemeClr val="bg1"/>
                </a:solidFill>
                <a:latin typeface="Tahoma" pitchFamily="34" charset="0"/>
                <a:ea typeface="Tahoma" pitchFamily="34" charset="0"/>
                <a:cs typeface="Tahoma" pitchFamily="34" charset="0"/>
              </a:rPr>
              <a:t>an exercise of the Divine will in deliberate </a:t>
            </a:r>
            <a:r>
              <a:rPr lang="en-US" sz="4000" i="1" dirty="0" smtClean="0">
                <a:solidFill>
                  <a:schemeClr val="bg1"/>
                </a:solidFill>
                <a:latin typeface="Tahoma" pitchFamily="34" charset="0"/>
                <a:ea typeface="Tahoma" pitchFamily="34" charset="0"/>
                <a:cs typeface="Tahoma" pitchFamily="34" charset="0"/>
              </a:rPr>
              <a:t>choice… </a:t>
            </a:r>
            <a:r>
              <a:rPr lang="en-US" sz="4000" dirty="0" smtClean="0">
                <a:solidFill>
                  <a:schemeClr val="bg1"/>
                </a:solidFill>
                <a:latin typeface="Tahoma" pitchFamily="34" charset="0"/>
                <a:ea typeface="Tahoma" pitchFamily="34" charset="0"/>
                <a:cs typeface="Tahoma" pitchFamily="34" charset="0"/>
              </a:rPr>
              <a:t>(for us)</a:t>
            </a:r>
            <a:r>
              <a:rPr lang="en-US" sz="4000" i="1" dirty="0">
                <a:solidFill>
                  <a:schemeClr val="bg1"/>
                </a:solidFill>
                <a:latin typeface="Tahoma" pitchFamily="34" charset="0"/>
                <a:ea typeface="Tahoma" pitchFamily="34" charset="0"/>
                <a:cs typeface="Tahoma" pitchFamily="34" charset="0"/>
              </a:rPr>
              <a:t> is not an impulse from the feelings, it does not always run with the natural </a:t>
            </a:r>
            <a:r>
              <a:rPr lang="en-US" sz="4000" i="1" dirty="0" smtClean="0">
                <a:solidFill>
                  <a:schemeClr val="bg1"/>
                </a:solidFill>
                <a:latin typeface="Tahoma" pitchFamily="34" charset="0"/>
                <a:ea typeface="Tahoma" pitchFamily="34" charset="0"/>
                <a:cs typeface="Tahoma" pitchFamily="34" charset="0"/>
              </a:rPr>
              <a:t>inclinations…seeks the welfare of all”</a:t>
            </a:r>
            <a:r>
              <a:rPr lang="en-US" sz="4000" dirty="0" smtClean="0">
                <a:solidFill>
                  <a:schemeClr val="bg1"/>
                </a:solidFill>
                <a:latin typeface="Tahoma" pitchFamily="34" charset="0"/>
                <a:ea typeface="Tahoma" pitchFamily="34" charset="0"/>
                <a:cs typeface="Tahoma" pitchFamily="34" charset="0"/>
              </a:rPr>
              <a:t> (Vine’s)</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Godhead is United in Love for Mankind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5438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“God </a:t>
            </a:r>
            <a:r>
              <a:rPr lang="en-US" sz="4300" u="sng" dirty="0" smtClean="0">
                <a:solidFill>
                  <a:schemeClr val="bg1"/>
                </a:solidFill>
                <a:latin typeface="Tahoma" pitchFamily="34" charset="0"/>
                <a:ea typeface="Tahoma" pitchFamily="34" charset="0"/>
                <a:cs typeface="Tahoma" pitchFamily="34" charset="0"/>
              </a:rPr>
              <a:t>demonstrates</a:t>
            </a:r>
            <a:r>
              <a:rPr lang="en-US" sz="4300" dirty="0" smtClean="0">
                <a:solidFill>
                  <a:schemeClr val="bg1"/>
                </a:solidFill>
                <a:latin typeface="Tahoma" pitchFamily="34" charset="0"/>
                <a:ea typeface="Tahoma" pitchFamily="34" charset="0"/>
                <a:cs typeface="Tahoma" pitchFamily="34" charset="0"/>
              </a:rPr>
              <a:t> His own love toward us, in that while we were yet sinners, Christ died for us” (Rom. 5:8).</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“Christ loved you and </a:t>
            </a:r>
            <a:r>
              <a:rPr lang="en-US" sz="4300" u="sng" dirty="0" smtClean="0">
                <a:solidFill>
                  <a:schemeClr val="bg1"/>
                </a:solidFill>
                <a:latin typeface="Tahoma" pitchFamily="34" charset="0"/>
                <a:ea typeface="Tahoma" pitchFamily="34" charset="0"/>
                <a:cs typeface="Tahoma" pitchFamily="34" charset="0"/>
              </a:rPr>
              <a:t>gave Himself up</a:t>
            </a:r>
            <a:r>
              <a:rPr lang="en-US" sz="4300" dirty="0" smtClean="0">
                <a:solidFill>
                  <a:schemeClr val="bg1"/>
                </a:solidFill>
                <a:latin typeface="Tahoma" pitchFamily="34" charset="0"/>
                <a:ea typeface="Tahoma" pitchFamily="34" charset="0"/>
                <a:cs typeface="Tahoma" pitchFamily="34" charset="0"/>
              </a:rPr>
              <a:t> for us, an offering and a sacrifice to God as a fragrant aroma” (Eph. 5:2).</a:t>
            </a:r>
          </a:p>
          <a:p>
            <a:pPr algn="ctr">
              <a:buNone/>
            </a:pPr>
            <a:r>
              <a:rPr lang="en-US" sz="1500" dirty="0" smtClean="0">
                <a:solidFill>
                  <a:schemeClr val="bg1"/>
                </a:solidFill>
                <a:latin typeface="Tahoma" pitchFamily="34" charset="0"/>
                <a:ea typeface="Tahoma" pitchFamily="34" charset="0"/>
                <a:cs typeface="Tahoma" pitchFamily="34" charset="0"/>
              </a:rPr>
              <a:t> </a:t>
            </a:r>
          </a:p>
          <a:p>
            <a:pPr algn="ctr">
              <a:buNone/>
            </a:pPr>
            <a:r>
              <a:rPr lang="en-US" sz="4300" dirty="0" smtClean="0">
                <a:solidFill>
                  <a:schemeClr val="bg1"/>
                </a:solidFill>
                <a:latin typeface="Tahoma" pitchFamily="34" charset="0"/>
                <a:ea typeface="Tahoma" pitchFamily="34" charset="0"/>
                <a:cs typeface="Tahoma" pitchFamily="34" charset="0"/>
              </a:rPr>
              <a:t>The Holy Spirit </a:t>
            </a:r>
            <a:r>
              <a:rPr lang="en-US" sz="4300" u="sng" dirty="0" smtClean="0">
                <a:solidFill>
                  <a:schemeClr val="bg1"/>
                </a:solidFill>
                <a:latin typeface="Tahoma" pitchFamily="34" charset="0"/>
                <a:ea typeface="Tahoma" pitchFamily="34" charset="0"/>
                <a:cs typeface="Tahoma" pitchFamily="34" charset="0"/>
              </a:rPr>
              <a:t>revealed</a:t>
            </a:r>
            <a:r>
              <a:rPr lang="en-US" sz="4300" dirty="0" smtClean="0">
                <a:solidFill>
                  <a:schemeClr val="bg1"/>
                </a:solidFill>
                <a:latin typeface="Tahoma" pitchFamily="34" charset="0"/>
                <a:ea typeface="Tahoma" pitchFamily="34" charset="0"/>
                <a:cs typeface="Tahoma" pitchFamily="34" charset="0"/>
              </a:rPr>
              <a:t> God’s plan for mankind to the apostles and prophets which has been made known to all the nations (Eph. 3:5; Rom. 15:30; 16:25-26).</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When you read the Scriptures, you can understand it, &amp; imitate the example of God’s love (Eph. 3:3-4, 5:1).</a:t>
            </a:r>
          </a:p>
          <a:p>
            <a:pPr>
              <a:buNone/>
            </a:pPr>
            <a:endParaRPr lang="en-US" sz="4300" dirty="0" smtClean="0">
              <a:solidFill>
                <a:schemeClr val="bg1"/>
              </a:solidFill>
              <a:latin typeface="Tahoma" pitchFamily="34" charset="0"/>
              <a:ea typeface="Tahoma" pitchFamily="34" charset="0"/>
              <a:cs typeface="Tahoma" pitchFamily="34" charset="0"/>
            </a:endParaRPr>
          </a:p>
          <a:p>
            <a:pPr>
              <a:buNone/>
            </a:pP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dirty="0" smtClean="0">
                <a:solidFill>
                  <a:srgbClr val="FFFF00"/>
                </a:solidFill>
                <a:latin typeface="Tahoma" pitchFamily="34" charset="0"/>
                <a:ea typeface="Tahoma" pitchFamily="34" charset="0"/>
                <a:cs typeface="Tahoma" pitchFamily="34" charset="0"/>
              </a:rPr>
              <a:t>Love Means Obeying </a:t>
            </a:r>
            <a:r>
              <a:rPr lang="en-US" dirty="0" smtClean="0">
                <a:solidFill>
                  <a:srgbClr val="FFFF00"/>
                </a:solidFill>
                <a:latin typeface="Tahoma" pitchFamily="34" charset="0"/>
                <a:ea typeface="Tahoma" pitchFamily="34" charset="0"/>
                <a:cs typeface="Tahoma" pitchFamily="34" charset="0"/>
              </a:rPr>
              <a:t>Christ’s </a:t>
            </a:r>
            <a:r>
              <a:rPr lang="en-US" dirty="0" smtClean="0">
                <a:solidFill>
                  <a:srgbClr val="FFFF00"/>
                </a:solidFill>
                <a:latin typeface="Tahoma" pitchFamily="34" charset="0"/>
                <a:ea typeface="Tahoma" pitchFamily="34" charset="0"/>
                <a:cs typeface="Tahoma" pitchFamily="34" charset="0"/>
              </a:rPr>
              <a:t>Commands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The Father loved the Son.  Jesus learned obedience from the things which He suffered and became the author of eternal life to all who obey Him (John 15:9; Heb. 5:8-9).</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The Holy Spirit convicted us of our sins through His word. We respond to Christ’s love for us by obeying the gospel so that we can be forgiven and become His servant. (John 16:8; Rom. 6:16-18; Acts 2:38)</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Now you can learn to love like Jesus did and practice righteousness instead of sin.  You do that by keeping </a:t>
            </a:r>
            <a:r>
              <a:rPr lang="en-US" sz="4300" dirty="0" smtClean="0">
                <a:solidFill>
                  <a:schemeClr val="bg1"/>
                </a:solidFill>
                <a:latin typeface="Tahoma" pitchFamily="34" charset="0"/>
                <a:ea typeface="Tahoma" pitchFamily="34" charset="0"/>
                <a:cs typeface="Tahoma" pitchFamily="34" charset="0"/>
              </a:rPr>
              <a:t>His </a:t>
            </a:r>
            <a:r>
              <a:rPr lang="en-US" sz="4300" dirty="0" smtClean="0">
                <a:solidFill>
                  <a:schemeClr val="bg1"/>
                </a:solidFill>
                <a:latin typeface="Tahoma" pitchFamily="34" charset="0"/>
                <a:ea typeface="Tahoma" pitchFamily="34" charset="0"/>
                <a:cs typeface="Tahoma" pitchFamily="34" charset="0"/>
              </a:rPr>
              <a:t>commands (Mt</a:t>
            </a:r>
            <a:r>
              <a:rPr lang="en-US" sz="4300" dirty="0" smtClean="0">
                <a:solidFill>
                  <a:schemeClr val="bg1"/>
                </a:solidFill>
                <a:latin typeface="Tahoma" pitchFamily="34" charset="0"/>
                <a:ea typeface="Tahoma" pitchFamily="34" charset="0"/>
                <a:cs typeface="Tahoma" pitchFamily="34" charset="0"/>
              </a:rPr>
              <a:t>. 28:20; </a:t>
            </a:r>
            <a:r>
              <a:rPr lang="en-US" sz="4300" dirty="0" smtClean="0">
                <a:solidFill>
                  <a:schemeClr val="bg1"/>
                </a:solidFill>
                <a:latin typeface="Tahoma" pitchFamily="34" charset="0"/>
                <a:ea typeface="Tahoma" pitchFamily="34" charset="0"/>
                <a:cs typeface="Tahoma" pitchFamily="34" charset="0"/>
              </a:rPr>
              <a:t>Jn. 15:10; 1 </a:t>
            </a:r>
            <a:r>
              <a:rPr lang="en-US" sz="4300" dirty="0" smtClean="0">
                <a:solidFill>
                  <a:schemeClr val="bg1"/>
                </a:solidFill>
                <a:latin typeface="Tahoma" pitchFamily="34" charset="0"/>
                <a:ea typeface="Tahoma" pitchFamily="34" charset="0"/>
                <a:cs typeface="Tahoma" pitchFamily="34" charset="0"/>
              </a:rPr>
              <a:t>Jn. </a:t>
            </a:r>
            <a:r>
              <a:rPr lang="en-US" sz="4300" dirty="0" smtClean="0">
                <a:solidFill>
                  <a:schemeClr val="bg1"/>
                </a:solidFill>
                <a:latin typeface="Tahoma" pitchFamily="34" charset="0"/>
                <a:ea typeface="Tahoma" pitchFamily="34" charset="0"/>
                <a:cs typeface="Tahoma" pitchFamily="34" charset="0"/>
              </a:rPr>
              <a:t>4:7-11; 5:3).</a:t>
            </a:r>
            <a:endParaRPr lang="en-US" sz="4300" dirty="0" smtClean="0">
              <a:solidFill>
                <a:schemeClr val="bg1"/>
              </a:solidFill>
              <a:latin typeface="Tahoma" pitchFamily="34" charset="0"/>
              <a:ea typeface="Tahoma" pitchFamily="34" charset="0"/>
              <a:cs typeface="Tahoma" pitchFamily="34" charset="0"/>
            </a:endParaRPr>
          </a:p>
          <a:p>
            <a:pPr>
              <a:buNone/>
            </a:pPr>
            <a:endParaRPr lang="en-US" sz="4300" dirty="0" smtClean="0">
              <a:solidFill>
                <a:schemeClr val="bg1"/>
              </a:solidFill>
              <a:latin typeface="Tahoma" pitchFamily="34" charset="0"/>
              <a:ea typeface="Tahoma" pitchFamily="34" charset="0"/>
              <a:cs typeface="Tahoma" pitchFamily="34" charset="0"/>
            </a:endParaRPr>
          </a:p>
          <a:p>
            <a:pPr>
              <a:buNone/>
            </a:pP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You Fulfill God’s Love in your Relationships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20000"/>
          </a:bodyPr>
          <a:lstStyle/>
          <a:p>
            <a:pPr algn="ctr">
              <a:buNone/>
            </a:pPr>
            <a:r>
              <a:rPr lang="en-US" sz="4300" dirty="0" smtClean="0">
                <a:solidFill>
                  <a:schemeClr val="bg1"/>
                </a:solidFill>
                <a:latin typeface="Tahoma" pitchFamily="34" charset="0"/>
                <a:ea typeface="Tahoma" pitchFamily="34" charset="0"/>
                <a:cs typeface="Tahoma" pitchFamily="34" charset="0"/>
              </a:rPr>
              <a:t>Husbands can love their wives as Christ loved the church &amp; nourish and cherish them as their own bodies (Eph. </a:t>
            </a:r>
            <a:r>
              <a:rPr lang="en-US" sz="4300" dirty="0" smtClean="0">
                <a:solidFill>
                  <a:schemeClr val="bg1"/>
                </a:solidFill>
                <a:latin typeface="Tahoma" pitchFamily="34" charset="0"/>
                <a:ea typeface="Tahoma" pitchFamily="34" charset="0"/>
                <a:cs typeface="Tahoma" pitchFamily="34" charset="0"/>
              </a:rPr>
              <a:t>5:25-32).</a:t>
            </a: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Older women can teach the younger women to love their husbands and submit to them </a:t>
            </a:r>
            <a:r>
              <a:rPr lang="en-US" sz="4300" dirty="0" smtClean="0">
                <a:solidFill>
                  <a:schemeClr val="bg1"/>
                </a:solidFill>
                <a:latin typeface="Tahoma" pitchFamily="34" charset="0"/>
                <a:ea typeface="Tahoma" pitchFamily="34" charset="0"/>
                <a:cs typeface="Tahoma" pitchFamily="34" charset="0"/>
              </a:rPr>
              <a:t>with respect just </a:t>
            </a:r>
            <a:r>
              <a:rPr lang="en-US" sz="4300" dirty="0" smtClean="0">
                <a:solidFill>
                  <a:schemeClr val="bg1"/>
                </a:solidFill>
                <a:latin typeface="Tahoma" pitchFamily="34" charset="0"/>
                <a:ea typeface="Tahoma" pitchFamily="34" charset="0"/>
                <a:cs typeface="Tahoma" pitchFamily="34" charset="0"/>
              </a:rPr>
              <a:t>as the church is subject to Christ (Eph. </a:t>
            </a:r>
            <a:r>
              <a:rPr lang="en-US" sz="4300" dirty="0" smtClean="0">
                <a:solidFill>
                  <a:schemeClr val="bg1"/>
                </a:solidFill>
                <a:latin typeface="Tahoma" pitchFamily="34" charset="0"/>
                <a:ea typeface="Tahoma" pitchFamily="34" charset="0"/>
                <a:cs typeface="Tahoma" pitchFamily="34" charset="0"/>
              </a:rPr>
              <a:t>5:22-24, 33; </a:t>
            </a:r>
            <a:r>
              <a:rPr lang="en-US" sz="4300" dirty="0" smtClean="0">
                <a:solidFill>
                  <a:schemeClr val="bg1"/>
                </a:solidFill>
                <a:latin typeface="Tahoma" pitchFamily="34" charset="0"/>
                <a:ea typeface="Tahoma" pitchFamily="34" charset="0"/>
                <a:cs typeface="Tahoma" pitchFamily="34" charset="0"/>
              </a:rPr>
              <a:t>Titus 2:4-5).</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Parents can bring their children up to know the Lord and they can reciprocate that love in obedience (Eph. 6:1-4).</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Employees obey their employers as they would to Christ and not because the boss is watching (Eph. 6:5-8).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You can even pray for your enemies and do good to those who hate you because Jesus did that for lost souls (Mt. 5:43ff). </a:t>
            </a:r>
          </a:p>
          <a:p>
            <a:pPr>
              <a:buNone/>
            </a:pP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dirty="0" smtClean="0">
                <a:solidFill>
                  <a:srgbClr val="FFFF00"/>
                </a:solidFill>
                <a:latin typeface="Tahoma" pitchFamily="34" charset="0"/>
                <a:ea typeface="Tahoma" pitchFamily="34" charset="0"/>
                <a:cs typeface="Tahoma" pitchFamily="34" charset="0"/>
              </a:rPr>
              <a:t>Love Compels You to Serve Others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a:bodyPr>
          <a:lstStyle/>
          <a:p>
            <a:pPr algn="ctr">
              <a:buNone/>
            </a:pPr>
            <a:r>
              <a:rPr lang="en-US" sz="4300" dirty="0" smtClean="0">
                <a:solidFill>
                  <a:schemeClr val="bg1"/>
                </a:solidFill>
                <a:latin typeface="Tahoma" pitchFamily="34" charset="0"/>
                <a:ea typeface="Tahoma" pitchFamily="34" charset="0"/>
                <a:cs typeface="Tahoma" pitchFamily="34" charset="0"/>
              </a:rPr>
              <a:t>The love of Christ motivates you to no longer live for yourself, but for Him who died on your behalf (2 Cor. 5:14-15).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Therefore you teach your relative, friend, neighbor, coworker, classmate the gospel that will save their soul (2 Ti. 2:24-26).</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You do good to all people and especially Christians who are in need of help as you have opportunity (Gal. 6:10).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If everybody is doing their share in the body of Christ, then the church will be growing spiritually and be built up in love.  (Eph. 4:16)</a:t>
            </a:r>
          </a:p>
          <a:p>
            <a:pPr>
              <a:buNone/>
            </a:pP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Don’t People Respond to Agape Love?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Some love the darkness and don’t want their evil deeds exposed because they hate the Light (John 3:19).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They are ignorant of His love for them and conform to this world’s ideas and philosophies (Col. 2:8).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Others </a:t>
            </a:r>
            <a:r>
              <a:rPr lang="en-US" sz="4300" dirty="0" smtClean="0">
                <a:solidFill>
                  <a:schemeClr val="bg1"/>
                </a:solidFill>
                <a:latin typeface="Tahoma" pitchFamily="34" charset="0"/>
                <a:ea typeface="Tahoma" pitchFamily="34" charset="0"/>
                <a:cs typeface="Tahoma" pitchFamily="34" charset="0"/>
              </a:rPr>
              <a:t>are deceived by false teachers who tell them what they want to hear (2 Pet. 2:1-3; 2 Tim. 4:2-4).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Some are </a:t>
            </a:r>
            <a:r>
              <a:rPr lang="en-US" sz="4300" dirty="0" smtClean="0">
                <a:solidFill>
                  <a:schemeClr val="bg1"/>
                </a:solidFill>
                <a:latin typeface="Tahoma" pitchFamily="34" charset="0"/>
                <a:ea typeface="Tahoma" pitchFamily="34" charset="0"/>
                <a:cs typeface="Tahoma" pitchFamily="34" charset="0"/>
              </a:rPr>
              <a:t>distracted by the riches, pleasures, and worries of life, and don’t bear fruit (Luke 8:14).</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Still others suffer afflictions or persecutions because of the word, and they fall away (Matt. 13:21).</a:t>
            </a:r>
          </a:p>
          <a:p>
            <a:pPr>
              <a:buNone/>
            </a:pPr>
            <a:endParaRPr lang="en-US" sz="4300" dirty="0" smtClean="0">
              <a:solidFill>
                <a:schemeClr val="bg1"/>
              </a:solidFill>
              <a:latin typeface="Tahoma" pitchFamily="34" charset="0"/>
              <a:ea typeface="Tahoma" pitchFamily="34" charset="0"/>
              <a:cs typeface="Tahoma" pitchFamily="34" charset="0"/>
            </a:endParaRPr>
          </a:p>
          <a:p>
            <a:pPr>
              <a:buNone/>
            </a:pP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85000"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Love is the first fruit of the Spirit and the last of the Christian graces (Gal. 5:22; 2 Pet. 1:7).</a:t>
            </a: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Let all </a:t>
            </a:r>
            <a:r>
              <a:rPr lang="en-US" sz="4300" dirty="0" smtClean="0">
                <a:solidFill>
                  <a:schemeClr val="bg1"/>
                </a:solidFill>
                <a:latin typeface="Tahoma" pitchFamily="34" charset="0"/>
                <a:ea typeface="Tahoma" pitchFamily="34" charset="0"/>
                <a:cs typeface="Tahoma" pitchFamily="34" charset="0"/>
              </a:rPr>
              <a:t>of these Christian graces abound in you so that you will not be barren or unfruitful in the knowledge of our Lord Jesus Christ. (2 Pet. 1:8)</a:t>
            </a: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If you lack these qualities, you are blind and have forgotten that you were cleansed from your sins (2 Pet. 1:9). </a:t>
            </a:r>
          </a:p>
          <a:p>
            <a:pPr algn="ctr">
              <a:buNone/>
            </a:pPr>
            <a:endParaRPr lang="en-US" sz="18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If you are diligent to practice these things you will never stumble &amp; there will be an abundant entrance into heaven (2 Pt. 1:10-11)!</a:t>
            </a: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If you need to obey the gospel in order to be free from sin and serve the Lord, decide to be baptized today (Acts 22:16)!</a:t>
            </a:r>
            <a:endParaRPr lang="en-US" sz="1000" dirty="0" smtClean="0">
              <a:solidFill>
                <a:schemeClr val="bg1"/>
              </a:solidFill>
              <a:latin typeface="Tahoma" pitchFamily="34" charset="0"/>
              <a:ea typeface="Tahoma" pitchFamily="34" charset="0"/>
              <a:cs typeface="Tahoma" pitchFamily="34" charset="0"/>
            </a:endParaRPr>
          </a:p>
          <a:p>
            <a:pPr>
              <a:buNone/>
            </a:pPr>
            <a:endParaRPr lang="en-US" sz="4300" dirty="0" smtClean="0">
              <a:solidFill>
                <a:schemeClr val="bg1"/>
              </a:solidFill>
              <a:latin typeface="Tahoma" pitchFamily="34" charset="0"/>
              <a:ea typeface="Tahoma" pitchFamily="34" charset="0"/>
              <a:cs typeface="Tahoma" pitchFamily="34" charset="0"/>
            </a:endParaRPr>
          </a:p>
          <a:p>
            <a:pPr>
              <a:buNone/>
            </a:pP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3271</TotalTime>
  <Words>898</Words>
  <Application>Microsoft Office PowerPoint</Application>
  <PresentationFormat>Custom</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Hymns for Worship at Woodmont</vt:lpstr>
      <vt:lpstr>Agape (Love)</vt:lpstr>
      <vt:lpstr>Introduction</vt:lpstr>
      <vt:lpstr>The Godhead is United in Love for Mankind</vt:lpstr>
      <vt:lpstr>Love Means Obeying Christ’s Commands</vt:lpstr>
      <vt:lpstr>You Fulfill God’s Love in your Relationships</vt:lpstr>
      <vt:lpstr>Love Compels You to Serve Others</vt:lpstr>
      <vt:lpstr>Why Don’t People Respond to Agape Love?</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Agape Love</dc:title>
  <dc:creator>Steven Lawrence Locklair</dc:creator>
  <cp:lastModifiedBy>Steven Lawrence Locklair</cp:lastModifiedBy>
  <cp:revision>37</cp:revision>
  <dcterms:created xsi:type="dcterms:W3CDTF">2015-08-06T18:34:11Z</dcterms:created>
  <dcterms:modified xsi:type="dcterms:W3CDTF">2015-08-09T19:44:46Z</dcterms:modified>
</cp:coreProperties>
</file>