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9" r:id="rId4"/>
    <p:sldId id="260" r:id="rId5"/>
    <p:sldId id="261" r:id="rId6"/>
    <p:sldId id="262" r:id="rId7"/>
    <p:sldId id="264" r:id="rId8"/>
    <p:sldId id="263" r:id="rId9"/>
    <p:sldId id="258" r:id="rId10"/>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84F6E2-2869-40B2-BD1B-1AA7668FFF3C}" type="datetimeFigureOut">
              <a:rPr lang="en-US" smtClean="0"/>
              <a:t>9/12/2015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DE4F45-7BD3-436C-A684-0EB4643B5BCC}"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B5D03C-FE7F-4D79-9235-DD44E97C4534}" type="datetimeFigureOut">
              <a:rPr lang="en-US" smtClean="0"/>
              <a:pPr/>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17A00-E459-46B3-857E-BB9163B90A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B5D03C-FE7F-4D79-9235-DD44E97C4534}" type="datetimeFigureOut">
              <a:rPr lang="en-US" smtClean="0"/>
              <a:pPr/>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17A00-E459-46B3-857E-BB9163B90A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B5D03C-FE7F-4D79-9235-DD44E97C4534}" type="datetimeFigureOut">
              <a:rPr lang="en-US" smtClean="0"/>
              <a:pPr/>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17A00-E459-46B3-857E-BB9163B90A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B5D03C-FE7F-4D79-9235-DD44E97C4534}" type="datetimeFigureOut">
              <a:rPr lang="en-US" smtClean="0"/>
              <a:pPr/>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17A00-E459-46B3-857E-BB9163B90A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5D03C-FE7F-4D79-9235-DD44E97C4534}" type="datetimeFigureOut">
              <a:rPr lang="en-US" smtClean="0"/>
              <a:pPr/>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17A00-E459-46B3-857E-BB9163B90A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B5D03C-FE7F-4D79-9235-DD44E97C4534}" type="datetimeFigureOut">
              <a:rPr lang="en-US" smtClean="0"/>
              <a:pPr/>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17A00-E459-46B3-857E-BB9163B90A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B5D03C-FE7F-4D79-9235-DD44E97C4534}" type="datetimeFigureOut">
              <a:rPr lang="en-US" smtClean="0"/>
              <a:pPr/>
              <a:t>9/12/2015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217A00-E459-46B3-857E-BB9163B90A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B5D03C-FE7F-4D79-9235-DD44E97C4534}" type="datetimeFigureOut">
              <a:rPr lang="en-US" smtClean="0"/>
              <a:pPr/>
              <a:t>9/12/2015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217A00-E459-46B3-857E-BB9163B90A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B5D03C-FE7F-4D79-9235-DD44E97C4534}" type="datetimeFigureOut">
              <a:rPr lang="en-US" smtClean="0"/>
              <a:pPr/>
              <a:t>9/12/2015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217A00-E459-46B3-857E-BB9163B90A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5D03C-FE7F-4D79-9235-DD44E97C4534}" type="datetimeFigureOut">
              <a:rPr lang="en-US" smtClean="0"/>
              <a:pPr/>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17A00-E459-46B3-857E-BB9163B90A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5D03C-FE7F-4D79-9235-DD44E97C4534}" type="datetimeFigureOut">
              <a:rPr lang="en-US" smtClean="0"/>
              <a:pPr/>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17A00-E459-46B3-857E-BB9163B90A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5AB5D03C-FE7F-4D79-9235-DD44E97C4534}" type="datetimeFigureOut">
              <a:rPr lang="en-US" smtClean="0"/>
              <a:pPr/>
              <a:t>9/12/2015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01217A00-E459-46B3-857E-BB9163B90A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1905000"/>
          </a:xfrm>
        </p:spPr>
        <p:txBody>
          <a:bodyPr>
            <a:noAutofit/>
          </a:bodyPr>
          <a:lstStyle/>
          <a:p>
            <a:r>
              <a:rPr lang="en-US" sz="12200" dirty="0" smtClean="0">
                <a:solidFill>
                  <a:srgbClr val="FFFF00"/>
                </a:solidFill>
                <a:latin typeface="Tahoma" pitchFamily="34" charset="0"/>
                <a:ea typeface="Tahoma" pitchFamily="34" charset="0"/>
                <a:cs typeface="Tahoma" pitchFamily="34" charset="0"/>
              </a:rPr>
              <a:t>Gathering Together</a:t>
            </a:r>
            <a:endParaRPr lang="en-US" sz="12200" dirty="0">
              <a:solidFill>
                <a:srgbClr val="FFFF00"/>
              </a:solidFill>
              <a:latin typeface="Tahoma" pitchFamily="34" charset="0"/>
              <a:ea typeface="Tahoma" pitchFamily="34" charset="0"/>
              <a:cs typeface="Tahoma" pitchFamily="34" charset="0"/>
            </a:endParaRPr>
          </a:p>
        </p:txBody>
      </p:sp>
      <p:pic>
        <p:nvPicPr>
          <p:cNvPr id="8194" name="Picture 2" descr="http://lincolnparkchurchofchrist.org/wp-content/uploads/2014/05/DSC_1133-950x480.jpg"/>
          <p:cNvPicPr>
            <a:picLocks noChangeAspect="1" noChangeArrowheads="1"/>
          </p:cNvPicPr>
          <p:nvPr/>
        </p:nvPicPr>
        <p:blipFill>
          <a:blip r:embed="rId2" cstate="print"/>
          <a:srcRect/>
          <a:stretch>
            <a:fillRect/>
          </a:stretch>
        </p:blipFill>
        <p:spPr bwMode="auto">
          <a:xfrm>
            <a:off x="1905000" y="2286000"/>
            <a:ext cx="10858501" cy="5486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buNone/>
            </a:pPr>
            <a:r>
              <a:rPr lang="en-US" dirty="0" smtClean="0">
                <a:solidFill>
                  <a:schemeClr val="bg1"/>
                </a:solidFill>
                <a:latin typeface="Tahoma" pitchFamily="34" charset="0"/>
                <a:ea typeface="Tahoma" pitchFamily="34" charset="0"/>
                <a:cs typeface="Tahoma" pitchFamily="34" charset="0"/>
              </a:rPr>
              <a:t>This coming Saturday September 19</a:t>
            </a:r>
            <a:r>
              <a:rPr lang="en-US" baseline="30000" dirty="0" smtClean="0">
                <a:solidFill>
                  <a:schemeClr val="bg1"/>
                </a:solidFill>
                <a:latin typeface="Tahoma" pitchFamily="34" charset="0"/>
                <a:ea typeface="Tahoma" pitchFamily="34" charset="0"/>
                <a:cs typeface="Tahoma" pitchFamily="34" charset="0"/>
              </a:rPr>
              <a:t>th</a:t>
            </a:r>
            <a:r>
              <a:rPr lang="en-US" dirty="0" smtClean="0">
                <a:solidFill>
                  <a:schemeClr val="bg1"/>
                </a:solidFill>
                <a:latin typeface="Tahoma" pitchFamily="34" charset="0"/>
                <a:ea typeface="Tahoma" pitchFamily="34" charset="0"/>
                <a:cs typeface="Tahoma" pitchFamily="34" charset="0"/>
              </a:rPr>
              <a:t> through the following Thursday the 24</a:t>
            </a:r>
            <a:r>
              <a:rPr lang="en-US" baseline="30000" dirty="0" smtClean="0">
                <a:solidFill>
                  <a:schemeClr val="bg1"/>
                </a:solidFill>
                <a:latin typeface="Tahoma" pitchFamily="34" charset="0"/>
                <a:ea typeface="Tahoma" pitchFamily="34" charset="0"/>
                <a:cs typeface="Tahoma" pitchFamily="34" charset="0"/>
              </a:rPr>
              <a:t>th</a:t>
            </a:r>
            <a:r>
              <a:rPr lang="en-US" dirty="0" smtClean="0">
                <a:solidFill>
                  <a:schemeClr val="bg1"/>
                </a:solidFill>
                <a:latin typeface="Tahoma" pitchFamily="34" charset="0"/>
                <a:ea typeface="Tahoma" pitchFamily="34" charset="0"/>
                <a:cs typeface="Tahoma" pitchFamily="34" charset="0"/>
              </a:rPr>
              <a:t> we will be gathering together to hear Jeremiah Cox preach the gospel to save the lost and strengthen the saints.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What is your attitude towards this opportunity to worship and study God’s word together? </a:t>
            </a:r>
          </a:p>
          <a:p>
            <a:pPr algn="ctr">
              <a:buNone/>
            </a:pPr>
            <a:r>
              <a:rPr lang="en-US" sz="1400" dirty="0" smtClean="0">
                <a:solidFill>
                  <a:schemeClr val="bg1"/>
                </a:solidFill>
                <a:latin typeface="Tahoma" pitchFamily="34" charset="0"/>
                <a:ea typeface="Tahoma" pitchFamily="34" charset="0"/>
                <a:cs typeface="Tahoma" pitchFamily="34" charset="0"/>
              </a:rPr>
              <a:t> </a:t>
            </a:r>
          </a:p>
          <a:p>
            <a:pPr algn="ctr">
              <a:buNone/>
            </a:pPr>
            <a:r>
              <a:rPr lang="en-US" dirty="0" smtClean="0">
                <a:solidFill>
                  <a:schemeClr val="bg1"/>
                </a:solidFill>
                <a:latin typeface="Tahoma" pitchFamily="34" charset="0"/>
                <a:ea typeface="Tahoma" pitchFamily="34" charset="0"/>
                <a:cs typeface="Tahoma" pitchFamily="34" charset="0"/>
              </a:rPr>
              <a:t>It will be determined by what is important to you which will be shown by your </a:t>
            </a:r>
            <a:r>
              <a:rPr lang="en-US" dirty="0" smtClean="0">
                <a:solidFill>
                  <a:schemeClr val="bg1"/>
                </a:solidFill>
                <a:latin typeface="Tahoma" pitchFamily="34" charset="0"/>
                <a:ea typeface="Tahoma" pitchFamily="34" charset="0"/>
                <a:cs typeface="Tahoma" pitchFamily="34" charset="0"/>
              </a:rPr>
              <a:t>actions</a:t>
            </a:r>
            <a:r>
              <a:rPr lang="en-US" dirty="0" smtClean="0">
                <a:solidFill>
                  <a:schemeClr val="bg1"/>
                </a:solidFill>
                <a:latin typeface="Tahoma" pitchFamily="34" charset="0"/>
                <a:ea typeface="Tahoma" pitchFamily="34" charset="0"/>
                <a:cs typeface="Tahoma" pitchFamily="34" charset="0"/>
              </a:rPr>
              <a:t>. </a:t>
            </a:r>
            <a:endParaRPr lang="en-US" dirty="0">
              <a:solidFill>
                <a:schemeClr val="bg1"/>
              </a:solidFill>
              <a:latin typeface="Tahoma" pitchFamily="34" charset="0"/>
              <a:ea typeface="Tahoma" pitchFamily="34" charset="0"/>
              <a:cs typeface="Tahoma" pitchFamily="34" charset="0"/>
            </a:endParaRP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6600" b="1" u="sng" dirty="0" smtClean="0">
                <a:solidFill>
                  <a:srgbClr val="FFFF00"/>
                </a:solidFill>
                <a:latin typeface="Tahoma" pitchFamily="34" charset="0"/>
                <a:ea typeface="Tahoma" pitchFamily="34" charset="0"/>
                <a:cs typeface="Tahoma" pitchFamily="34" charset="0"/>
              </a:rPr>
              <a:t>G</a:t>
            </a:r>
            <a:r>
              <a:rPr lang="en-US" sz="6600" dirty="0" smtClean="0">
                <a:solidFill>
                  <a:srgbClr val="FFFF00"/>
                </a:solidFill>
                <a:latin typeface="Tahoma" pitchFamily="34" charset="0"/>
                <a:ea typeface="Tahoma" pitchFamily="34" charset="0"/>
                <a:cs typeface="Tahoma" pitchFamily="34" charset="0"/>
              </a:rPr>
              <a:t>lad </a:t>
            </a:r>
            <a:r>
              <a:rPr lang="en-US" sz="6600" dirty="0" smtClean="0">
                <a:solidFill>
                  <a:srgbClr val="FFFF00"/>
                </a:solidFill>
                <a:latin typeface="Tahoma" pitchFamily="34" charset="0"/>
                <a:ea typeface="Tahoma" pitchFamily="34" charset="0"/>
                <a:cs typeface="Tahoma" pitchFamily="34" charset="0"/>
              </a:rPr>
              <a:t>or </a:t>
            </a:r>
            <a:r>
              <a:rPr lang="en-US" sz="6600" b="1" u="sng" dirty="0" smtClean="0">
                <a:solidFill>
                  <a:srgbClr val="FFFF00"/>
                </a:solidFill>
                <a:latin typeface="Tahoma" pitchFamily="34" charset="0"/>
                <a:ea typeface="Tahoma" pitchFamily="34" charset="0"/>
                <a:cs typeface="Tahoma" pitchFamily="34" charset="0"/>
              </a:rPr>
              <a:t>G</a:t>
            </a:r>
            <a:r>
              <a:rPr lang="en-US" sz="6600" dirty="0" smtClean="0">
                <a:solidFill>
                  <a:srgbClr val="FFFF00"/>
                </a:solidFill>
                <a:latin typeface="Tahoma" pitchFamily="34" charset="0"/>
                <a:ea typeface="Tahoma" pitchFamily="34" charset="0"/>
                <a:cs typeface="Tahoma" pitchFamily="34" charset="0"/>
              </a:rPr>
              <a:t>loomy </a:t>
            </a:r>
            <a:r>
              <a:rPr lang="en-US" sz="6600" dirty="0" smtClean="0">
                <a:solidFill>
                  <a:srgbClr val="FFFF00"/>
                </a:solidFill>
                <a:latin typeface="Tahoma" pitchFamily="34" charset="0"/>
                <a:ea typeface="Tahoma" pitchFamily="34" charset="0"/>
                <a:cs typeface="Tahoma" pitchFamily="34" charset="0"/>
              </a:rPr>
              <a:t>Attitude?</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a:bodyPr>
          <a:lstStyle/>
          <a:p>
            <a:pPr algn="ctr">
              <a:buNone/>
            </a:pPr>
            <a:r>
              <a:rPr lang="en-US" u="sng" dirty="0" smtClean="0">
                <a:solidFill>
                  <a:schemeClr val="bg1"/>
                </a:solidFill>
                <a:latin typeface="Tahoma" pitchFamily="34" charset="0"/>
                <a:ea typeface="Tahoma" pitchFamily="34" charset="0"/>
                <a:cs typeface="Tahoma" pitchFamily="34" charset="0"/>
              </a:rPr>
              <a:t>Will you say- I was glad when they said to me</a:t>
            </a:r>
            <a:r>
              <a:rPr lang="en-US" dirty="0" smtClean="0">
                <a:solidFill>
                  <a:schemeClr val="bg1"/>
                </a:solidFill>
                <a:latin typeface="Tahoma" pitchFamily="34" charset="0"/>
                <a:ea typeface="Tahoma" pitchFamily="34" charset="0"/>
                <a:cs typeface="Tahoma" pitchFamily="34" charset="0"/>
              </a:rPr>
              <a:t>…</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…let us watch the NFL or go out to eat after </a:t>
            </a:r>
            <a:r>
              <a:rPr lang="en-US" dirty="0" smtClean="0">
                <a:solidFill>
                  <a:schemeClr val="bg1"/>
                </a:solidFill>
                <a:latin typeface="Tahoma" pitchFamily="34" charset="0"/>
                <a:ea typeface="Tahoma" pitchFamily="34" charset="0"/>
                <a:cs typeface="Tahoma" pitchFamily="34" charset="0"/>
              </a:rPr>
              <a:t>services?</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a:t>
            </a:r>
            <a:r>
              <a:rPr lang="en-US" dirty="0" smtClean="0">
                <a:solidFill>
                  <a:schemeClr val="bg1"/>
                </a:solidFill>
                <a:latin typeface="Tahoma" pitchFamily="34" charset="0"/>
                <a:ea typeface="Tahoma" pitchFamily="34" charset="0"/>
                <a:cs typeface="Tahoma" pitchFamily="34" charset="0"/>
              </a:rPr>
              <a:t>let us go shopping, fishing, hunting, or </a:t>
            </a:r>
            <a:r>
              <a:rPr lang="en-US" dirty="0" smtClean="0">
                <a:solidFill>
                  <a:schemeClr val="bg1"/>
                </a:solidFill>
                <a:latin typeface="Tahoma" pitchFamily="34" charset="0"/>
                <a:ea typeface="Tahoma" pitchFamily="34" charset="0"/>
                <a:cs typeface="Tahoma" pitchFamily="34" charset="0"/>
              </a:rPr>
              <a:t>golfing? </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…let us play </a:t>
            </a:r>
            <a:r>
              <a:rPr lang="en-US" dirty="0" smtClean="0">
                <a:solidFill>
                  <a:schemeClr val="bg1"/>
                </a:solidFill>
                <a:latin typeface="Tahoma" pitchFamily="34" charset="0"/>
                <a:ea typeface="Tahoma" pitchFamily="34" charset="0"/>
                <a:cs typeface="Tahoma" pitchFamily="34" charset="0"/>
              </a:rPr>
              <a:t>baseball, </a:t>
            </a:r>
            <a:r>
              <a:rPr lang="en-US" dirty="0" smtClean="0">
                <a:solidFill>
                  <a:schemeClr val="bg1"/>
                </a:solidFill>
                <a:latin typeface="Tahoma" pitchFamily="34" charset="0"/>
                <a:ea typeface="Tahoma" pitchFamily="34" charset="0"/>
                <a:cs typeface="Tahoma" pitchFamily="34" charset="0"/>
              </a:rPr>
              <a:t>soccer</a:t>
            </a:r>
            <a:r>
              <a:rPr lang="en-US" dirty="0" smtClean="0">
                <a:solidFill>
                  <a:schemeClr val="bg1"/>
                </a:solidFill>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or basketball? </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…but instead of saying ”let us go to the house of the Lord</a:t>
            </a:r>
            <a:r>
              <a:rPr lang="en-US" dirty="0" smtClean="0">
                <a:solidFill>
                  <a:schemeClr val="bg1"/>
                </a:solidFill>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(Ps. 122:1) you </a:t>
            </a:r>
            <a:r>
              <a:rPr lang="en-US" dirty="0" smtClean="0">
                <a:solidFill>
                  <a:schemeClr val="bg1"/>
                </a:solidFill>
                <a:latin typeface="Tahoma" pitchFamily="34" charset="0"/>
                <a:ea typeface="Tahoma" pitchFamily="34" charset="0"/>
                <a:cs typeface="Tahoma" pitchFamily="34" charset="0"/>
              </a:rPr>
              <a:t>complain, </a:t>
            </a:r>
            <a:r>
              <a:rPr lang="en-US" dirty="0" smtClean="0">
                <a:solidFill>
                  <a:schemeClr val="bg1"/>
                </a:solidFill>
                <a:latin typeface="Tahoma" pitchFamily="34" charset="0"/>
                <a:ea typeface="Tahoma" pitchFamily="34" charset="0"/>
                <a:cs typeface="Tahoma" pitchFamily="34" charset="0"/>
              </a:rPr>
              <a:t>“Do I have to?”</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While these activities aren’t sinful, when we place them above worshiping God, we show what we think of Him.</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b="1" u="sng" dirty="0" smtClean="0">
                <a:solidFill>
                  <a:srgbClr val="FFFF00"/>
                </a:solidFill>
                <a:latin typeface="Tahoma" pitchFamily="34" charset="0"/>
                <a:ea typeface="Tahoma" pitchFamily="34" charset="0"/>
                <a:cs typeface="Tahoma" pitchFamily="34" charset="0"/>
              </a:rPr>
              <a:t>A</a:t>
            </a:r>
            <a:r>
              <a:rPr lang="en-US" sz="6600" dirty="0" smtClean="0">
                <a:solidFill>
                  <a:srgbClr val="FFFF00"/>
                </a:solidFill>
                <a:latin typeface="Tahoma" pitchFamily="34" charset="0"/>
                <a:ea typeface="Tahoma" pitchFamily="34" charset="0"/>
                <a:cs typeface="Tahoma" pitchFamily="34" charset="0"/>
              </a:rPr>
              <a:t>ttentive </a:t>
            </a:r>
            <a:r>
              <a:rPr lang="en-US" sz="6600" dirty="0" smtClean="0">
                <a:solidFill>
                  <a:srgbClr val="FFFF00"/>
                </a:solidFill>
                <a:latin typeface="Tahoma" pitchFamily="34" charset="0"/>
                <a:ea typeface="Tahoma" pitchFamily="34" charset="0"/>
                <a:cs typeface="Tahoma" pitchFamily="34" charset="0"/>
              </a:rPr>
              <a:t>or </a:t>
            </a:r>
            <a:r>
              <a:rPr lang="en-US" sz="6600" b="1" u="sng" dirty="0" smtClean="0">
                <a:solidFill>
                  <a:srgbClr val="FFFF00"/>
                </a:solidFill>
                <a:latin typeface="Tahoma" pitchFamily="34" charset="0"/>
                <a:ea typeface="Tahoma" pitchFamily="34" charset="0"/>
                <a:cs typeface="Tahoma" pitchFamily="34" charset="0"/>
              </a:rPr>
              <a:t>A</a:t>
            </a:r>
            <a:r>
              <a:rPr lang="en-US" sz="6600" dirty="0" smtClean="0">
                <a:solidFill>
                  <a:srgbClr val="FFFF00"/>
                </a:solidFill>
                <a:latin typeface="Tahoma" pitchFamily="34" charset="0"/>
                <a:ea typeface="Tahoma" pitchFamily="34" charset="0"/>
                <a:cs typeface="Tahoma" pitchFamily="34" charset="0"/>
              </a:rPr>
              <a:t>pathetic?</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391400"/>
          </a:xfrm>
        </p:spPr>
        <p:txBody>
          <a:bodyPr>
            <a:normAutofit fontScale="92500"/>
          </a:bodyPr>
          <a:lstStyle/>
          <a:p>
            <a:pPr algn="ctr">
              <a:buNone/>
            </a:pPr>
            <a:r>
              <a:rPr lang="en-US" dirty="0" smtClean="0">
                <a:solidFill>
                  <a:schemeClr val="bg1"/>
                </a:solidFill>
                <a:latin typeface="Tahoma" pitchFamily="34" charset="0"/>
                <a:ea typeface="Tahoma" pitchFamily="34" charset="0"/>
                <a:cs typeface="Tahoma" pitchFamily="34" charset="0"/>
              </a:rPr>
              <a:t>When Ezra read from </a:t>
            </a:r>
            <a:r>
              <a:rPr lang="en-US" dirty="0" smtClean="0">
                <a:solidFill>
                  <a:schemeClr val="bg1"/>
                </a:solidFill>
                <a:latin typeface="Tahoma" pitchFamily="34" charset="0"/>
                <a:ea typeface="Tahoma" pitchFamily="34" charset="0"/>
                <a:cs typeface="Tahoma" pitchFamily="34" charset="0"/>
              </a:rPr>
              <a:t>Moses’ law </a:t>
            </a:r>
            <a:r>
              <a:rPr lang="en-US" dirty="0" smtClean="0">
                <a:solidFill>
                  <a:schemeClr val="bg1"/>
                </a:solidFill>
                <a:latin typeface="Tahoma" pitchFamily="34" charset="0"/>
                <a:ea typeface="Tahoma" pitchFamily="34" charset="0"/>
                <a:cs typeface="Tahoma" pitchFamily="34" charset="0"/>
              </a:rPr>
              <a:t>for </a:t>
            </a:r>
            <a:r>
              <a:rPr lang="en-US" dirty="0" smtClean="0">
                <a:solidFill>
                  <a:schemeClr val="bg1"/>
                </a:solidFill>
                <a:latin typeface="Tahoma" pitchFamily="34" charset="0"/>
                <a:ea typeface="Tahoma" pitchFamily="34" charset="0"/>
                <a:cs typeface="Tahoma" pitchFamily="34" charset="0"/>
              </a:rPr>
              <a:t>several hours, </a:t>
            </a:r>
            <a:r>
              <a:rPr lang="en-US" dirty="0" smtClean="0">
                <a:solidFill>
                  <a:schemeClr val="bg1"/>
                </a:solidFill>
                <a:latin typeface="Tahoma" pitchFamily="34" charset="0"/>
                <a:ea typeface="Tahoma" pitchFamily="34" charset="0"/>
                <a:cs typeface="Tahoma" pitchFamily="34" charset="0"/>
              </a:rPr>
              <a:t>all the people paid attention to God’s word (Neh. 8:3).</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When Jesus </a:t>
            </a:r>
            <a:r>
              <a:rPr lang="en-US" dirty="0" smtClean="0">
                <a:solidFill>
                  <a:schemeClr val="bg1"/>
                </a:solidFill>
                <a:latin typeface="Tahoma" pitchFamily="34" charset="0"/>
                <a:ea typeface="Tahoma" pitchFamily="34" charset="0"/>
                <a:cs typeface="Tahoma" pitchFamily="34" charset="0"/>
              </a:rPr>
              <a:t>spoke, </a:t>
            </a:r>
            <a:r>
              <a:rPr lang="en-US" dirty="0" smtClean="0">
                <a:solidFill>
                  <a:schemeClr val="bg1"/>
                </a:solidFill>
                <a:latin typeface="Tahoma" pitchFamily="34" charset="0"/>
                <a:ea typeface="Tahoma" pitchFamily="34" charset="0"/>
                <a:cs typeface="Tahoma" pitchFamily="34" charset="0"/>
              </a:rPr>
              <a:t>the Scripture says that “all the people were hanging on to every word He said” (Luke 19:48). </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Let us not be like </a:t>
            </a:r>
            <a:r>
              <a:rPr lang="en-US" dirty="0" smtClean="0">
                <a:solidFill>
                  <a:schemeClr val="bg1"/>
                </a:solidFill>
                <a:latin typeface="Tahoma" pitchFamily="34" charset="0"/>
                <a:ea typeface="Tahoma" pitchFamily="34" charset="0"/>
                <a:cs typeface="Tahoma" pitchFamily="34" charset="0"/>
              </a:rPr>
              <a:t>the </a:t>
            </a:r>
            <a:r>
              <a:rPr lang="en-US" dirty="0" smtClean="0">
                <a:solidFill>
                  <a:schemeClr val="bg1"/>
                </a:solidFill>
                <a:latin typeface="Tahoma" pitchFamily="34" charset="0"/>
                <a:ea typeface="Tahoma" pitchFamily="34" charset="0"/>
                <a:cs typeface="Tahoma" pitchFamily="34" charset="0"/>
              </a:rPr>
              <a:t>Hebrew brethren who were </a:t>
            </a:r>
            <a:r>
              <a:rPr lang="en-US" dirty="0" smtClean="0">
                <a:solidFill>
                  <a:schemeClr val="bg1"/>
                </a:solidFill>
                <a:latin typeface="Tahoma" pitchFamily="34" charset="0"/>
                <a:ea typeface="Tahoma" pitchFamily="34" charset="0"/>
                <a:cs typeface="Tahoma" pitchFamily="34" charset="0"/>
              </a:rPr>
              <a:t>drifting </a:t>
            </a:r>
            <a:r>
              <a:rPr lang="en-US" dirty="0" smtClean="0">
                <a:solidFill>
                  <a:schemeClr val="bg1"/>
                </a:solidFill>
                <a:latin typeface="Tahoma" pitchFamily="34" charset="0"/>
                <a:ea typeface="Tahoma" pitchFamily="34" charset="0"/>
                <a:cs typeface="Tahoma" pitchFamily="34" charset="0"/>
              </a:rPr>
              <a:t>away from </a:t>
            </a:r>
            <a:r>
              <a:rPr lang="en-US" dirty="0" smtClean="0">
                <a:solidFill>
                  <a:schemeClr val="bg1"/>
                </a:solidFill>
                <a:latin typeface="Tahoma" pitchFamily="34" charset="0"/>
                <a:ea typeface="Tahoma" pitchFamily="34" charset="0"/>
                <a:cs typeface="Tahoma" pitchFamily="34" charset="0"/>
              </a:rPr>
              <a:t>the word (</a:t>
            </a:r>
            <a:r>
              <a:rPr lang="en-US" dirty="0" smtClean="0">
                <a:solidFill>
                  <a:schemeClr val="bg1"/>
                </a:solidFill>
                <a:latin typeface="Tahoma" pitchFamily="34" charset="0"/>
                <a:ea typeface="Tahoma" pitchFamily="34" charset="0"/>
                <a:cs typeface="Tahoma" pitchFamily="34" charset="0"/>
              </a:rPr>
              <a:t>Heb. 2:1-3). </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Let us give the more earnest heed to God’s word so that we won’t neglect this great salvation that we have in Christ Jesus.</a:t>
            </a:r>
            <a:endParaRPr lang="en-US" dirty="0" smtClean="0">
              <a:solidFill>
                <a:schemeClr val="bg1"/>
              </a:solidFill>
              <a:latin typeface="Tahoma" pitchFamily="34" charset="0"/>
              <a:ea typeface="Tahoma" pitchFamily="34" charset="0"/>
              <a:cs typeface="Tahoma" pitchFamily="34" charset="0"/>
            </a:endParaRP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b="1" u="sng" dirty="0" smtClean="0">
                <a:solidFill>
                  <a:srgbClr val="FFFF00"/>
                </a:solidFill>
                <a:latin typeface="Tahoma" pitchFamily="34" charset="0"/>
                <a:ea typeface="Tahoma" pitchFamily="34" charset="0"/>
                <a:cs typeface="Tahoma" pitchFamily="34" charset="0"/>
              </a:rPr>
              <a:t>T</a:t>
            </a:r>
            <a:r>
              <a:rPr lang="en-US" sz="6600" dirty="0" smtClean="0">
                <a:solidFill>
                  <a:srgbClr val="FFFF00"/>
                </a:solidFill>
                <a:latin typeface="Tahoma" pitchFamily="34" charset="0"/>
                <a:ea typeface="Tahoma" pitchFamily="34" charset="0"/>
                <a:cs typeface="Tahoma" pitchFamily="34" charset="0"/>
              </a:rPr>
              <a:t>hankful </a:t>
            </a:r>
            <a:r>
              <a:rPr lang="en-US" sz="6600" dirty="0" smtClean="0">
                <a:solidFill>
                  <a:srgbClr val="FFFF00"/>
                </a:solidFill>
                <a:latin typeface="Tahoma" pitchFamily="34" charset="0"/>
                <a:ea typeface="Tahoma" pitchFamily="34" charset="0"/>
                <a:cs typeface="Tahoma" pitchFamily="34" charset="0"/>
              </a:rPr>
              <a:t>or </a:t>
            </a:r>
            <a:r>
              <a:rPr lang="en-US" sz="6600" dirty="0" smtClean="0">
                <a:solidFill>
                  <a:srgbClr val="FFFF00"/>
                </a:solidFill>
                <a:latin typeface="Tahoma" pitchFamily="34" charset="0"/>
                <a:ea typeface="Tahoma" pitchFamily="34" charset="0"/>
                <a:cs typeface="Tahoma" pitchFamily="34" charset="0"/>
              </a:rPr>
              <a:t>Too </a:t>
            </a:r>
            <a:r>
              <a:rPr lang="en-US" sz="6600" b="1" u="sng" dirty="0" smtClean="0">
                <a:solidFill>
                  <a:srgbClr val="FFFF00"/>
                </a:solidFill>
                <a:latin typeface="Tahoma" pitchFamily="34" charset="0"/>
                <a:ea typeface="Tahoma" pitchFamily="34" charset="0"/>
                <a:cs typeface="Tahoma" pitchFamily="34" charset="0"/>
              </a:rPr>
              <a:t>T</a:t>
            </a:r>
            <a:r>
              <a:rPr lang="en-US" sz="6600" dirty="0" smtClean="0">
                <a:solidFill>
                  <a:srgbClr val="FFFF00"/>
                </a:solidFill>
                <a:latin typeface="Tahoma" pitchFamily="34" charset="0"/>
                <a:ea typeface="Tahoma" pitchFamily="34" charset="0"/>
                <a:cs typeface="Tahoma" pitchFamily="34" charset="0"/>
              </a:rPr>
              <a:t>ired?</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315200"/>
          </a:xfrm>
        </p:spPr>
        <p:txBody>
          <a:bodyPr>
            <a:normAutofit fontScale="925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Jesus cleansed </a:t>
            </a:r>
            <a:r>
              <a:rPr lang="en-US" dirty="0" smtClean="0">
                <a:solidFill>
                  <a:schemeClr val="bg1"/>
                </a:solidFill>
                <a:latin typeface="Tahoma" pitchFamily="34" charset="0"/>
                <a:ea typeface="Tahoma" pitchFamily="34" charset="0"/>
                <a:cs typeface="Tahoma" pitchFamily="34" charset="0"/>
              </a:rPr>
              <a:t>ten </a:t>
            </a:r>
            <a:r>
              <a:rPr lang="en-US" dirty="0" smtClean="0">
                <a:solidFill>
                  <a:schemeClr val="bg1"/>
                </a:solidFill>
                <a:latin typeface="Tahoma" pitchFamily="34" charset="0"/>
                <a:ea typeface="Tahoma" pitchFamily="34" charset="0"/>
                <a:cs typeface="Tahoma" pitchFamily="34" charset="0"/>
              </a:rPr>
              <a:t>lepers but only </a:t>
            </a:r>
            <a:r>
              <a:rPr lang="en-US" dirty="0" smtClean="0">
                <a:solidFill>
                  <a:schemeClr val="bg1"/>
                </a:solidFill>
                <a:latin typeface="Tahoma" pitchFamily="34" charset="0"/>
                <a:ea typeface="Tahoma" pitchFamily="34" charset="0"/>
                <a:cs typeface="Tahoma" pitchFamily="34" charset="0"/>
              </a:rPr>
              <a:t>one thanked Him.   (</a:t>
            </a:r>
            <a:r>
              <a:rPr lang="en-US" dirty="0" smtClean="0">
                <a:solidFill>
                  <a:schemeClr val="bg1"/>
                </a:solidFill>
                <a:latin typeface="Tahoma" pitchFamily="34" charset="0"/>
                <a:ea typeface="Tahoma" pitchFamily="34" charset="0"/>
                <a:cs typeface="Tahoma" pitchFamily="34" charset="0"/>
              </a:rPr>
              <a:t>Luke 17:16-17</a:t>
            </a:r>
            <a:r>
              <a:rPr lang="en-US" dirty="0" smtClean="0">
                <a:solidFill>
                  <a:schemeClr val="bg1"/>
                </a:solidFill>
                <a:latin typeface="Tahoma" pitchFamily="34" charset="0"/>
                <a:ea typeface="Tahoma" pitchFamily="34" charset="0"/>
                <a:cs typeface="Tahoma" pitchFamily="34" charset="0"/>
              </a:rPr>
              <a:t>)</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If Jesus expected the other nine to be thankful for being healed of an incurable disease, how much more should we be thankful for Christ </a:t>
            </a:r>
            <a:r>
              <a:rPr lang="en-US" dirty="0" smtClean="0">
                <a:solidFill>
                  <a:schemeClr val="bg1"/>
                </a:solidFill>
                <a:latin typeface="Tahoma" pitchFamily="34" charset="0"/>
                <a:ea typeface="Tahoma" pitchFamily="34" charset="0"/>
                <a:cs typeface="Tahoma" pitchFamily="34" charset="0"/>
              </a:rPr>
              <a:t>dying </a:t>
            </a:r>
            <a:r>
              <a:rPr lang="en-US" dirty="0" smtClean="0">
                <a:solidFill>
                  <a:schemeClr val="bg1"/>
                </a:solidFill>
                <a:latin typeface="Tahoma" pitchFamily="34" charset="0"/>
                <a:ea typeface="Tahoma" pitchFamily="34" charset="0"/>
                <a:cs typeface="Tahoma" pitchFamily="34" charset="0"/>
              </a:rPr>
              <a:t>for our </a:t>
            </a:r>
            <a:r>
              <a:rPr lang="en-US" dirty="0" smtClean="0">
                <a:solidFill>
                  <a:schemeClr val="bg1"/>
                </a:solidFill>
                <a:latin typeface="Tahoma" pitchFamily="34" charset="0"/>
                <a:ea typeface="Tahoma" pitchFamily="34" charset="0"/>
                <a:cs typeface="Tahoma" pitchFamily="34" charset="0"/>
              </a:rPr>
              <a:t>sins so that we can have eternal life like Paul did </a:t>
            </a:r>
            <a:r>
              <a:rPr lang="en-US" dirty="0" smtClean="0">
                <a:solidFill>
                  <a:schemeClr val="bg1"/>
                </a:solidFill>
                <a:latin typeface="Tahoma" pitchFamily="34" charset="0"/>
                <a:ea typeface="Tahoma" pitchFamily="34" charset="0"/>
                <a:cs typeface="Tahoma" pitchFamily="34" charset="0"/>
              </a:rPr>
              <a:t>(1 Tim. 1:12ff</a:t>
            </a:r>
            <a:r>
              <a:rPr lang="en-US" dirty="0" smtClean="0">
                <a:solidFill>
                  <a:schemeClr val="bg1"/>
                </a:solidFill>
                <a:latin typeface="Tahoma" pitchFamily="34" charset="0"/>
                <a:ea typeface="Tahoma" pitchFamily="34" charset="0"/>
                <a:cs typeface="Tahoma" pitchFamily="34" charset="0"/>
              </a:rPr>
              <a:t>)?</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God rebuked the Jews </a:t>
            </a:r>
            <a:r>
              <a:rPr lang="en-US" dirty="0" smtClean="0">
                <a:solidFill>
                  <a:schemeClr val="bg1"/>
                </a:solidFill>
                <a:latin typeface="Tahoma" pitchFamily="34" charset="0"/>
                <a:ea typeface="Tahoma" pitchFamily="34" charset="0"/>
                <a:cs typeface="Tahoma" pitchFamily="34" charset="0"/>
              </a:rPr>
              <a:t>who were presenting the lame and sick for the offering because worship had become tiresome for </a:t>
            </a:r>
            <a:r>
              <a:rPr lang="en-US" dirty="0" smtClean="0">
                <a:solidFill>
                  <a:schemeClr val="bg1"/>
                </a:solidFill>
                <a:latin typeface="Tahoma" pitchFamily="34" charset="0"/>
                <a:ea typeface="Tahoma" pitchFamily="34" charset="0"/>
                <a:cs typeface="Tahoma" pitchFamily="34" charset="0"/>
              </a:rPr>
              <a:t>them (Mal</a:t>
            </a:r>
            <a:r>
              <a:rPr lang="en-US" dirty="0" smtClean="0">
                <a:solidFill>
                  <a:schemeClr val="bg1"/>
                </a:solidFill>
                <a:latin typeface="Tahoma" pitchFamily="34" charset="0"/>
                <a:ea typeface="Tahoma" pitchFamily="34" charset="0"/>
                <a:cs typeface="Tahoma" pitchFamily="34" charset="0"/>
              </a:rPr>
              <a:t>. 1:13</a:t>
            </a:r>
            <a:r>
              <a:rPr lang="en-US" dirty="0" smtClean="0">
                <a:solidFill>
                  <a:schemeClr val="bg1"/>
                </a:solidFill>
                <a:latin typeface="Tahoma" pitchFamily="34" charset="0"/>
                <a:ea typeface="Tahoma" pitchFamily="34" charset="0"/>
                <a:cs typeface="Tahoma" pitchFamily="34" charset="0"/>
              </a:rPr>
              <a:t>).</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For those who would say “I’m too tired to come” after </a:t>
            </a:r>
            <a:r>
              <a:rPr lang="en-US" dirty="0" smtClean="0">
                <a:solidFill>
                  <a:schemeClr val="bg1"/>
                </a:solidFill>
                <a:latin typeface="Tahoma" pitchFamily="34" charset="0"/>
                <a:ea typeface="Tahoma" pitchFamily="34" charset="0"/>
                <a:cs typeface="Tahoma" pitchFamily="34" charset="0"/>
              </a:rPr>
              <a:t>work</a:t>
            </a:r>
            <a:r>
              <a:rPr lang="en-US" dirty="0" smtClean="0">
                <a:solidFill>
                  <a:schemeClr val="bg1"/>
                </a:solidFill>
                <a:latin typeface="Tahoma" pitchFamily="34" charset="0"/>
                <a:ea typeface="Tahoma" pitchFamily="34" charset="0"/>
                <a:cs typeface="Tahoma" pitchFamily="34" charset="0"/>
              </a:rPr>
              <a:t>, Jesus wasn’t too tired to die for </a:t>
            </a:r>
            <a:r>
              <a:rPr lang="en-US" dirty="0" smtClean="0">
                <a:solidFill>
                  <a:schemeClr val="bg1"/>
                </a:solidFill>
                <a:latin typeface="Tahoma" pitchFamily="34" charset="0"/>
                <a:ea typeface="Tahoma" pitchFamily="34" charset="0"/>
                <a:cs typeface="Tahoma" pitchFamily="34" charset="0"/>
              </a:rPr>
              <a:t>you on the cross.</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b="1" u="sng" dirty="0" smtClean="0">
                <a:solidFill>
                  <a:srgbClr val="FFFF00"/>
                </a:solidFill>
                <a:latin typeface="Tahoma" pitchFamily="34" charset="0"/>
                <a:ea typeface="Tahoma" pitchFamily="34" charset="0"/>
                <a:cs typeface="Tahoma" pitchFamily="34" charset="0"/>
              </a:rPr>
              <a:t>H</a:t>
            </a:r>
            <a:r>
              <a:rPr lang="en-US" sz="6600" dirty="0" smtClean="0">
                <a:solidFill>
                  <a:srgbClr val="FFFF00"/>
                </a:solidFill>
                <a:latin typeface="Tahoma" pitchFamily="34" charset="0"/>
                <a:ea typeface="Tahoma" pitchFamily="34" charset="0"/>
                <a:cs typeface="Tahoma" pitchFamily="34" charset="0"/>
              </a:rPr>
              <a:t>umbled </a:t>
            </a:r>
            <a:r>
              <a:rPr lang="en-US" sz="6600" dirty="0" smtClean="0">
                <a:solidFill>
                  <a:srgbClr val="FFFF00"/>
                </a:solidFill>
                <a:latin typeface="Tahoma" pitchFamily="34" charset="0"/>
                <a:ea typeface="Tahoma" pitchFamily="34" charset="0"/>
                <a:cs typeface="Tahoma" pitchFamily="34" charset="0"/>
              </a:rPr>
              <a:t>or </a:t>
            </a:r>
            <a:r>
              <a:rPr lang="en-US" sz="6600" b="1" u="sng" dirty="0" smtClean="0">
                <a:solidFill>
                  <a:srgbClr val="FFFF00"/>
                </a:solidFill>
                <a:latin typeface="Tahoma" pitchFamily="34" charset="0"/>
                <a:ea typeface="Tahoma" pitchFamily="34" charset="0"/>
                <a:cs typeface="Tahoma" pitchFamily="34" charset="0"/>
              </a:rPr>
              <a:t>H</a:t>
            </a:r>
            <a:r>
              <a:rPr lang="en-US" sz="6600" dirty="0" smtClean="0">
                <a:solidFill>
                  <a:srgbClr val="FFFF00"/>
                </a:solidFill>
                <a:latin typeface="Tahoma" pitchFamily="34" charset="0"/>
                <a:ea typeface="Tahoma" pitchFamily="34" charset="0"/>
                <a:cs typeface="Tahoma" pitchFamily="34" charset="0"/>
              </a:rPr>
              <a:t>ardened?</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391400"/>
          </a:xfrm>
        </p:spPr>
        <p:txBody>
          <a:bodyPr>
            <a:normAutofit fontScale="925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A humble person </a:t>
            </a:r>
            <a:r>
              <a:rPr lang="en-US" dirty="0" smtClean="0">
                <a:solidFill>
                  <a:schemeClr val="bg1"/>
                </a:solidFill>
                <a:latin typeface="Tahoma" pitchFamily="34" charset="0"/>
                <a:ea typeface="Tahoma" pitchFamily="34" charset="0"/>
                <a:cs typeface="Tahoma" pitchFamily="34" charset="0"/>
              </a:rPr>
              <a:t>is going to listen to God’s instruction and be a doer of the word, not just a hearer </a:t>
            </a:r>
            <a:r>
              <a:rPr lang="en-US" dirty="0" smtClean="0">
                <a:solidFill>
                  <a:schemeClr val="bg1"/>
                </a:solidFill>
                <a:latin typeface="Tahoma" pitchFamily="34" charset="0"/>
                <a:ea typeface="Tahoma" pitchFamily="34" charset="0"/>
                <a:cs typeface="Tahoma" pitchFamily="34" charset="0"/>
              </a:rPr>
              <a:t>(</a:t>
            </a:r>
            <a:r>
              <a:rPr lang="en-US" dirty="0" smtClean="0">
                <a:solidFill>
                  <a:schemeClr val="bg1"/>
                </a:solidFill>
                <a:latin typeface="Tahoma" pitchFamily="34" charset="0"/>
                <a:ea typeface="Tahoma" pitchFamily="34" charset="0"/>
                <a:cs typeface="Tahoma" pitchFamily="34" charset="0"/>
              </a:rPr>
              <a:t>Jas. 1:21-25</a:t>
            </a:r>
            <a:r>
              <a:rPr lang="en-US" dirty="0" smtClean="0">
                <a:solidFill>
                  <a:schemeClr val="bg1"/>
                </a:solidFill>
                <a:latin typeface="Tahoma" pitchFamily="34" charset="0"/>
                <a:ea typeface="Tahoma" pitchFamily="34" charset="0"/>
                <a:cs typeface="Tahoma" pitchFamily="34" charset="0"/>
              </a:rPr>
              <a:t>).</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He/she </a:t>
            </a:r>
            <a:r>
              <a:rPr lang="en-US" dirty="0" smtClean="0">
                <a:solidFill>
                  <a:schemeClr val="bg1"/>
                </a:solidFill>
                <a:latin typeface="Tahoma" pitchFamily="34" charset="0"/>
                <a:ea typeface="Tahoma" pitchFamily="34" charset="0"/>
                <a:cs typeface="Tahoma" pitchFamily="34" charset="0"/>
              </a:rPr>
              <a:t>will be here to encourage the brethren towards love and good deeds but </a:t>
            </a:r>
            <a:r>
              <a:rPr lang="en-US" dirty="0" smtClean="0">
                <a:solidFill>
                  <a:schemeClr val="bg1"/>
                </a:solidFill>
                <a:latin typeface="Tahoma" pitchFamily="34" charset="0"/>
                <a:ea typeface="Tahoma" pitchFamily="34" charset="0"/>
                <a:cs typeface="Tahoma" pitchFamily="34" charset="0"/>
              </a:rPr>
              <a:t>others may </a:t>
            </a:r>
            <a:r>
              <a:rPr lang="en-US" dirty="0" smtClean="0">
                <a:solidFill>
                  <a:schemeClr val="bg1"/>
                </a:solidFill>
                <a:latin typeface="Tahoma" pitchFamily="34" charset="0"/>
                <a:ea typeface="Tahoma" pitchFamily="34" charset="0"/>
                <a:cs typeface="Tahoma" pitchFamily="34" charset="0"/>
              </a:rPr>
              <a:t>get </a:t>
            </a:r>
            <a:r>
              <a:rPr lang="en-US" dirty="0" smtClean="0">
                <a:solidFill>
                  <a:schemeClr val="bg1"/>
                </a:solidFill>
                <a:latin typeface="Tahoma" pitchFamily="34" charset="0"/>
                <a:ea typeface="Tahoma" pitchFamily="34" charset="0"/>
                <a:cs typeface="Tahoma" pitchFamily="34" charset="0"/>
              </a:rPr>
              <a:t>upset </a:t>
            </a:r>
            <a:r>
              <a:rPr lang="en-US" dirty="0" smtClean="0">
                <a:solidFill>
                  <a:schemeClr val="bg1"/>
                </a:solidFill>
                <a:latin typeface="Tahoma" pitchFamily="34" charset="0"/>
                <a:ea typeface="Tahoma" pitchFamily="34" charset="0"/>
                <a:cs typeface="Tahoma" pitchFamily="34" charset="0"/>
              </a:rPr>
              <a:t>at being told that they are not to forsake the assembling of ourselves together (Heb. 10:23-25).</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Don’t harden your heart </a:t>
            </a:r>
            <a:r>
              <a:rPr lang="en-US" dirty="0" smtClean="0">
                <a:solidFill>
                  <a:schemeClr val="bg1"/>
                </a:solidFill>
                <a:latin typeface="Tahoma" pitchFamily="34" charset="0"/>
                <a:ea typeface="Tahoma" pitchFamily="34" charset="0"/>
                <a:cs typeface="Tahoma" pitchFamily="34" charset="0"/>
              </a:rPr>
              <a:t>because </a:t>
            </a:r>
            <a:r>
              <a:rPr lang="en-US" dirty="0" smtClean="0">
                <a:solidFill>
                  <a:schemeClr val="bg1"/>
                </a:solidFill>
                <a:latin typeface="Tahoma" pitchFamily="34" charset="0"/>
                <a:ea typeface="Tahoma" pitchFamily="34" charset="0"/>
                <a:cs typeface="Tahoma" pitchFamily="34" charset="0"/>
              </a:rPr>
              <a:t>there is no more sacrifice for sin if you do that (Heb. 3:8, 15; 10:26ff). </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humble encourage others so that </a:t>
            </a:r>
            <a:r>
              <a:rPr lang="en-US" dirty="0" smtClean="0">
                <a:solidFill>
                  <a:schemeClr val="bg1"/>
                </a:solidFill>
                <a:latin typeface="Tahoma" pitchFamily="34" charset="0"/>
                <a:ea typeface="Tahoma" pitchFamily="34" charset="0"/>
                <a:cs typeface="Tahoma" pitchFamily="34" charset="0"/>
              </a:rPr>
              <a:t>others won’t harden their heart </a:t>
            </a:r>
            <a:r>
              <a:rPr lang="en-US" dirty="0" smtClean="0">
                <a:solidFill>
                  <a:schemeClr val="bg1"/>
                </a:solidFill>
                <a:latin typeface="Tahoma" pitchFamily="34" charset="0"/>
                <a:ea typeface="Tahoma" pitchFamily="34" charset="0"/>
                <a:cs typeface="Tahoma" pitchFamily="34" charset="0"/>
              </a:rPr>
              <a:t>(</a:t>
            </a:r>
            <a:r>
              <a:rPr lang="en-US" dirty="0" smtClean="0">
                <a:solidFill>
                  <a:schemeClr val="bg1"/>
                </a:solidFill>
                <a:latin typeface="Tahoma" pitchFamily="34" charset="0"/>
                <a:ea typeface="Tahoma" pitchFamily="34" charset="0"/>
                <a:cs typeface="Tahoma" pitchFamily="34" charset="0"/>
              </a:rPr>
              <a:t>Heb. </a:t>
            </a:r>
            <a:r>
              <a:rPr lang="en-US" dirty="0" smtClean="0">
                <a:solidFill>
                  <a:schemeClr val="bg1"/>
                </a:solidFill>
                <a:latin typeface="Tahoma" pitchFamily="34" charset="0"/>
                <a:ea typeface="Tahoma" pitchFamily="34" charset="0"/>
                <a:cs typeface="Tahoma" pitchFamily="34" charset="0"/>
              </a:rPr>
              <a:t>3:13).</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b="1" u="sng" dirty="0" smtClean="0">
                <a:solidFill>
                  <a:srgbClr val="FFFF00"/>
                </a:solidFill>
                <a:latin typeface="Tahoma" pitchFamily="34" charset="0"/>
                <a:ea typeface="Tahoma" pitchFamily="34" charset="0"/>
                <a:cs typeface="Tahoma" pitchFamily="34" charset="0"/>
              </a:rPr>
              <a:t>E</a:t>
            </a:r>
            <a:r>
              <a:rPr lang="en-US" sz="6600" dirty="0" smtClean="0">
                <a:solidFill>
                  <a:srgbClr val="FFFF00"/>
                </a:solidFill>
                <a:latin typeface="Tahoma" pitchFamily="34" charset="0"/>
                <a:ea typeface="Tahoma" pitchFamily="34" charset="0"/>
                <a:cs typeface="Tahoma" pitchFamily="34" charset="0"/>
              </a:rPr>
              <a:t>ager or make </a:t>
            </a:r>
            <a:r>
              <a:rPr lang="en-US" sz="6600" b="1" u="sng" dirty="0" smtClean="0">
                <a:solidFill>
                  <a:srgbClr val="FFFF00"/>
                </a:solidFill>
                <a:latin typeface="Tahoma" pitchFamily="34" charset="0"/>
                <a:ea typeface="Tahoma" pitchFamily="34" charset="0"/>
                <a:cs typeface="Tahoma" pitchFamily="34" charset="0"/>
              </a:rPr>
              <a:t>E</a:t>
            </a:r>
            <a:r>
              <a:rPr lang="en-US" sz="6600" dirty="0" smtClean="0">
                <a:solidFill>
                  <a:srgbClr val="FFFF00"/>
                </a:solidFill>
                <a:latin typeface="Tahoma" pitchFamily="34" charset="0"/>
                <a:ea typeface="Tahoma" pitchFamily="34" charset="0"/>
                <a:cs typeface="Tahoma" pitchFamily="34" charset="0"/>
              </a:rPr>
              <a:t>xcuses?</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391400"/>
          </a:xfrm>
        </p:spPr>
        <p:txBody>
          <a:bodyPr>
            <a:normAutofit fontScale="925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We need to be like the </a:t>
            </a:r>
            <a:r>
              <a:rPr lang="en-US" dirty="0" err="1" smtClean="0">
                <a:solidFill>
                  <a:schemeClr val="bg1"/>
                </a:solidFill>
                <a:latin typeface="Tahoma" pitchFamily="34" charset="0"/>
                <a:ea typeface="Tahoma" pitchFamily="34" charset="0"/>
                <a:cs typeface="Tahoma" pitchFamily="34" charset="0"/>
              </a:rPr>
              <a:t>Bereans</a:t>
            </a:r>
            <a:r>
              <a:rPr lang="en-US" dirty="0" smtClean="0">
                <a:solidFill>
                  <a:schemeClr val="bg1"/>
                </a:solidFill>
                <a:latin typeface="Tahoma" pitchFamily="34" charset="0"/>
                <a:ea typeface="Tahoma" pitchFamily="34" charset="0"/>
                <a:cs typeface="Tahoma" pitchFamily="34" charset="0"/>
              </a:rPr>
              <a:t> who “received the word with great eagerness examining the Scriptures daily to see whether these things were so” (Acts 17:11).</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Jesus offers the universal invitation to come to the spiritual feast but many were making excuses about why they couldn’t make it (Luke 14:16ff).</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If you allow your family, possessions, or desires to distract you from serving the Lord, you can’t be His </a:t>
            </a:r>
            <a:r>
              <a:rPr lang="en-US" dirty="0" smtClean="0">
                <a:solidFill>
                  <a:schemeClr val="bg1"/>
                </a:solidFill>
                <a:latin typeface="Tahoma" pitchFamily="34" charset="0"/>
                <a:ea typeface="Tahoma" pitchFamily="34" charset="0"/>
                <a:cs typeface="Tahoma" pitchFamily="34" charset="0"/>
              </a:rPr>
              <a:t>disciple. </a:t>
            </a:r>
            <a:r>
              <a:rPr lang="en-US" dirty="0" smtClean="0">
                <a:solidFill>
                  <a:schemeClr val="bg1"/>
                </a:solidFill>
                <a:latin typeface="Tahoma" pitchFamily="34" charset="0"/>
                <a:ea typeface="Tahoma" pitchFamily="34" charset="0"/>
                <a:cs typeface="Tahoma" pitchFamily="34" charset="0"/>
              </a:rPr>
              <a:t>(Luke 14:26-27, 33</a:t>
            </a:r>
            <a:r>
              <a:rPr lang="en-US" dirty="0" smtClean="0">
                <a:solidFill>
                  <a:schemeClr val="bg1"/>
                </a:solidFill>
                <a:latin typeface="Tahoma" pitchFamily="34" charset="0"/>
                <a:ea typeface="Tahoma" pitchFamily="34" charset="0"/>
                <a:cs typeface="Tahoma" pitchFamily="34" charset="0"/>
              </a:rPr>
              <a:t>)</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Let us all be eager to be here for the spiritual feast!</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p:cTn id="2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6600" b="1" u="sng" dirty="0" smtClean="0">
                <a:solidFill>
                  <a:srgbClr val="FFFF00"/>
                </a:solidFill>
                <a:latin typeface="Tahoma" pitchFamily="34" charset="0"/>
                <a:ea typeface="Tahoma" pitchFamily="34" charset="0"/>
                <a:cs typeface="Tahoma" pitchFamily="34" charset="0"/>
              </a:rPr>
              <a:t>R</a:t>
            </a:r>
            <a:r>
              <a:rPr lang="en-US" sz="6600" dirty="0" smtClean="0">
                <a:solidFill>
                  <a:srgbClr val="FFFF00"/>
                </a:solidFill>
                <a:latin typeface="Tahoma" pitchFamily="34" charset="0"/>
                <a:ea typeface="Tahoma" pitchFamily="34" charset="0"/>
                <a:cs typeface="Tahoma" pitchFamily="34" charset="0"/>
              </a:rPr>
              <a:t>esolved or </a:t>
            </a:r>
            <a:r>
              <a:rPr lang="en-US" sz="6600" b="1" u="sng" dirty="0" smtClean="0">
                <a:solidFill>
                  <a:srgbClr val="FFFF00"/>
                </a:solidFill>
                <a:latin typeface="Tahoma" pitchFamily="34" charset="0"/>
                <a:ea typeface="Tahoma" pitchFamily="34" charset="0"/>
                <a:cs typeface="Tahoma" pitchFamily="34" charset="0"/>
              </a:rPr>
              <a:t>R</a:t>
            </a:r>
            <a:r>
              <a:rPr lang="en-US" sz="6600" dirty="0" smtClean="0">
                <a:solidFill>
                  <a:srgbClr val="FFFF00"/>
                </a:solidFill>
                <a:latin typeface="Tahoma" pitchFamily="34" charset="0"/>
                <a:ea typeface="Tahoma" pitchFamily="34" charset="0"/>
                <a:cs typeface="Tahoma" pitchFamily="34" charset="0"/>
              </a:rPr>
              <a:t>ejecting?</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a:bodyPr>
          <a:lstStyle/>
          <a:p>
            <a:pPr algn="ctr">
              <a:buNone/>
            </a:pPr>
            <a:r>
              <a:rPr lang="en-US" sz="4400" dirty="0" smtClean="0">
                <a:solidFill>
                  <a:schemeClr val="bg1"/>
                </a:solidFill>
                <a:latin typeface="Tahoma" pitchFamily="34" charset="0"/>
                <a:ea typeface="Tahoma" pitchFamily="34" charset="0"/>
                <a:cs typeface="Tahoma" pitchFamily="34" charset="0"/>
              </a:rPr>
              <a:t>Barnabas was resolved to encourage the brethren </a:t>
            </a:r>
            <a:r>
              <a:rPr lang="en-US" sz="4400" dirty="0" smtClean="0">
                <a:solidFill>
                  <a:schemeClr val="bg1"/>
                </a:solidFill>
                <a:latin typeface="Tahoma" pitchFamily="34" charset="0"/>
                <a:ea typeface="Tahoma" pitchFamily="34" charset="0"/>
                <a:cs typeface="Tahoma" pitchFamily="34" charset="0"/>
              </a:rPr>
              <a:t>at Antioch to </a:t>
            </a:r>
            <a:r>
              <a:rPr lang="en-US" sz="4400" dirty="0" smtClean="0">
                <a:solidFill>
                  <a:schemeClr val="bg1"/>
                </a:solidFill>
                <a:latin typeface="Tahoma" pitchFamily="34" charset="0"/>
                <a:ea typeface="Tahoma" pitchFamily="34" charset="0"/>
                <a:cs typeface="Tahoma" pitchFamily="34" charset="0"/>
              </a:rPr>
              <a:t>remain true to the Lord (Acts 11:23).</a:t>
            </a:r>
            <a:endParaRPr lang="en-US" sz="4400" dirty="0" smtClean="0">
              <a:solidFill>
                <a:schemeClr val="bg1"/>
              </a:solidFill>
              <a:latin typeface="Tahoma" pitchFamily="34" charset="0"/>
              <a:ea typeface="Tahoma" pitchFamily="34" charset="0"/>
              <a:cs typeface="Tahoma" pitchFamily="34" charset="0"/>
            </a:endParaRP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Jeremiah Cox is a young man who has resolved to preach the gospel this coming week and the sermons he presents will be helpful to us so that we might “be strong in the Lord and in the strength of His might” (Eph. 6:10)</a:t>
            </a:r>
            <a:r>
              <a:rPr lang="en-US" sz="4400" dirty="0" smtClean="0">
                <a:solidFill>
                  <a:schemeClr val="bg1"/>
                </a:solidFill>
                <a:latin typeface="Tahoma" pitchFamily="34" charset="0"/>
                <a:ea typeface="Tahoma" pitchFamily="34" charset="0"/>
                <a:cs typeface="Tahoma" pitchFamily="34" charset="0"/>
              </a:rPr>
              <a:t>.</a:t>
            </a:r>
            <a:endParaRPr lang="en-US" sz="4400" dirty="0" smtClean="0">
              <a:solidFill>
                <a:schemeClr val="bg1"/>
              </a:solidFill>
              <a:latin typeface="Tahoma" pitchFamily="34" charset="0"/>
              <a:ea typeface="Tahoma" pitchFamily="34" charset="0"/>
              <a:cs typeface="Tahoma" pitchFamily="34" charset="0"/>
            </a:endParaRP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There are some who may not make it because they are shut in or sick, or a true emergency comes up, but let it not be because we reject the words of eternal life (Acts 13:46).</a:t>
            </a:r>
            <a:r>
              <a:rPr lang="en-US" sz="4400" dirty="0" smtClean="0">
                <a:solidFill>
                  <a:schemeClr val="bg1"/>
                </a:solidFill>
                <a:latin typeface="Tahoma" pitchFamily="34" charset="0"/>
                <a:ea typeface="Tahoma" pitchFamily="34" charset="0"/>
                <a:cs typeface="Tahoma" pitchFamily="34" charset="0"/>
              </a:rPr>
              <a:t> </a:t>
            </a:r>
            <a:endParaRPr lang="en-US" sz="4400" dirty="0" smtClean="0">
              <a:solidFill>
                <a:schemeClr val="bg1"/>
              </a:solidFill>
              <a:latin typeface="Tahoma" pitchFamily="34" charset="0"/>
              <a:ea typeface="Tahoma" pitchFamily="34" charset="0"/>
              <a:cs typeface="Tahoma" pitchFamily="34" charset="0"/>
            </a:endParaRP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What is your Attitude to Gathering Together?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a:bodyPr>
          <a:lstStyle/>
          <a:p>
            <a:pPr algn="ctr">
              <a:buNone/>
            </a:pPr>
            <a:r>
              <a:rPr lang="en-US" dirty="0" smtClean="0">
                <a:solidFill>
                  <a:schemeClr val="bg1"/>
                </a:solidFill>
                <a:latin typeface="Tahoma" pitchFamily="34" charset="0"/>
                <a:ea typeface="Tahoma" pitchFamily="34" charset="0"/>
                <a:cs typeface="Tahoma" pitchFamily="34" charset="0"/>
              </a:rPr>
              <a:t>Is it </a:t>
            </a:r>
            <a:r>
              <a:rPr lang="en-US" b="1" u="sng" dirty="0" smtClean="0">
                <a:solidFill>
                  <a:schemeClr val="bg1"/>
                </a:solidFill>
                <a:latin typeface="Tahoma" pitchFamily="34" charset="0"/>
                <a:ea typeface="Tahoma" pitchFamily="34" charset="0"/>
                <a:cs typeface="Tahoma" pitchFamily="34" charset="0"/>
              </a:rPr>
              <a:t>G</a:t>
            </a:r>
            <a:r>
              <a:rPr lang="en-US" dirty="0" smtClean="0">
                <a:solidFill>
                  <a:schemeClr val="bg1"/>
                </a:solidFill>
                <a:latin typeface="Tahoma" pitchFamily="34" charset="0"/>
                <a:ea typeface="Tahoma" pitchFamily="34" charset="0"/>
                <a:cs typeface="Tahoma" pitchFamily="34" charset="0"/>
              </a:rPr>
              <a:t>ladness or </a:t>
            </a:r>
            <a:r>
              <a:rPr lang="en-US" b="1" u="sng" dirty="0" smtClean="0">
                <a:solidFill>
                  <a:schemeClr val="bg1"/>
                </a:solidFill>
                <a:latin typeface="Tahoma" pitchFamily="34" charset="0"/>
                <a:ea typeface="Tahoma" pitchFamily="34" charset="0"/>
                <a:cs typeface="Tahoma" pitchFamily="34" charset="0"/>
              </a:rPr>
              <a:t>G</a:t>
            </a:r>
            <a:r>
              <a:rPr lang="en-US" dirty="0" smtClean="0">
                <a:solidFill>
                  <a:schemeClr val="bg1"/>
                </a:solidFill>
                <a:latin typeface="Tahoma" pitchFamily="34" charset="0"/>
                <a:ea typeface="Tahoma" pitchFamily="34" charset="0"/>
                <a:cs typeface="Tahoma" pitchFamily="34" charset="0"/>
              </a:rPr>
              <a:t>loomy?</a:t>
            </a:r>
          </a:p>
          <a:p>
            <a:pPr algn="ctr">
              <a:buNone/>
            </a:pPr>
            <a:endParaRPr lang="en-US" sz="6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Will </a:t>
            </a:r>
            <a:r>
              <a:rPr lang="en-US" dirty="0" smtClean="0">
                <a:solidFill>
                  <a:schemeClr val="bg1"/>
                </a:solidFill>
                <a:latin typeface="Tahoma" pitchFamily="34" charset="0"/>
                <a:ea typeface="Tahoma" pitchFamily="34" charset="0"/>
                <a:cs typeface="Tahoma" pitchFamily="34" charset="0"/>
              </a:rPr>
              <a:t>you </a:t>
            </a:r>
            <a:r>
              <a:rPr lang="en-US" dirty="0" smtClean="0">
                <a:solidFill>
                  <a:schemeClr val="bg1"/>
                </a:solidFill>
                <a:latin typeface="Tahoma" pitchFamily="34" charset="0"/>
                <a:ea typeface="Tahoma" pitchFamily="34" charset="0"/>
                <a:cs typeface="Tahoma" pitchFamily="34" charset="0"/>
              </a:rPr>
              <a:t>be </a:t>
            </a:r>
            <a:r>
              <a:rPr lang="en-US" b="1" u="sng" dirty="0" smtClean="0">
                <a:solidFill>
                  <a:schemeClr val="bg1"/>
                </a:solidFill>
                <a:latin typeface="Tahoma" pitchFamily="34" charset="0"/>
                <a:ea typeface="Tahoma" pitchFamily="34" charset="0"/>
                <a:cs typeface="Tahoma" pitchFamily="34" charset="0"/>
              </a:rPr>
              <a:t>A</a:t>
            </a:r>
            <a:r>
              <a:rPr lang="en-US" dirty="0" smtClean="0">
                <a:solidFill>
                  <a:schemeClr val="bg1"/>
                </a:solidFill>
                <a:latin typeface="Tahoma" pitchFamily="34" charset="0"/>
                <a:ea typeface="Tahoma" pitchFamily="34" charset="0"/>
                <a:cs typeface="Tahoma" pitchFamily="34" charset="0"/>
              </a:rPr>
              <a:t>ttentive or </a:t>
            </a:r>
            <a:r>
              <a:rPr lang="en-US" b="1" u="sng" dirty="0" smtClean="0">
                <a:solidFill>
                  <a:schemeClr val="bg1"/>
                </a:solidFill>
                <a:latin typeface="Tahoma" pitchFamily="34" charset="0"/>
                <a:ea typeface="Tahoma" pitchFamily="34" charset="0"/>
                <a:cs typeface="Tahoma" pitchFamily="34" charset="0"/>
              </a:rPr>
              <a:t>A</a:t>
            </a:r>
            <a:r>
              <a:rPr lang="en-US" dirty="0" smtClean="0">
                <a:solidFill>
                  <a:schemeClr val="bg1"/>
                </a:solidFill>
                <a:latin typeface="Tahoma" pitchFamily="34" charset="0"/>
                <a:ea typeface="Tahoma" pitchFamily="34" charset="0"/>
                <a:cs typeface="Tahoma" pitchFamily="34" charset="0"/>
              </a:rPr>
              <a:t>pathetic toward the Scriptures?</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Will you be </a:t>
            </a:r>
            <a:r>
              <a:rPr lang="en-US" b="1" u="sng" dirty="0" smtClean="0">
                <a:solidFill>
                  <a:schemeClr val="bg1"/>
                </a:solidFill>
                <a:latin typeface="Tahoma" pitchFamily="34" charset="0"/>
                <a:ea typeface="Tahoma" pitchFamily="34" charset="0"/>
                <a:cs typeface="Tahoma" pitchFamily="34" charset="0"/>
              </a:rPr>
              <a:t>T</a:t>
            </a:r>
            <a:r>
              <a:rPr lang="en-US" dirty="0" smtClean="0">
                <a:solidFill>
                  <a:schemeClr val="bg1"/>
                </a:solidFill>
                <a:latin typeface="Tahoma" pitchFamily="34" charset="0"/>
                <a:ea typeface="Tahoma" pitchFamily="34" charset="0"/>
                <a:cs typeface="Tahoma" pitchFamily="34" charset="0"/>
              </a:rPr>
              <a:t>hankful to come or say that you’re Too </a:t>
            </a:r>
            <a:r>
              <a:rPr lang="en-US" b="1" u="sng" dirty="0" smtClean="0">
                <a:solidFill>
                  <a:schemeClr val="bg1"/>
                </a:solidFill>
                <a:latin typeface="Tahoma" pitchFamily="34" charset="0"/>
                <a:ea typeface="Tahoma" pitchFamily="34" charset="0"/>
                <a:cs typeface="Tahoma" pitchFamily="34" charset="0"/>
              </a:rPr>
              <a:t>T</a:t>
            </a:r>
            <a:r>
              <a:rPr lang="en-US" dirty="0" smtClean="0">
                <a:solidFill>
                  <a:schemeClr val="bg1"/>
                </a:solidFill>
                <a:latin typeface="Tahoma" pitchFamily="34" charset="0"/>
                <a:ea typeface="Tahoma" pitchFamily="34" charset="0"/>
                <a:cs typeface="Tahoma" pitchFamily="34" charset="0"/>
              </a:rPr>
              <a:t>ired? </a:t>
            </a:r>
          </a:p>
          <a:p>
            <a:pPr algn="ctr">
              <a:buNone/>
            </a:pPr>
            <a:endParaRPr lang="en-US" sz="6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Will you </a:t>
            </a:r>
            <a:r>
              <a:rPr lang="en-US" b="1" u="sng" dirty="0" smtClean="0">
                <a:solidFill>
                  <a:schemeClr val="bg1"/>
                </a:solidFill>
                <a:latin typeface="Tahoma" pitchFamily="34" charset="0"/>
                <a:ea typeface="Tahoma" pitchFamily="34" charset="0"/>
                <a:cs typeface="Tahoma" pitchFamily="34" charset="0"/>
              </a:rPr>
              <a:t>H</a:t>
            </a:r>
            <a:r>
              <a:rPr lang="en-US" dirty="0" smtClean="0">
                <a:solidFill>
                  <a:schemeClr val="bg1"/>
                </a:solidFill>
                <a:latin typeface="Tahoma" pitchFamily="34" charset="0"/>
                <a:ea typeface="Tahoma" pitchFamily="34" charset="0"/>
                <a:cs typeface="Tahoma" pitchFamily="34" charset="0"/>
              </a:rPr>
              <a:t>umble or </a:t>
            </a:r>
            <a:r>
              <a:rPr lang="en-US" b="1" u="sng" dirty="0" smtClean="0">
                <a:solidFill>
                  <a:schemeClr val="bg1"/>
                </a:solidFill>
                <a:latin typeface="Tahoma" pitchFamily="34" charset="0"/>
                <a:ea typeface="Tahoma" pitchFamily="34" charset="0"/>
                <a:cs typeface="Tahoma" pitchFamily="34" charset="0"/>
              </a:rPr>
              <a:t>H</a:t>
            </a:r>
            <a:r>
              <a:rPr lang="en-US" dirty="0" smtClean="0">
                <a:solidFill>
                  <a:schemeClr val="bg1"/>
                </a:solidFill>
                <a:latin typeface="Tahoma" pitchFamily="34" charset="0"/>
                <a:ea typeface="Tahoma" pitchFamily="34" charset="0"/>
                <a:cs typeface="Tahoma" pitchFamily="34" charset="0"/>
              </a:rPr>
              <a:t>arden your </a:t>
            </a:r>
            <a:r>
              <a:rPr lang="en-US" dirty="0" smtClean="0">
                <a:solidFill>
                  <a:schemeClr val="bg1"/>
                </a:solidFill>
                <a:latin typeface="Tahoma" pitchFamily="34" charset="0"/>
                <a:ea typeface="Tahoma" pitchFamily="34" charset="0"/>
                <a:cs typeface="Tahoma" pitchFamily="34" charset="0"/>
              </a:rPr>
              <a:t>heart? </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1400" dirty="0" smtClean="0">
                <a:solidFill>
                  <a:schemeClr val="bg1"/>
                </a:solidFill>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Are </a:t>
            </a:r>
            <a:r>
              <a:rPr lang="en-US" dirty="0" smtClean="0">
                <a:solidFill>
                  <a:schemeClr val="bg1"/>
                </a:solidFill>
                <a:latin typeface="Tahoma" pitchFamily="34" charset="0"/>
                <a:ea typeface="Tahoma" pitchFamily="34" charset="0"/>
                <a:cs typeface="Tahoma" pitchFamily="34" charset="0"/>
              </a:rPr>
              <a:t>you </a:t>
            </a:r>
            <a:r>
              <a:rPr lang="en-US" b="1" u="sng" dirty="0" smtClean="0">
                <a:solidFill>
                  <a:schemeClr val="bg1"/>
                </a:solidFill>
                <a:latin typeface="Tahoma" pitchFamily="34" charset="0"/>
                <a:ea typeface="Tahoma" pitchFamily="34" charset="0"/>
                <a:cs typeface="Tahoma" pitchFamily="34" charset="0"/>
              </a:rPr>
              <a:t>E</a:t>
            </a:r>
            <a:r>
              <a:rPr lang="en-US" dirty="0" smtClean="0">
                <a:solidFill>
                  <a:schemeClr val="bg1"/>
                </a:solidFill>
                <a:latin typeface="Tahoma" pitchFamily="34" charset="0"/>
                <a:ea typeface="Tahoma" pitchFamily="34" charset="0"/>
                <a:cs typeface="Tahoma" pitchFamily="34" charset="0"/>
              </a:rPr>
              <a:t>ager </a:t>
            </a:r>
            <a:r>
              <a:rPr lang="en-US" dirty="0" smtClean="0">
                <a:solidFill>
                  <a:schemeClr val="bg1"/>
                </a:solidFill>
                <a:latin typeface="Tahoma" pitchFamily="34" charset="0"/>
                <a:ea typeface="Tahoma" pitchFamily="34" charset="0"/>
                <a:cs typeface="Tahoma" pitchFamily="34" charset="0"/>
              </a:rPr>
              <a:t>to hear the truth </a:t>
            </a:r>
            <a:r>
              <a:rPr lang="en-US" dirty="0" smtClean="0">
                <a:solidFill>
                  <a:schemeClr val="bg1"/>
                </a:solidFill>
                <a:latin typeface="Tahoma" pitchFamily="34" charset="0"/>
                <a:ea typeface="Tahoma" pitchFamily="34" charset="0"/>
                <a:cs typeface="Tahoma" pitchFamily="34" charset="0"/>
              </a:rPr>
              <a:t>or will you offer </a:t>
            </a:r>
            <a:r>
              <a:rPr lang="en-US" b="1" u="sng" dirty="0" smtClean="0">
                <a:solidFill>
                  <a:schemeClr val="bg1"/>
                </a:solidFill>
                <a:latin typeface="Tahoma" pitchFamily="34" charset="0"/>
                <a:ea typeface="Tahoma" pitchFamily="34" charset="0"/>
                <a:cs typeface="Tahoma" pitchFamily="34" charset="0"/>
              </a:rPr>
              <a:t>E</a:t>
            </a:r>
            <a:r>
              <a:rPr lang="en-US" dirty="0" smtClean="0">
                <a:solidFill>
                  <a:schemeClr val="bg1"/>
                </a:solidFill>
                <a:latin typeface="Tahoma" pitchFamily="34" charset="0"/>
                <a:ea typeface="Tahoma" pitchFamily="34" charset="0"/>
                <a:cs typeface="Tahoma" pitchFamily="34" charset="0"/>
              </a:rPr>
              <a:t>xcuses why you couldn’t come? </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Are </a:t>
            </a:r>
            <a:r>
              <a:rPr lang="en-US" dirty="0" smtClean="0">
                <a:solidFill>
                  <a:schemeClr val="bg1"/>
                </a:solidFill>
                <a:latin typeface="Tahoma" pitchFamily="34" charset="0"/>
                <a:ea typeface="Tahoma" pitchFamily="34" charset="0"/>
                <a:cs typeface="Tahoma" pitchFamily="34" charset="0"/>
              </a:rPr>
              <a:t>you </a:t>
            </a:r>
            <a:r>
              <a:rPr lang="en-US" b="1" u="sng" dirty="0" smtClean="0">
                <a:solidFill>
                  <a:schemeClr val="bg1"/>
                </a:solidFill>
                <a:latin typeface="Tahoma" pitchFamily="34" charset="0"/>
                <a:ea typeface="Tahoma" pitchFamily="34" charset="0"/>
                <a:cs typeface="Tahoma" pitchFamily="34" charset="0"/>
              </a:rPr>
              <a:t>R</a:t>
            </a:r>
            <a:r>
              <a:rPr lang="en-US" dirty="0" smtClean="0">
                <a:solidFill>
                  <a:schemeClr val="bg1"/>
                </a:solidFill>
                <a:latin typeface="Tahoma" pitchFamily="34" charset="0"/>
                <a:ea typeface="Tahoma" pitchFamily="34" charset="0"/>
                <a:cs typeface="Tahoma" pitchFamily="34" charset="0"/>
              </a:rPr>
              <a:t>esolved </a:t>
            </a:r>
            <a:r>
              <a:rPr lang="en-US" dirty="0" smtClean="0">
                <a:solidFill>
                  <a:schemeClr val="bg1"/>
                </a:solidFill>
                <a:latin typeface="Tahoma" pitchFamily="34" charset="0"/>
                <a:ea typeface="Tahoma" pitchFamily="34" charset="0"/>
                <a:cs typeface="Tahoma" pitchFamily="34" charset="0"/>
              </a:rPr>
              <a:t>to </a:t>
            </a:r>
            <a:r>
              <a:rPr lang="en-US" dirty="0" smtClean="0">
                <a:solidFill>
                  <a:schemeClr val="bg1"/>
                </a:solidFill>
                <a:latin typeface="Tahoma" pitchFamily="34" charset="0"/>
                <a:ea typeface="Tahoma" pitchFamily="34" charset="0"/>
                <a:cs typeface="Tahoma" pitchFamily="34" charset="0"/>
              </a:rPr>
              <a:t>be true to the Lord or do you </a:t>
            </a:r>
            <a:r>
              <a:rPr lang="en-US" b="1" u="sng" dirty="0" smtClean="0">
                <a:solidFill>
                  <a:schemeClr val="bg1"/>
                </a:solidFill>
                <a:latin typeface="Tahoma" pitchFamily="34" charset="0"/>
                <a:ea typeface="Tahoma" pitchFamily="34" charset="0"/>
                <a:cs typeface="Tahoma" pitchFamily="34" charset="0"/>
              </a:rPr>
              <a:t>R</a:t>
            </a:r>
            <a:r>
              <a:rPr lang="en-US" dirty="0" smtClean="0">
                <a:solidFill>
                  <a:schemeClr val="bg1"/>
                </a:solidFill>
                <a:latin typeface="Tahoma" pitchFamily="34" charset="0"/>
                <a:ea typeface="Tahoma" pitchFamily="34" charset="0"/>
                <a:cs typeface="Tahoma" pitchFamily="34" charset="0"/>
              </a:rPr>
              <a:t>eject </a:t>
            </a:r>
            <a:r>
              <a:rPr lang="en-US" dirty="0" smtClean="0">
                <a:solidFill>
                  <a:schemeClr val="bg1"/>
                </a:solidFill>
                <a:latin typeface="Tahoma" pitchFamily="34" charset="0"/>
                <a:ea typeface="Tahoma" pitchFamily="34" charset="0"/>
                <a:cs typeface="Tahoma" pitchFamily="34" charset="0"/>
              </a:rPr>
              <a:t>it and </a:t>
            </a:r>
            <a:r>
              <a:rPr lang="en-US" dirty="0" smtClean="0">
                <a:solidFill>
                  <a:schemeClr val="bg1"/>
                </a:solidFill>
                <a:latin typeface="Tahoma" pitchFamily="34" charset="0"/>
                <a:ea typeface="Tahoma" pitchFamily="34" charset="0"/>
                <a:cs typeface="Tahoma" pitchFamily="34" charset="0"/>
              </a:rPr>
              <a:t>judge </a:t>
            </a:r>
            <a:r>
              <a:rPr lang="en-US" dirty="0" smtClean="0">
                <a:solidFill>
                  <a:schemeClr val="bg1"/>
                </a:solidFill>
                <a:latin typeface="Tahoma" pitchFamily="34" charset="0"/>
                <a:ea typeface="Tahoma" pitchFamily="34" charset="0"/>
                <a:cs typeface="Tahoma" pitchFamily="34" charset="0"/>
              </a:rPr>
              <a:t>yourself unworthy of eternal life?</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1341</TotalTime>
  <Words>803</Words>
  <Application>Microsoft Office PowerPoint</Application>
  <PresentationFormat>Custom</PresentationFormat>
  <Paragraphs>71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Gathering Together</vt:lpstr>
      <vt:lpstr>Introduction</vt:lpstr>
      <vt:lpstr>Glad or Gloomy Attitude?</vt:lpstr>
      <vt:lpstr>Attentive or Apathetic?</vt:lpstr>
      <vt:lpstr>Thankful or Too Tired?</vt:lpstr>
      <vt:lpstr>Humbled or Hardened?</vt:lpstr>
      <vt:lpstr>Eager or make Excuses?</vt:lpstr>
      <vt:lpstr>Resolved or Rejecting?</vt:lpstr>
      <vt:lpstr>What is your Attitude to Gathering Together?</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Gathering Together</dc:title>
  <dc:creator>Steven Lawrence Locklair</dc:creator>
  <cp:lastModifiedBy>Steven Lawrence Locklair</cp:lastModifiedBy>
  <cp:revision>33</cp:revision>
  <dcterms:created xsi:type="dcterms:W3CDTF">2015-09-11T15:04:46Z</dcterms:created>
  <dcterms:modified xsi:type="dcterms:W3CDTF">2015-09-13T04:37:03Z</dcterms:modified>
</cp:coreProperties>
</file>