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0" r:id="rId3"/>
    <p:sldId id="261" r:id="rId4"/>
    <p:sldId id="293" r:id="rId5"/>
    <p:sldId id="262" r:id="rId6"/>
    <p:sldId id="263" r:id="rId7"/>
    <p:sldId id="282" r:id="rId8"/>
    <p:sldId id="266" r:id="rId9"/>
    <p:sldId id="298" r:id="rId10"/>
    <p:sldId id="270" r:id="rId11"/>
    <p:sldId id="299" r:id="rId12"/>
    <p:sldId id="300" r:id="rId13"/>
    <p:sldId id="264" r:id="rId14"/>
    <p:sldId id="301" r:id="rId15"/>
    <p:sldId id="302" r:id="rId16"/>
    <p:sldId id="303" r:id="rId17"/>
    <p:sldId id="304" r:id="rId18"/>
    <p:sldId id="283" r:id="rId19"/>
    <p:sldId id="284" r:id="rId20"/>
    <p:sldId id="265" r:id="rId21"/>
    <p:sldId id="285" r:id="rId22"/>
    <p:sldId id="286" r:id="rId23"/>
    <p:sldId id="287" r:id="rId24"/>
    <p:sldId id="305" r:id="rId25"/>
    <p:sldId id="297" r:id="rId26"/>
    <p:sldId id="307" r:id="rId27"/>
    <p:sldId id="269" r:id="rId28"/>
    <p:sldId id="288" r:id="rId29"/>
    <p:sldId id="289" r:id="rId30"/>
    <p:sldId id="271" r:id="rId31"/>
    <p:sldId id="267" r:id="rId32"/>
    <p:sldId id="294" r:id="rId33"/>
    <p:sldId id="280" r:id="rId34"/>
    <p:sldId id="279" r:id="rId35"/>
    <p:sldId id="281" r:id="rId36"/>
    <p:sldId id="306" r:id="rId37"/>
    <p:sldId id="272" r:id="rId38"/>
    <p:sldId id="273" r:id="rId39"/>
    <p:sldId id="292" r:id="rId40"/>
    <p:sldId id="278" r:id="rId41"/>
    <p:sldId id="295" r:id="rId42"/>
    <p:sldId id="274" r:id="rId43"/>
    <p:sldId id="296" r:id="rId44"/>
    <p:sldId id="275" r:id="rId45"/>
    <p:sldId id="290" r:id="rId46"/>
    <p:sldId id="309"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2"/>
    <a:srgbClr val="006BBC"/>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01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491DAD-BD20-4471-BED6-CB856230EB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F7A8CF0-27E5-460C-9B04-1BCC38EA780A}" type="slidenum">
              <a:rPr lang="en-US" smtClean="0"/>
              <a:pPr/>
              <a:t>1</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BE897C4-5590-4E0B-8211-1E8A8671EE71}" type="slidenum">
              <a:rPr lang="en-US" smtClean="0"/>
              <a:pPr/>
              <a:t>10</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E26458F-2803-4749-9789-41B17345B75E}" type="slidenum">
              <a:rPr lang="en-US" smtClean="0"/>
              <a:pPr/>
              <a:t>11</a:t>
            </a:fld>
            <a:endParaRPr lang="en-U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4551B55-8B6C-4CB2-A7C2-ED5DA39BA314}" type="slidenum">
              <a:rPr lang="en-US" smtClean="0"/>
              <a:pPr/>
              <a:t>12</a:t>
            </a:fld>
            <a:endParaRPr lang="en-U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1AFB9C9-2D40-4EFA-A566-79E6550D4EEA}" type="slidenum">
              <a:rPr lang="en-US" smtClean="0"/>
              <a:pPr/>
              <a:t>13</a:t>
            </a:fld>
            <a:endParaRPr lang="en-U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68671EE-15F8-455C-B4B1-DBD0F59BC0AC}" type="slidenum">
              <a:rPr lang="en-US" smtClean="0"/>
              <a:pPr/>
              <a:t>14</a:t>
            </a:fld>
            <a:endParaRPr lang="en-US"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D35A709-FCFC-4E76-A74C-E2F63562B6BF}" type="slidenum">
              <a:rPr lang="en-US" smtClean="0"/>
              <a:pPr/>
              <a:t>15</a:t>
            </a:fld>
            <a:endParaRPr lang="en-US"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7202FA8-8897-48EF-B3AE-54C32B0EF15A}" type="slidenum">
              <a:rPr lang="en-US" smtClean="0"/>
              <a:pPr/>
              <a:t>16</a:t>
            </a:fld>
            <a:endParaRPr lang="en-US"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486D124F-2D43-444F-A792-CF9B39FF6E6E}" type="slidenum">
              <a:rPr lang="en-US" smtClean="0"/>
              <a:pPr/>
              <a:t>17</a:t>
            </a:fld>
            <a:endParaRPr lang="en-US"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6E9F189-67C1-46F4-A1F9-75F89CBC2704}" type="slidenum">
              <a:rPr lang="en-US" smtClean="0"/>
              <a:pPr/>
              <a:t>18</a:t>
            </a:fld>
            <a:endParaRPr lang="en-US"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96F0D61B-FF5C-4F50-834F-04E5D4B2F3AA}" type="slidenum">
              <a:rPr lang="en-US" smtClean="0"/>
              <a:pPr/>
              <a:t>19</a:t>
            </a:fld>
            <a:endParaRPr lang="en-US"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B77FCB2-FABA-467E-8E8E-EC716AA037DA}" type="slidenum">
              <a:rPr lang="en-US" smtClean="0"/>
              <a:pPr/>
              <a:t>2</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83D580C-703E-4873-BEDA-39150784F5FF}" type="slidenum">
              <a:rPr lang="en-US" smtClean="0"/>
              <a:pPr/>
              <a:t>20</a:t>
            </a:fld>
            <a:endParaRPr lang="en-US"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E50F312-7ABA-44C4-AD5B-20A31ADC9D8C}" type="slidenum">
              <a:rPr lang="en-US" smtClean="0"/>
              <a:pPr/>
              <a:t>21</a:t>
            </a:fld>
            <a:endParaRPr lang="en-US"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67DCF2A-98F6-40C0-B8DD-9232DC7DB7E1}" type="slidenum">
              <a:rPr lang="en-US" smtClean="0"/>
              <a:pPr/>
              <a:t>22</a:t>
            </a:fld>
            <a:endParaRPr lang="en-US"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8F94F49-C43A-4EAB-A68A-E94D0C1FFE30}" type="slidenum">
              <a:rPr lang="en-US" smtClean="0"/>
              <a:pPr/>
              <a:t>23</a:t>
            </a:fld>
            <a:endParaRPr lang="en-US" smtClean="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655E86F-358A-4715-9F14-AC002A679729}" type="slidenum">
              <a:rPr lang="en-US" smtClean="0"/>
              <a:pPr/>
              <a:t>24</a:t>
            </a:fld>
            <a:endParaRPr lang="en-US" smtClean="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E686BDA-B21B-4FA4-AFFB-BB0E4DECD743}" type="slidenum">
              <a:rPr lang="en-US" smtClean="0"/>
              <a:pPr/>
              <a:t>25</a:t>
            </a:fld>
            <a:endParaRPr lang="en-US"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183C06A-2173-487D-A23A-F47D439EDAA4}" type="slidenum">
              <a:rPr lang="en-US" smtClean="0"/>
              <a:pPr/>
              <a:t>26</a:t>
            </a:fld>
            <a:endParaRPr lang="en-US" smtClean="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0BD390C-8024-497B-A355-85F34A1A728C}" type="slidenum">
              <a:rPr lang="en-US" smtClean="0"/>
              <a:pPr/>
              <a:t>27</a:t>
            </a:fld>
            <a:endParaRPr lang="en-US" smtClean="0"/>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DB260F4-B968-472D-BED7-82469274C9FE}" type="slidenum">
              <a:rPr lang="en-US" smtClean="0"/>
              <a:pPr/>
              <a:t>28</a:t>
            </a:fld>
            <a:endParaRPr lang="en-US"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47EE6169-EC73-4DA5-BC12-FE3FE2F41E16}" type="slidenum">
              <a:rPr lang="en-US" smtClean="0"/>
              <a:pPr/>
              <a:t>29</a:t>
            </a:fld>
            <a:endParaRPr lang="en-US" smtClean="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E5DAB00-BB17-4F8A-8FA2-FAB220F2A74E}" type="slidenum">
              <a:rPr lang="en-US" smtClean="0"/>
              <a:pPr/>
              <a:t>3</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0401A8A-C104-48E9-A6F3-A9F7A1EF6D6A}" type="slidenum">
              <a:rPr lang="en-US" smtClean="0"/>
              <a:pPr/>
              <a:t>30</a:t>
            </a:fld>
            <a:endParaRPr lang="en-US" smtClean="0"/>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11F23B8-FFD2-411A-8EA7-F73D04D7C1EF}" type="slidenum">
              <a:rPr lang="en-US" smtClean="0"/>
              <a:pPr/>
              <a:t>31</a:t>
            </a:fld>
            <a:endParaRPr lang="en-US"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A26F014-3EFE-40C3-A042-9E9E1DB2CA2B}" type="slidenum">
              <a:rPr lang="en-US" smtClean="0"/>
              <a:pPr/>
              <a:t>32</a:t>
            </a:fld>
            <a:endParaRPr lang="en-US" smtClean="0"/>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41E84FA1-88F7-461C-AAE0-42E8BAAB62B7}" type="slidenum">
              <a:rPr lang="en-US" smtClean="0"/>
              <a:pPr/>
              <a:t>33</a:t>
            </a:fld>
            <a:endParaRPr lang="en-US" smtClean="0"/>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44B9876-C209-4D28-ACB7-33A5DC77A561}" type="slidenum">
              <a:rPr lang="en-US" smtClean="0"/>
              <a:pPr/>
              <a:t>34</a:t>
            </a:fld>
            <a:endParaRPr lang="en-US" smtClean="0"/>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D60EDBC-053C-4F12-9A9C-33BAE2304800}" type="slidenum">
              <a:rPr lang="en-US" smtClean="0"/>
              <a:pPr/>
              <a:t>35</a:t>
            </a:fld>
            <a:endParaRPr lang="en-US" smtClean="0"/>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559E59BF-1C08-4D07-9032-82241E42E292}" type="slidenum">
              <a:rPr lang="en-US" smtClean="0"/>
              <a:pPr/>
              <a:t>36</a:t>
            </a:fld>
            <a:endParaRPr lang="en-US" smtClean="0"/>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2DFBDEE1-B51F-44EF-99D6-C8F8786F0B78}" type="slidenum">
              <a:rPr lang="en-US" smtClean="0"/>
              <a:pPr/>
              <a:t>37</a:t>
            </a:fld>
            <a:endParaRPr lang="en-US" smtClean="0"/>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0DC4076-9DBD-426B-ABC4-BF5DED34CA40}" type="slidenum">
              <a:rPr lang="en-US" smtClean="0"/>
              <a:pPr/>
              <a:t>38</a:t>
            </a:fld>
            <a:endParaRPr lang="en-US" smtClean="0"/>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04586D-8DB7-44D0-B533-8E831D789F4F}" type="slidenum">
              <a:rPr lang="en-US" smtClean="0"/>
              <a:pPr/>
              <a:t>39</a:t>
            </a:fld>
            <a:endParaRPr lang="en-US" smtClean="0"/>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E2DD855-D4D4-4ECB-B454-DAD175FD6E4E}" type="slidenum">
              <a:rPr lang="en-US" smtClean="0"/>
              <a:pPr/>
              <a:t>4</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84985C8B-3D0F-49D0-860D-E545BFC4F6CF}" type="slidenum">
              <a:rPr lang="en-US" smtClean="0"/>
              <a:pPr/>
              <a:t>40</a:t>
            </a:fld>
            <a:endParaRPr lang="en-US" smtClean="0"/>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8CB8030-97BE-4E51-90A9-5E5EAD33AE4B}" type="slidenum">
              <a:rPr lang="en-US" smtClean="0"/>
              <a:pPr/>
              <a:t>41</a:t>
            </a:fld>
            <a:endParaRPr lang="en-US" smtClean="0"/>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33BBBC0A-D538-4E4D-A560-DFC200FBBE0C}" type="slidenum">
              <a:rPr lang="en-US" smtClean="0"/>
              <a:pPr/>
              <a:t>42</a:t>
            </a:fld>
            <a:endParaRPr lang="en-US" smtClean="0"/>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9DFD30C-E8B2-4D25-A471-6D5B71F539F5}" type="slidenum">
              <a:rPr lang="en-US" smtClean="0"/>
              <a:pPr/>
              <a:t>43</a:t>
            </a:fld>
            <a:endParaRPr lang="en-US" smtClean="0"/>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2F676ECB-74FC-41B9-99A6-D3BDC50CCAEA}" type="slidenum">
              <a:rPr lang="en-US" smtClean="0"/>
              <a:pPr/>
              <a:t>44</a:t>
            </a:fld>
            <a:endParaRPr lang="en-US" smtClean="0"/>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E619474-1C8E-425A-9DB1-55227EDF4DB6}" type="slidenum">
              <a:rPr lang="en-US" smtClean="0"/>
              <a:pPr/>
              <a:t>45</a:t>
            </a:fld>
            <a:endParaRPr lang="en-US" smtClean="0"/>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6797F43-46A0-48D6-B960-2E8E9DFB8464}" type="slidenum">
              <a:rPr lang="en-US" smtClean="0"/>
              <a:pPr/>
              <a:t>5</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B49465A-51E8-45B6-BA63-C7F88A241FB2}" type="slidenum">
              <a:rPr lang="en-US" smtClean="0"/>
              <a:pPr/>
              <a:t>6</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BF13F8E-AE46-42CD-8E65-F0F05FDE7C18}" type="slidenum">
              <a:rPr lang="en-US" smtClean="0"/>
              <a:pPr/>
              <a:t>7</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3DEA367-9C96-421A-9E03-48F24ABA88DC}" type="slidenum">
              <a:rPr lang="en-US" smtClean="0"/>
              <a:pPr/>
              <a:t>8</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9602D00-D135-4176-B81B-9633BD10AFF7}" type="slidenum">
              <a:rPr lang="en-US" smtClean="0"/>
              <a:pPr/>
              <a:t>9</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E467F0-DE2A-430A-8BAD-9616D09754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13C069-7704-4C93-9522-FAC84BD63B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26486-4307-4455-B6C1-14F86BE52A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51070E-9C96-47F5-84AC-987A4DB49F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10584-656D-4FA5-BBEE-CE6CDE5F61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E0F936-FE79-43D6-9B3C-0A9CA9028E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D610D26-CEAF-4D06-91ED-AD774E3A84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2DEE84-BF11-4915-AC78-8C716B12E6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8C777C-579A-4E1B-A4D3-96550AF6FA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E8DA53-0B98-416E-B07A-358151421E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BDFA7F-3D60-4B4B-8396-987ACD69A3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862F4BE-4451-4651-9EBD-4579ECC45E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eacock3"/>
          <p:cNvPicPr>
            <a:picLocks noChangeAspect="1" noChangeArrowheads="1"/>
          </p:cNvPicPr>
          <p:nvPr/>
        </p:nvPicPr>
        <p:blipFill>
          <a:blip r:embed="rId3" cstate="print"/>
          <a:srcRect/>
          <a:stretch>
            <a:fillRect/>
          </a:stretch>
        </p:blipFill>
        <p:spPr bwMode="auto">
          <a:xfrm>
            <a:off x="1828800" y="2667000"/>
            <a:ext cx="5334000" cy="4000500"/>
          </a:xfrm>
          <a:prstGeom prst="rect">
            <a:avLst/>
          </a:prstGeom>
          <a:noFill/>
          <a:ln w="19050">
            <a:solidFill>
              <a:schemeClr val="tx1"/>
            </a:solidFill>
            <a:miter lim="800000"/>
            <a:headEnd/>
            <a:tailEnd/>
          </a:ln>
        </p:spPr>
      </p:pic>
      <p:sp>
        <p:nvSpPr>
          <p:cNvPr id="2054" name="WordArt 6"/>
          <p:cNvSpPr>
            <a:spLocks noChangeArrowheads="1" noChangeShapeType="1" noTextEdit="1"/>
          </p:cNvSpPr>
          <p:nvPr/>
        </p:nvSpPr>
        <p:spPr bwMode="auto">
          <a:xfrm>
            <a:off x="381000" y="228600"/>
            <a:ext cx="8458200" cy="2590800"/>
          </a:xfrm>
          <a:prstGeom prst="rect">
            <a:avLst/>
          </a:prstGeom>
        </p:spPr>
        <p:txBody>
          <a:bodyPr wrap="none" fromWordArt="1">
            <a:prstTxWarp prst="textCanUp">
              <a:avLst>
                <a:gd name="adj" fmla="val 85713"/>
              </a:avLst>
            </a:prstTxWarp>
          </a:bodyPr>
          <a:lstStyle/>
          <a:p>
            <a:pPr algn="ctr"/>
            <a:r>
              <a:rPr lang="en-US" sz="3600" kern="10">
                <a:ln w="9525">
                  <a:solidFill>
                    <a:srgbClr val="000000"/>
                  </a:solidFill>
                  <a:round/>
                  <a:headEnd/>
                  <a:tailEnd/>
                </a:ln>
                <a:solidFill>
                  <a:srgbClr val="000000"/>
                </a:solidFill>
                <a:latin typeface="Times New Roman"/>
                <a:cs typeface="Times New Roman"/>
              </a:rPr>
              <a:t>Proud As A</a:t>
            </a:r>
          </a:p>
          <a:p>
            <a:pPr algn="ctr"/>
            <a:r>
              <a:rPr lang="en-US" sz="3600" kern="10">
                <a:ln w="9525">
                  <a:solidFill>
                    <a:srgbClr val="000000"/>
                  </a:solidFill>
                  <a:round/>
                  <a:headEnd/>
                  <a:tailEnd/>
                </a:ln>
                <a:solidFill>
                  <a:srgbClr val="000000"/>
                </a:solidFill>
                <a:latin typeface="Times New Roman"/>
                <a:cs typeface="Times New Roman"/>
              </a:rPr>
              <a:t>Peacock?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par>
                                <p:cTn id="8" presetID="5" presetClass="entr" presetSubtype="10" fill="hold"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checkerboard(across)">
                                      <p:cBhvr>
                                        <p:cTn id="10"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12291"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000" smtClean="0"/>
              <a:t>Bible Examples of Pride</a:t>
            </a:r>
          </a:p>
        </p:txBody>
      </p:sp>
      <p:pic>
        <p:nvPicPr>
          <p:cNvPr id="12292"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Haman</a:t>
            </a:r>
          </a:p>
        </p:txBody>
      </p:sp>
      <p:sp>
        <p:nvSpPr>
          <p:cNvPr id="13315"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3000" i="1" smtClean="0"/>
              <a:t>“After these events King Ahasuerus promoted Haman…and advanced him and established his authority over all the princes who were with him. All the king's servants who were at the king's gate bowed down and paid homage to Haman; for so the king had commanded concerning him. But Mordecai neither bowed down nor paid homage.” </a:t>
            </a:r>
            <a:r>
              <a:rPr lang="en-US" sz="3000" smtClean="0">
                <a:solidFill>
                  <a:srgbClr val="006699"/>
                </a:solidFill>
              </a:rPr>
              <a:t>(Esther 3:1-2)</a:t>
            </a:r>
          </a:p>
        </p:txBody>
      </p:sp>
      <p:pic>
        <p:nvPicPr>
          <p:cNvPr id="1331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Haman</a:t>
            </a:r>
          </a:p>
        </p:txBody>
      </p:sp>
      <p:sp>
        <p:nvSpPr>
          <p:cNvPr id="14339"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3000" i="1" smtClean="0"/>
              <a:t>“When Haman saw that Mordecai neither bowed down nor paid homage to him, Haman was filled with rage. But he disdained to lay hands on Mordecai alone, for they had told him who the people of Mordecai were; therefore Haman sought to destroy all the Jews, the people of Mordecai, who were throughout the whole kingdom of Ahasuerus.”</a:t>
            </a:r>
            <a:r>
              <a:rPr lang="en-US" sz="3000" smtClean="0"/>
              <a:t> </a:t>
            </a:r>
            <a:r>
              <a:rPr lang="en-US" sz="3000" smtClean="0">
                <a:solidFill>
                  <a:srgbClr val="006699"/>
                </a:solidFill>
              </a:rPr>
              <a:t>(Esther 3:5-6)</a:t>
            </a:r>
          </a:p>
        </p:txBody>
      </p:sp>
      <p:pic>
        <p:nvPicPr>
          <p:cNvPr id="1434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Haman</a:t>
            </a:r>
          </a:p>
        </p:txBody>
      </p:sp>
      <p:sp>
        <p:nvSpPr>
          <p:cNvPr id="15363"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400" smtClean="0"/>
              <a:t>Haman sought to kill all the Jews and bribed the king to have it done because one Jew (Mordecai) refused to bow. </a:t>
            </a:r>
            <a:r>
              <a:rPr lang="en-US" sz="4400" smtClean="0">
                <a:solidFill>
                  <a:schemeClr val="accent2"/>
                </a:solidFill>
              </a:rPr>
              <a:t>(Esther 3)</a:t>
            </a:r>
          </a:p>
        </p:txBody>
      </p:sp>
      <p:pic>
        <p:nvPicPr>
          <p:cNvPr id="1536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Nebuchadnezzar</a:t>
            </a:r>
          </a:p>
        </p:txBody>
      </p:sp>
      <p:sp>
        <p:nvSpPr>
          <p:cNvPr id="16387"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2800" i="1" smtClean="0"/>
              <a:t>“...certain Chaldeans came forward and brought charges against the Jews. They responded and said to Nebuchadnezzar the king: "O king, live forever! "You, O king, have made a decree that every man who hears the sound of the horn, flute, lyre, trigon, psaltery, and bagpipe and all kinds of music, is to fall down and worship the golden image. "But whoever does not fall down and worship shall be cast into the midst of a furnace of blazing fire.” </a:t>
            </a:r>
            <a:r>
              <a:rPr lang="en-US" sz="2800" smtClean="0">
                <a:solidFill>
                  <a:srgbClr val="0070C0"/>
                </a:solidFill>
              </a:rPr>
              <a:t>(Daniel 3:8-11)</a:t>
            </a:r>
          </a:p>
        </p:txBody>
      </p:sp>
      <p:pic>
        <p:nvPicPr>
          <p:cNvPr id="1638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Nebuchadnezzar</a:t>
            </a:r>
          </a:p>
        </p:txBody>
      </p:sp>
      <p:sp>
        <p:nvSpPr>
          <p:cNvPr id="17411"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2500" i="1" smtClean="0"/>
              <a:t>"There are certain Jews whom you have appointed over the administration of the province of Babylon, namely Shadrach, Meshach and Abed-nego. These men... have disregarded you; they do not serve your gods or worship the golden image which you have set up." Then Nebuchadnezzar in rage and anger gave orders to bring Shadrach, Meshach and Abed-nego; then these men were brought before the king...if you do not worship, you will immediately be cast into the midst of a furnace of blazing fire; &amp; what god is there who can deliver you out of my hands?" </a:t>
            </a:r>
            <a:r>
              <a:rPr lang="en-US" sz="2500" smtClean="0">
                <a:solidFill>
                  <a:srgbClr val="0070C0"/>
                </a:solidFill>
              </a:rPr>
              <a:t>(Dan. 3:12-15)</a:t>
            </a:r>
          </a:p>
        </p:txBody>
      </p:sp>
      <p:pic>
        <p:nvPicPr>
          <p:cNvPr id="17412"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Nebuchadnezzar</a:t>
            </a:r>
          </a:p>
        </p:txBody>
      </p:sp>
      <p:sp>
        <p:nvSpPr>
          <p:cNvPr id="18435"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2800" i="1" smtClean="0"/>
              <a:t>“Shadrach, Meshach and Abed-nego replied to the king, "O Nebuchadnezzar, we do not need to give you an answer concerning this matter. "If it be so, our God whom we serve is able to deliver us from the furnace of blazing fire; and He will deliver us out of your hand, O king. "But even if He does not, let it be known to you, O king, that we are not going to serve your gods or worship the golden image that you have set up.”</a:t>
            </a:r>
          </a:p>
          <a:p>
            <a:pPr algn="ctr" eaLnBrk="1" hangingPunct="1">
              <a:buFontTx/>
              <a:buNone/>
            </a:pPr>
            <a:r>
              <a:rPr lang="en-US" sz="2800" smtClean="0">
                <a:solidFill>
                  <a:srgbClr val="006699"/>
                </a:solidFill>
              </a:rPr>
              <a:t>(Daniel 3:16-18)</a:t>
            </a:r>
          </a:p>
        </p:txBody>
      </p:sp>
      <p:pic>
        <p:nvPicPr>
          <p:cNvPr id="1843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Nebuchadnezzar</a:t>
            </a:r>
          </a:p>
        </p:txBody>
      </p:sp>
      <p:sp>
        <p:nvSpPr>
          <p:cNvPr id="19459"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3600" i="1" smtClean="0"/>
              <a:t>“Then Nebuchadnezzar was filled with wrath, and his facial expression was altered toward Shadrach, Meshach and Abed-nego. He answered by giving orders to heat the furnace seven times more than it was usually heated.” </a:t>
            </a:r>
            <a:r>
              <a:rPr lang="en-US" sz="3600" smtClean="0">
                <a:solidFill>
                  <a:srgbClr val="006699"/>
                </a:solidFill>
              </a:rPr>
              <a:t>(Daniel 3:19)</a:t>
            </a:r>
          </a:p>
        </p:txBody>
      </p:sp>
      <p:pic>
        <p:nvPicPr>
          <p:cNvPr id="1946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Nebuchadnezzar</a:t>
            </a:r>
          </a:p>
        </p:txBody>
      </p:sp>
      <p:sp>
        <p:nvSpPr>
          <p:cNvPr id="20483"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200" smtClean="0"/>
              <a:t>Nebuchadnezzar had Shadrach, Meschach, and Abednego thrown into the fiery furnace when they refused to bow down and worship the image he had set up. He even turned up the heat 7X hotter! </a:t>
            </a:r>
          </a:p>
        </p:txBody>
      </p:sp>
      <p:pic>
        <p:nvPicPr>
          <p:cNvPr id="2048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The Religious Leaders</a:t>
            </a:r>
          </a:p>
        </p:txBody>
      </p:sp>
      <p:sp>
        <p:nvSpPr>
          <p:cNvPr id="66563"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lnSpc>
                <a:spcPct val="90000"/>
              </a:lnSpc>
              <a:buFontTx/>
              <a:buNone/>
            </a:pPr>
            <a:r>
              <a:rPr lang="en-US" sz="3800" smtClean="0"/>
              <a:t>They exalted themselves above everyone else and looked with contempt on others. </a:t>
            </a:r>
            <a:r>
              <a:rPr lang="en-US" sz="3800" smtClean="0">
                <a:solidFill>
                  <a:schemeClr val="accent2"/>
                </a:solidFill>
              </a:rPr>
              <a:t>(Luke 18:11)</a:t>
            </a:r>
          </a:p>
          <a:p>
            <a:pPr algn="ctr" eaLnBrk="1" hangingPunct="1">
              <a:lnSpc>
                <a:spcPct val="90000"/>
              </a:lnSpc>
              <a:buFontTx/>
              <a:buNone/>
            </a:pPr>
            <a:endParaRPr lang="en-US" sz="1800" smtClean="0"/>
          </a:p>
          <a:p>
            <a:pPr algn="ctr" eaLnBrk="1" hangingPunct="1">
              <a:lnSpc>
                <a:spcPct val="90000"/>
              </a:lnSpc>
              <a:buFontTx/>
              <a:buNone/>
            </a:pPr>
            <a:r>
              <a:rPr lang="en-US" sz="3800" smtClean="0"/>
              <a:t>They refused to humble themselves and stirred up the multitude to have Jesus crucified and let a murderer go free. </a:t>
            </a:r>
            <a:r>
              <a:rPr lang="en-US" sz="3800" smtClean="0">
                <a:solidFill>
                  <a:schemeClr val="accent2"/>
                </a:solidFill>
              </a:rPr>
              <a:t>(Matthew 27:20)</a:t>
            </a:r>
            <a:endParaRPr lang="en-US" sz="3800" smtClean="0"/>
          </a:p>
        </p:txBody>
      </p:sp>
      <p:pic>
        <p:nvPicPr>
          <p:cNvPr id="2150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20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fade">
                                      <p:cBhvr>
                                        <p:cTn id="12" dur="20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15363"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None/>
            </a:pPr>
            <a:r>
              <a:rPr lang="en-US" sz="3600" smtClean="0"/>
              <a:t>We enjoy going over to Juanita’s house in Brenham. She has a menagerie of animals including llamas, guineas,  goats, free-range chickens ...  </a:t>
            </a:r>
          </a:p>
          <a:p>
            <a:pPr eaLnBrk="1" hangingPunct="1">
              <a:buFontTx/>
              <a:buNone/>
            </a:pPr>
            <a:endParaRPr lang="en-US" sz="1800" smtClean="0"/>
          </a:p>
          <a:p>
            <a:pPr eaLnBrk="1" hangingPunct="1">
              <a:buFontTx/>
              <a:buNone/>
            </a:pPr>
            <a:r>
              <a:rPr lang="en-US" sz="3600" smtClean="0"/>
              <a:t>Her favorites, though, are her turkey and peacock.</a:t>
            </a:r>
            <a:r>
              <a:rPr lang="en-US" sz="4000" smtClean="0"/>
              <a:t>  </a:t>
            </a:r>
          </a:p>
          <a:p>
            <a:pPr eaLnBrk="1" hangingPunct="1">
              <a:buFontTx/>
              <a:buNone/>
            </a:pPr>
            <a:r>
              <a:rPr lang="en-US" smtClean="0"/>
              <a:t>  </a:t>
            </a:r>
          </a:p>
        </p:txBody>
      </p:sp>
      <p:pic>
        <p:nvPicPr>
          <p:cNvPr id="410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ox(in)">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Pharaoh</a:t>
            </a:r>
          </a:p>
        </p:txBody>
      </p:sp>
      <p:sp>
        <p:nvSpPr>
          <p:cNvPr id="22531"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800" smtClean="0"/>
              <a:t>Pharaoh wouldn’t let the Israelites go worship God and said, </a:t>
            </a:r>
            <a:r>
              <a:rPr lang="en-US" sz="4800" i="1" smtClean="0"/>
              <a:t>“Who is the Lord that I should obey His voice?”</a:t>
            </a:r>
            <a:r>
              <a:rPr lang="en-US" sz="4800" smtClean="0"/>
              <a:t>  </a:t>
            </a:r>
            <a:r>
              <a:rPr lang="en-US" sz="4800" smtClean="0">
                <a:solidFill>
                  <a:schemeClr val="accent2"/>
                </a:solidFill>
              </a:rPr>
              <a:t>(Exodus 5:2)</a:t>
            </a:r>
            <a:r>
              <a:rPr lang="en-US" smtClean="0">
                <a:solidFill>
                  <a:schemeClr val="accent2"/>
                </a:solidFill>
              </a:rPr>
              <a:t> </a:t>
            </a:r>
          </a:p>
        </p:txBody>
      </p:sp>
      <p:pic>
        <p:nvPicPr>
          <p:cNvPr id="22532"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Cain</a:t>
            </a:r>
          </a:p>
        </p:txBody>
      </p:sp>
      <p:sp>
        <p:nvSpPr>
          <p:cNvPr id="23555"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800" smtClean="0"/>
              <a:t>Cain offered his own sacrifice and was angry when God refused to accept it.     </a:t>
            </a:r>
            <a:r>
              <a:rPr lang="en-US" sz="4800" smtClean="0">
                <a:solidFill>
                  <a:schemeClr val="accent2"/>
                </a:solidFill>
              </a:rPr>
              <a:t>(Genesis 4:5ff)</a:t>
            </a:r>
          </a:p>
        </p:txBody>
      </p:sp>
      <p:pic>
        <p:nvPicPr>
          <p:cNvPr id="2355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Diotrephes</a:t>
            </a:r>
          </a:p>
        </p:txBody>
      </p:sp>
      <p:sp>
        <p:nvSpPr>
          <p:cNvPr id="24579"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400" smtClean="0"/>
              <a:t>Diotrephes desired to have the preeminence, leading him to reject the Lord’s command and unjustly accuse the apostle John with wicked words.              </a:t>
            </a:r>
            <a:r>
              <a:rPr lang="en-US" sz="4400" smtClean="0">
                <a:solidFill>
                  <a:srgbClr val="006699"/>
                </a:solidFill>
              </a:rPr>
              <a:t>(3 John 1:9-10)</a:t>
            </a:r>
          </a:p>
        </p:txBody>
      </p:sp>
      <p:pic>
        <p:nvPicPr>
          <p:cNvPr id="2458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Naaman</a:t>
            </a:r>
          </a:p>
        </p:txBody>
      </p:sp>
      <p:sp>
        <p:nvSpPr>
          <p:cNvPr id="25603"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lnSpc>
                <a:spcPct val="90000"/>
              </a:lnSpc>
              <a:buFontTx/>
              <a:buNone/>
            </a:pPr>
            <a:r>
              <a:rPr lang="en-US" sz="2800" smtClean="0"/>
              <a:t>He was told, "Go and wash in the Jordan seven times, and your flesh will be restored to you and you will be clean." But Naaman was furious and went away and said, "Behold, I thought, 'He will surely come out to me and stand and call on the name of the LORD his God, and wave his hand over the place and cure the leper.' "Are not Abanah and Pharpar, the rivers of Damascus, better than all the waters of Israel? Could I not wash in them and be clean?" So he turned and went away in a rage. </a:t>
            </a:r>
            <a:r>
              <a:rPr lang="en-US" sz="2800" smtClean="0">
                <a:solidFill>
                  <a:srgbClr val="006699"/>
                </a:solidFill>
              </a:rPr>
              <a:t>(2 Kings 5:10-12)</a:t>
            </a:r>
          </a:p>
        </p:txBody>
      </p:sp>
      <p:pic>
        <p:nvPicPr>
          <p:cNvPr id="2560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Hezekiah</a:t>
            </a:r>
          </a:p>
        </p:txBody>
      </p:sp>
      <p:sp>
        <p:nvSpPr>
          <p:cNvPr id="26627"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i="1" smtClean="0"/>
              <a:t>“In those days Hezekiah became mortally ill; and he prayed to the LORD, and the LORD spoke to him and gave him a sign. But Hezekiah gave no return for the benefit he received, because his heart was proud; therefore wrath came on him and on Judah and Jerusalem.”                         </a:t>
            </a:r>
            <a:r>
              <a:rPr lang="en-US" smtClean="0">
                <a:solidFill>
                  <a:srgbClr val="006699"/>
                </a:solidFill>
              </a:rPr>
              <a:t>(2 Chronicles 32:24-25)</a:t>
            </a:r>
          </a:p>
        </p:txBody>
      </p:sp>
      <p:pic>
        <p:nvPicPr>
          <p:cNvPr id="2662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5400" b="1" smtClean="0">
                <a:solidFill>
                  <a:srgbClr val="006699"/>
                </a:solidFill>
              </a:rPr>
              <a:t>Hezekiah</a:t>
            </a:r>
          </a:p>
        </p:txBody>
      </p:sp>
      <p:sp>
        <p:nvSpPr>
          <p:cNvPr id="27651"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None/>
            </a:pPr>
            <a:r>
              <a:rPr lang="en-US" sz="4400" smtClean="0"/>
              <a:t>Hezekiah had been a righteous king for a long time.  </a:t>
            </a:r>
          </a:p>
          <a:p>
            <a:pPr algn="ctr" eaLnBrk="1" hangingPunct="1">
              <a:buFontTx/>
              <a:buNone/>
            </a:pPr>
            <a:endParaRPr lang="en-US" sz="1800" smtClean="0"/>
          </a:p>
          <a:p>
            <a:pPr algn="ctr" eaLnBrk="1" hangingPunct="1">
              <a:buFontTx/>
              <a:buNone/>
            </a:pPr>
            <a:r>
              <a:rPr lang="en-US" sz="4400" smtClean="0"/>
              <a:t>But after receiving 15 years added to his life when he faced death, he became proud</a:t>
            </a:r>
            <a:r>
              <a:rPr lang="en-US" sz="4400" i="1" smtClean="0"/>
              <a:t>.</a:t>
            </a:r>
            <a:r>
              <a:rPr lang="en-US" sz="4400" smtClean="0"/>
              <a:t>                  </a:t>
            </a:r>
            <a:endParaRPr lang="en-US" sz="4400" smtClean="0">
              <a:solidFill>
                <a:srgbClr val="006699"/>
              </a:solidFill>
            </a:endParaRPr>
          </a:p>
        </p:txBody>
      </p:sp>
      <p:pic>
        <p:nvPicPr>
          <p:cNvPr id="27652"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28675"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000" smtClean="0"/>
              <a:t>Bible Examples of Pride</a:t>
            </a:r>
          </a:p>
          <a:p>
            <a:pPr eaLnBrk="1" hangingPunct="1">
              <a:buFontTx/>
              <a:buBlip>
                <a:blip r:embed="rId3"/>
              </a:buBlip>
            </a:pPr>
            <a:r>
              <a:rPr lang="en-US" sz="4000" smtClean="0"/>
              <a:t>Modern Manifestations of Pride</a:t>
            </a:r>
          </a:p>
        </p:txBody>
      </p:sp>
      <p:pic>
        <p:nvPicPr>
          <p:cNvPr id="28676"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fade">
                                      <p:cBhvr>
                                        <p:cTn id="7"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mtClean="0"/>
              <a:t>Treating other people as inferior</a:t>
            </a:r>
          </a:p>
        </p:txBody>
      </p:sp>
      <p:sp>
        <p:nvSpPr>
          <p:cNvPr id="33795" name="Rectangle 3"/>
          <p:cNvSpPr>
            <a:spLocks noGrp="1" noChangeArrowheads="1"/>
          </p:cNvSpPr>
          <p:nvPr>
            <p:ph type="body" idx="1"/>
          </p:nvPr>
        </p:nvSpPr>
        <p:spPr>
          <a:solidFill>
            <a:schemeClr val="accent1"/>
          </a:solidFill>
          <a:ln w="28575">
            <a:solidFill>
              <a:schemeClr val="bg1"/>
            </a:solidFill>
          </a:ln>
        </p:spPr>
        <p:txBody>
          <a:bodyPr/>
          <a:lstStyle/>
          <a:p>
            <a:pPr eaLnBrk="1" hangingPunct="1">
              <a:lnSpc>
                <a:spcPct val="90000"/>
              </a:lnSpc>
            </a:pPr>
            <a:r>
              <a:rPr lang="en-US" sz="3900" smtClean="0"/>
              <a:t>‘Thank God not like other sinners’  </a:t>
            </a:r>
          </a:p>
          <a:p>
            <a:pPr eaLnBrk="1" hangingPunct="1">
              <a:lnSpc>
                <a:spcPct val="90000"/>
              </a:lnSpc>
            </a:pPr>
            <a:r>
              <a:rPr lang="en-US" sz="3900" smtClean="0"/>
              <a:t>Boast about their good deeds</a:t>
            </a:r>
          </a:p>
          <a:p>
            <a:pPr eaLnBrk="1" hangingPunct="1">
              <a:lnSpc>
                <a:spcPct val="90000"/>
              </a:lnSpc>
            </a:pPr>
            <a:r>
              <a:rPr lang="en-US" sz="3900" smtClean="0"/>
              <a:t>They put down others- elevate self</a:t>
            </a:r>
          </a:p>
          <a:p>
            <a:pPr eaLnBrk="1" hangingPunct="1">
              <a:lnSpc>
                <a:spcPct val="90000"/>
              </a:lnSpc>
            </a:pPr>
            <a:r>
              <a:rPr lang="en-US" sz="3900" smtClean="0"/>
              <a:t>They must win the argument</a:t>
            </a:r>
          </a:p>
          <a:p>
            <a:pPr eaLnBrk="1" hangingPunct="1">
              <a:lnSpc>
                <a:spcPct val="90000"/>
              </a:lnSpc>
            </a:pPr>
            <a:r>
              <a:rPr lang="en-US" sz="3900" smtClean="0"/>
              <a:t>In a religious discussion, they do not consider and submit to the truth because of who said it</a:t>
            </a:r>
          </a:p>
        </p:txBody>
      </p:sp>
      <p:pic>
        <p:nvPicPr>
          <p:cNvPr id="2970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fad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fade">
                                      <p:cBhvr>
                                        <p:cTn id="27"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4800" smtClean="0"/>
              <a:t>Refusal to admit wrong-doing</a:t>
            </a:r>
          </a:p>
        </p:txBody>
      </p:sp>
      <p:sp>
        <p:nvSpPr>
          <p:cNvPr id="74755"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3400" smtClean="0"/>
              <a:t>Pouting child with angry </a:t>
            </a:r>
            <a:r>
              <a:rPr lang="en-US" sz="3400" i="1" smtClean="0"/>
              <a:t>“I’m sorry”</a:t>
            </a:r>
            <a:r>
              <a:rPr lang="en-US" sz="3400" smtClean="0"/>
              <a:t> </a:t>
            </a:r>
          </a:p>
          <a:p>
            <a:pPr eaLnBrk="1" hangingPunct="1"/>
            <a:r>
              <a:rPr lang="en-US" sz="3400" smtClean="0"/>
              <a:t>Repent only because they were caught</a:t>
            </a:r>
          </a:p>
          <a:p>
            <a:pPr lvl="1" eaLnBrk="1" hangingPunct="1"/>
            <a:r>
              <a:rPr lang="en-US" sz="3400" smtClean="0"/>
              <a:t>(lying, fornication/adultery)</a:t>
            </a:r>
          </a:p>
          <a:p>
            <a:pPr eaLnBrk="1" hangingPunct="1"/>
            <a:r>
              <a:rPr lang="en-US" sz="3400" smtClean="0"/>
              <a:t>Change the subject when rebuked</a:t>
            </a:r>
          </a:p>
          <a:p>
            <a:pPr lvl="1" eaLnBrk="1" hangingPunct="1"/>
            <a:r>
              <a:rPr lang="en-US" sz="3400" i="1" smtClean="0"/>
              <a:t>“remember when you ...?”</a:t>
            </a:r>
          </a:p>
          <a:p>
            <a:pPr eaLnBrk="1" hangingPunct="1"/>
            <a:r>
              <a:rPr lang="en-US" sz="3400" smtClean="0"/>
              <a:t>Leave &amp; quit or go somewhere else</a:t>
            </a:r>
          </a:p>
          <a:p>
            <a:pPr lvl="1" eaLnBrk="1" hangingPunct="1"/>
            <a:r>
              <a:rPr lang="en-US" sz="3200" i="1" smtClean="0"/>
              <a:t>“I’m quitting this church, but I believe”</a:t>
            </a:r>
            <a:r>
              <a:rPr lang="en-US" sz="3400" i="1" smtClean="0"/>
              <a:t> </a:t>
            </a:r>
          </a:p>
        </p:txBody>
      </p:sp>
      <p:pic>
        <p:nvPicPr>
          <p:cNvPr id="3072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fade">
                                      <p:cBhvr>
                                        <p:cTn id="12" dur="500"/>
                                        <p:tgtEl>
                                          <p:spTgt spid="7475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4755">
                                            <p:txEl>
                                              <p:pRg st="2" end="2"/>
                                            </p:txEl>
                                          </p:spTgt>
                                        </p:tgtEl>
                                        <p:attrNameLst>
                                          <p:attrName>style.visibility</p:attrName>
                                        </p:attrNameLst>
                                      </p:cBhvr>
                                      <p:to>
                                        <p:strVal val="visible"/>
                                      </p:to>
                                    </p:set>
                                    <p:animEffect transition="in" filter="fade">
                                      <p:cBhvr>
                                        <p:cTn id="16" dur="500"/>
                                        <p:tgtEl>
                                          <p:spTgt spid="747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4755">
                                            <p:txEl>
                                              <p:pRg st="3" end="3"/>
                                            </p:txEl>
                                          </p:spTgt>
                                        </p:tgtEl>
                                        <p:attrNameLst>
                                          <p:attrName>style.visibility</p:attrName>
                                        </p:attrNameLst>
                                      </p:cBhvr>
                                      <p:to>
                                        <p:strVal val="visible"/>
                                      </p:to>
                                    </p:set>
                                    <p:animEffect transition="in" filter="fade">
                                      <p:cBhvr>
                                        <p:cTn id="21" dur="500"/>
                                        <p:tgtEl>
                                          <p:spTgt spid="74755">
                                            <p:txEl>
                                              <p:pRg st="3" end="3"/>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74755">
                                            <p:txEl>
                                              <p:pRg st="4" end="4"/>
                                            </p:txEl>
                                          </p:spTgt>
                                        </p:tgtEl>
                                        <p:attrNameLst>
                                          <p:attrName>style.visibility</p:attrName>
                                        </p:attrNameLst>
                                      </p:cBhvr>
                                      <p:to>
                                        <p:strVal val="visible"/>
                                      </p:to>
                                    </p:set>
                                    <p:animEffect transition="in" filter="fade">
                                      <p:cBhvr>
                                        <p:cTn id="25" dur="500"/>
                                        <p:tgtEl>
                                          <p:spTgt spid="7475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4755">
                                            <p:txEl>
                                              <p:pRg st="5" end="5"/>
                                            </p:txEl>
                                          </p:spTgt>
                                        </p:tgtEl>
                                        <p:attrNameLst>
                                          <p:attrName>style.visibility</p:attrName>
                                        </p:attrNameLst>
                                      </p:cBhvr>
                                      <p:to>
                                        <p:strVal val="visible"/>
                                      </p:to>
                                    </p:set>
                                    <p:animEffect transition="in" filter="fade">
                                      <p:cBhvr>
                                        <p:cTn id="30" dur="500"/>
                                        <p:tgtEl>
                                          <p:spTgt spid="74755">
                                            <p:txEl>
                                              <p:pRg st="5" end="5"/>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74755">
                                            <p:txEl>
                                              <p:pRg st="6" end="6"/>
                                            </p:txEl>
                                          </p:spTgt>
                                        </p:tgtEl>
                                        <p:attrNameLst>
                                          <p:attrName>style.visibility</p:attrName>
                                        </p:attrNameLst>
                                      </p:cBhvr>
                                      <p:to>
                                        <p:strVal val="visible"/>
                                      </p:to>
                                    </p:set>
                                    <p:animEffect transition="in" filter="fade">
                                      <p:cBhvr>
                                        <p:cTn id="34" dur="500"/>
                                        <p:tgtEl>
                                          <p:spTgt spid="74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sz="4800" smtClean="0"/>
              <a:t>Refusal to obey the gospel</a:t>
            </a:r>
          </a:p>
        </p:txBody>
      </p:sp>
      <p:sp>
        <p:nvSpPr>
          <p:cNvPr id="76803" name="Rectangle 3"/>
          <p:cNvSpPr>
            <a:spLocks noGrp="1" noChangeArrowheads="1"/>
          </p:cNvSpPr>
          <p:nvPr>
            <p:ph type="body" idx="1"/>
          </p:nvPr>
        </p:nvSpPr>
        <p:spPr>
          <a:solidFill>
            <a:schemeClr val="accent1"/>
          </a:solidFill>
          <a:ln w="28575">
            <a:solidFill>
              <a:schemeClr val="bg1"/>
            </a:solidFill>
          </a:ln>
        </p:spPr>
        <p:txBody>
          <a:bodyPr/>
          <a:lstStyle/>
          <a:p>
            <a:pPr marL="609600" indent="-609600" eaLnBrk="1" hangingPunct="1">
              <a:buFontTx/>
              <a:buNone/>
            </a:pPr>
            <a:r>
              <a:rPr lang="en-US" sz="3600" smtClean="0"/>
              <a:t>Upon hearing what the Bible teaches about baptism some may say:</a:t>
            </a:r>
          </a:p>
          <a:p>
            <a:pPr marL="609600" indent="-609600" eaLnBrk="1" hangingPunct="1"/>
            <a:r>
              <a:rPr lang="en-US" sz="3600" i="1" smtClean="0"/>
              <a:t>“I was saved when I believed”</a:t>
            </a:r>
          </a:p>
          <a:p>
            <a:pPr marL="609600" indent="-609600" eaLnBrk="1" hangingPunct="1"/>
            <a:r>
              <a:rPr lang="en-US" sz="3600" i="1" smtClean="0"/>
              <a:t>“I was baptized as an infant!”</a:t>
            </a:r>
          </a:p>
          <a:p>
            <a:pPr marL="609600" indent="-609600" eaLnBrk="1" hangingPunct="1"/>
            <a:r>
              <a:rPr lang="en-US" sz="3600" i="1" smtClean="0"/>
              <a:t>“I’m better than those hypocrites”</a:t>
            </a:r>
          </a:p>
          <a:p>
            <a:pPr marL="609600" indent="-609600" eaLnBrk="1" hangingPunct="1"/>
            <a:r>
              <a:rPr lang="en-US" sz="3600" i="1" smtClean="0"/>
              <a:t>“God wouldn’t send ME to torment.”</a:t>
            </a:r>
          </a:p>
          <a:p>
            <a:pPr marL="609600" indent="-609600" eaLnBrk="1" hangingPunct="1"/>
            <a:r>
              <a:rPr lang="en-US" sz="3600" i="1" smtClean="0"/>
              <a:t>“I’m young...I have plenty of time.”</a:t>
            </a:r>
          </a:p>
        </p:txBody>
      </p:sp>
      <p:pic>
        <p:nvPicPr>
          <p:cNvPr id="3174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5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fade">
                                      <p:cBhvr>
                                        <p:cTn id="12" dur="500"/>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fade">
                                      <p:cBhvr>
                                        <p:cTn id="17" dur="500"/>
                                        <p:tgtEl>
                                          <p:spTgt spid="76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fade">
                                      <p:cBhvr>
                                        <p:cTn id="22" dur="500"/>
                                        <p:tgtEl>
                                          <p:spTgt spid="76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fade">
                                      <p:cBhvr>
                                        <p:cTn id="27" dur="500"/>
                                        <p:tgtEl>
                                          <p:spTgt spid="76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6803">
                                            <p:txEl>
                                              <p:pRg st="5" end="5"/>
                                            </p:txEl>
                                          </p:spTgt>
                                        </p:tgtEl>
                                        <p:attrNameLst>
                                          <p:attrName>style.visibility</p:attrName>
                                        </p:attrNameLst>
                                      </p:cBhvr>
                                      <p:to>
                                        <p:strVal val="visible"/>
                                      </p:to>
                                    </p:set>
                                    <p:animEffect transition="in" filter="fade">
                                      <p:cBhvr>
                                        <p:cTn id="32" dur="500"/>
                                        <p:tgtEl>
                                          <p:spTgt spid="768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17411"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None/>
            </a:pPr>
            <a:r>
              <a:rPr lang="en-US" sz="4000" smtClean="0"/>
              <a:t>Every morning, the tom turkey (who’s been in charge of the yard for several years) puffs his chest out, struts out in his finest display of feathers, and vocally lets everyone know he’s “king of the hill”.</a:t>
            </a:r>
          </a:p>
        </p:txBody>
      </p:sp>
      <p:pic>
        <p:nvPicPr>
          <p:cNvPr id="512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in)">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32771"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000" smtClean="0"/>
              <a:t>Bible Examples of Pride</a:t>
            </a:r>
          </a:p>
          <a:p>
            <a:pPr eaLnBrk="1" hangingPunct="1">
              <a:buFontTx/>
              <a:buBlip>
                <a:blip r:embed="rId3"/>
              </a:buBlip>
            </a:pPr>
            <a:r>
              <a:rPr lang="en-US" sz="4000" smtClean="0"/>
              <a:t>Modern Manifestations of Pride</a:t>
            </a:r>
          </a:p>
          <a:p>
            <a:pPr eaLnBrk="1" hangingPunct="1">
              <a:buFontTx/>
              <a:buBlip>
                <a:blip r:embed="rId3"/>
              </a:buBlip>
            </a:pPr>
            <a:r>
              <a:rPr lang="en-US" sz="4000" smtClean="0"/>
              <a:t>We Must Overcome Pride</a:t>
            </a:r>
          </a:p>
        </p:txBody>
      </p:sp>
      <p:pic>
        <p:nvPicPr>
          <p:cNvPr id="32772"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fade">
                                      <p:cBhvr>
                                        <p:cTn id="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29699"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800" b="1" smtClean="0"/>
              <a:t>Realize the problem</a:t>
            </a:r>
            <a:r>
              <a:rPr lang="en-US" sz="4000" smtClean="0"/>
              <a:t> </a:t>
            </a:r>
          </a:p>
          <a:p>
            <a:pPr algn="ctr" eaLnBrk="1" hangingPunct="1">
              <a:buFontTx/>
              <a:buNone/>
            </a:pPr>
            <a:r>
              <a:rPr lang="en-US" sz="4400" i="1" smtClean="0"/>
              <a:t>“God is opposed to the proud, but gives grace to the humble”</a:t>
            </a:r>
          </a:p>
          <a:p>
            <a:pPr algn="ctr" eaLnBrk="1" hangingPunct="1">
              <a:buFontTx/>
              <a:buNone/>
            </a:pPr>
            <a:r>
              <a:rPr lang="en-US" sz="4400" smtClean="0">
                <a:solidFill>
                  <a:srgbClr val="006699"/>
                </a:solidFill>
              </a:rPr>
              <a:t>(James 4:6; 1 Peter 5:5)</a:t>
            </a:r>
          </a:p>
          <a:p>
            <a:pPr algn="ctr" eaLnBrk="1" hangingPunct="1">
              <a:buFontTx/>
              <a:buNone/>
            </a:pPr>
            <a:endParaRPr lang="en-US" smtClean="0">
              <a:solidFill>
                <a:srgbClr val="006699"/>
              </a:solidFill>
            </a:endParaRPr>
          </a:p>
        </p:txBody>
      </p:sp>
      <p:pic>
        <p:nvPicPr>
          <p:cNvPr id="3379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box(in)">
                                      <p:cBhvr>
                                        <p:cTn id="7" dur="500"/>
                                        <p:tgtEl>
                                          <p:spTgt spid="29699">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box(in)">
                                      <p:cBhvr>
                                        <p:cTn id="10"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89091"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800" b="1" smtClean="0"/>
              <a:t>Realize the problem</a:t>
            </a:r>
            <a:r>
              <a:rPr lang="en-US" sz="4000" smtClean="0"/>
              <a:t> </a:t>
            </a:r>
          </a:p>
          <a:p>
            <a:pPr algn="ctr" eaLnBrk="1" hangingPunct="1">
              <a:buFontTx/>
              <a:buNone/>
            </a:pPr>
            <a:r>
              <a:rPr lang="en-US" sz="4400" i="1" smtClean="0"/>
              <a:t>“Create in me a clean heart and renew a right spirit within me.”</a:t>
            </a:r>
            <a:r>
              <a:rPr lang="en-US" sz="4400" smtClean="0">
                <a:solidFill>
                  <a:schemeClr val="accent2"/>
                </a:solidFill>
              </a:rPr>
              <a:t> </a:t>
            </a:r>
            <a:r>
              <a:rPr lang="en-US" sz="4400" smtClean="0">
                <a:solidFill>
                  <a:srgbClr val="006699"/>
                </a:solidFill>
              </a:rPr>
              <a:t>(Psalms 51:10)</a:t>
            </a:r>
          </a:p>
          <a:p>
            <a:pPr algn="ctr" eaLnBrk="1" hangingPunct="1">
              <a:buFontTx/>
              <a:buNone/>
            </a:pPr>
            <a:endParaRPr lang="en-US" sz="4000" smtClean="0">
              <a:solidFill>
                <a:srgbClr val="006699"/>
              </a:solidFill>
            </a:endParaRPr>
          </a:p>
        </p:txBody>
      </p:sp>
      <p:pic>
        <p:nvPicPr>
          <p:cNvPr id="3482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box(in)">
                                      <p:cBhvr>
                                        <p:cTn id="7" dur="500"/>
                                        <p:tgtEl>
                                          <p:spTgt spid="89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58371" name="Rectangle 3"/>
          <p:cNvSpPr>
            <a:spLocks noGrp="1" noChangeArrowheads="1"/>
          </p:cNvSpPr>
          <p:nvPr>
            <p:ph type="body" idx="1"/>
          </p:nvPr>
        </p:nvSpPr>
        <p:spPr>
          <a:solidFill>
            <a:schemeClr val="accent1"/>
          </a:solidFill>
          <a:ln w="28575">
            <a:solidFill>
              <a:schemeClr val="bg1"/>
            </a:solidFill>
          </a:ln>
        </p:spPr>
        <p:txBody>
          <a:bodyPr/>
          <a:lstStyle/>
          <a:p>
            <a:pPr eaLnBrk="1" hangingPunct="1">
              <a:lnSpc>
                <a:spcPct val="90000"/>
              </a:lnSpc>
            </a:pPr>
            <a:r>
              <a:rPr lang="en-US" sz="4000" b="1" smtClean="0"/>
              <a:t>Determine to change ... Focus on others (the good things!)</a:t>
            </a:r>
          </a:p>
          <a:p>
            <a:pPr lvl="1" eaLnBrk="1" hangingPunct="1">
              <a:lnSpc>
                <a:spcPct val="90000"/>
              </a:lnSpc>
            </a:pPr>
            <a:r>
              <a:rPr lang="en-US" sz="3600" smtClean="0"/>
              <a:t>Esteem others better than yourself </a:t>
            </a:r>
            <a:r>
              <a:rPr lang="en-US" sz="3200" smtClean="0">
                <a:solidFill>
                  <a:srgbClr val="006699"/>
                </a:solidFill>
              </a:rPr>
              <a:t>(Philippians 2:3ff)</a:t>
            </a:r>
          </a:p>
          <a:p>
            <a:pPr lvl="1" eaLnBrk="1" hangingPunct="1">
              <a:lnSpc>
                <a:spcPct val="90000"/>
              </a:lnSpc>
            </a:pPr>
            <a:r>
              <a:rPr lang="en-US" sz="3600" smtClean="0"/>
              <a:t>Treat others how you want to be treated</a:t>
            </a:r>
            <a:r>
              <a:rPr lang="en-US" sz="3200" smtClean="0"/>
              <a:t> </a:t>
            </a:r>
            <a:r>
              <a:rPr lang="en-US" sz="3200" smtClean="0">
                <a:solidFill>
                  <a:srgbClr val="006699"/>
                </a:solidFill>
              </a:rPr>
              <a:t>(Matthew 7:12)</a:t>
            </a:r>
          </a:p>
          <a:p>
            <a:pPr lvl="1" eaLnBrk="1" hangingPunct="1">
              <a:lnSpc>
                <a:spcPct val="90000"/>
              </a:lnSpc>
            </a:pPr>
            <a:r>
              <a:rPr lang="en-US" sz="3600" smtClean="0"/>
              <a:t>Practice the fruits of the spirit</a:t>
            </a:r>
            <a:r>
              <a:rPr lang="en-US" sz="3200" smtClean="0"/>
              <a:t>  </a:t>
            </a:r>
            <a:r>
              <a:rPr lang="en-US" sz="3200" smtClean="0">
                <a:solidFill>
                  <a:srgbClr val="006699"/>
                </a:solidFill>
              </a:rPr>
              <a:t>(Galatians 5:22ff)</a:t>
            </a:r>
          </a:p>
        </p:txBody>
      </p:sp>
      <p:pic>
        <p:nvPicPr>
          <p:cNvPr id="35844"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Effect transition="in" filter="box(in)">
                                      <p:cBhvr>
                                        <p:cTn id="7" dur="500"/>
                                        <p:tgtEl>
                                          <p:spTgt spid="583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8371">
                                            <p:txEl>
                                              <p:pRg st="2" end="2"/>
                                            </p:txEl>
                                          </p:spTgt>
                                        </p:tgtEl>
                                        <p:attrNameLst>
                                          <p:attrName>style.visibility</p:attrName>
                                        </p:attrNameLst>
                                      </p:cBhvr>
                                      <p:to>
                                        <p:strVal val="visible"/>
                                      </p:to>
                                    </p:set>
                                    <p:animEffect transition="in" filter="box(in)">
                                      <p:cBhvr>
                                        <p:cTn id="12" dur="500"/>
                                        <p:tgtEl>
                                          <p:spTgt spid="583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8371">
                                            <p:txEl>
                                              <p:pRg st="3" end="3"/>
                                            </p:txEl>
                                          </p:spTgt>
                                        </p:tgtEl>
                                        <p:attrNameLst>
                                          <p:attrName>style.visibility</p:attrName>
                                        </p:attrNameLst>
                                      </p:cBhvr>
                                      <p:to>
                                        <p:strVal val="visible"/>
                                      </p:to>
                                    </p:set>
                                    <p:animEffect transition="in" filter="box(in)">
                                      <p:cBhvr>
                                        <p:cTn id="17"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56323"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000" b="1" smtClean="0"/>
              <a:t>Pray and give God the credit for your accomplishments.</a:t>
            </a:r>
            <a:r>
              <a:rPr lang="en-US" sz="4000" smtClean="0"/>
              <a:t> </a:t>
            </a:r>
          </a:p>
          <a:p>
            <a:pPr lvl="1" eaLnBrk="1" hangingPunct="1"/>
            <a:r>
              <a:rPr lang="en-US" sz="3800" i="1" smtClean="0"/>
              <a:t>“I can do all things </a:t>
            </a:r>
            <a:r>
              <a:rPr lang="en-US" sz="3800" b="1" i="1" smtClean="0"/>
              <a:t>through Christ</a:t>
            </a:r>
            <a:r>
              <a:rPr lang="en-US" sz="3800" i="1" smtClean="0"/>
              <a:t> ...” </a:t>
            </a:r>
            <a:r>
              <a:rPr lang="en-US" sz="3800" i="1" smtClean="0">
                <a:solidFill>
                  <a:srgbClr val="006699"/>
                </a:solidFill>
              </a:rPr>
              <a:t>(Philippians 4:13)</a:t>
            </a:r>
          </a:p>
          <a:p>
            <a:pPr lvl="1" eaLnBrk="1" hangingPunct="1"/>
            <a:r>
              <a:rPr lang="en-US" sz="3800" i="1" smtClean="0"/>
              <a:t>“humble yourself and he will exalt you at the proper time”                 </a:t>
            </a:r>
            <a:r>
              <a:rPr lang="en-US" sz="3800" i="1" smtClean="0">
                <a:solidFill>
                  <a:srgbClr val="006699"/>
                </a:solidFill>
              </a:rPr>
              <a:t>(1 Peter 5:6)</a:t>
            </a:r>
            <a:endParaRPr lang="en-US" smtClean="0">
              <a:solidFill>
                <a:srgbClr val="006699"/>
              </a:solidFill>
            </a:endParaRPr>
          </a:p>
        </p:txBody>
      </p:sp>
      <p:pic>
        <p:nvPicPr>
          <p:cNvPr id="3686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ox(in)">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box(in)">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37891"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000" b="1" smtClean="0"/>
              <a:t>When you falter, apologize and continue to be faithful to the Lord instead of being puffed up! </a:t>
            </a:r>
            <a:r>
              <a:rPr lang="en-US" sz="4000" smtClean="0">
                <a:solidFill>
                  <a:srgbClr val="006699"/>
                </a:solidFill>
              </a:rPr>
              <a:t>(1 John 1:7-10)</a:t>
            </a:r>
          </a:p>
        </p:txBody>
      </p:sp>
      <p:pic>
        <p:nvPicPr>
          <p:cNvPr id="37892"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We Must Overcome Pride</a:t>
            </a:r>
          </a:p>
        </p:txBody>
      </p:sp>
      <p:sp>
        <p:nvSpPr>
          <p:cNvPr id="38915"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None/>
            </a:pPr>
            <a:r>
              <a:rPr lang="en-US" sz="2800" smtClean="0"/>
              <a:t>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If we say that we have not sinned, we make Him a liar and His word is not in us. (1 John 1:7-10)</a:t>
            </a:r>
          </a:p>
        </p:txBody>
      </p:sp>
      <p:pic>
        <p:nvPicPr>
          <p:cNvPr id="3891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title"/>
          </p:nvPr>
        </p:nvSpPr>
        <p:spPr>
          <a:solidFill>
            <a:schemeClr val="accent1"/>
          </a:solidFill>
          <a:ln w="50800">
            <a:solidFill>
              <a:schemeClr val="tx1"/>
            </a:solidFill>
          </a:ln>
        </p:spPr>
        <p:txBody>
          <a:bodyPr/>
          <a:lstStyle/>
          <a:p>
            <a:pPr eaLnBrk="1" hangingPunct="1"/>
            <a:r>
              <a:rPr lang="en-US" b="1" smtClean="0">
                <a:solidFill>
                  <a:srgbClr val="006699"/>
                </a:solidFill>
              </a:rPr>
              <a:t>Keep In Mind!</a:t>
            </a:r>
          </a:p>
        </p:txBody>
      </p:sp>
      <p:sp>
        <p:nvSpPr>
          <p:cNvPr id="39942" name="Rectangle 6"/>
          <p:cNvSpPr>
            <a:spLocks noGrp="1" noChangeArrowheads="1"/>
          </p:cNvSpPr>
          <p:nvPr>
            <p:ph type="body" sz="half" idx="1"/>
          </p:nvPr>
        </p:nvSpPr>
        <p:spPr>
          <a:xfrm>
            <a:off x="457200" y="1600200"/>
            <a:ext cx="8229600" cy="4648200"/>
          </a:xfrm>
          <a:solidFill>
            <a:schemeClr val="accent1"/>
          </a:solidFill>
          <a:ln w="25400">
            <a:solidFill>
              <a:schemeClr val="tx1"/>
            </a:solidFill>
          </a:ln>
        </p:spPr>
        <p:txBody>
          <a:bodyPr/>
          <a:lstStyle/>
          <a:p>
            <a:pPr algn="ctr" eaLnBrk="1" hangingPunct="1">
              <a:buFontTx/>
              <a:buNone/>
            </a:pPr>
            <a:r>
              <a:rPr lang="en-US" sz="4400" i="1" smtClean="0"/>
              <a:t>“Pride goes before destruction and a haughty spirit before stumbling!”  </a:t>
            </a:r>
            <a:r>
              <a:rPr lang="en-US" sz="4400" smtClean="0">
                <a:solidFill>
                  <a:srgbClr val="006699"/>
                </a:solidFill>
              </a:rPr>
              <a:t>(Proverbs 16:18)</a:t>
            </a:r>
          </a:p>
          <a:p>
            <a:pPr algn="ctr" eaLnBrk="1" hangingPunct="1">
              <a:buFontTx/>
              <a:buNone/>
            </a:pPr>
            <a:endParaRPr lang="en-US" sz="4400" smtClean="0">
              <a:solidFill>
                <a:srgbClr val="006699"/>
              </a:solidFill>
            </a:endParaRPr>
          </a:p>
          <a:p>
            <a:pPr algn="ctr" eaLnBrk="1" hangingPunct="1">
              <a:buFontTx/>
              <a:buNone/>
            </a:pPr>
            <a:r>
              <a:rPr lang="en-US" sz="4400" smtClean="0"/>
              <a:t>Let’s look back at our Bible examples ...</a:t>
            </a:r>
          </a:p>
        </p:txBody>
      </p:sp>
      <p:pic>
        <p:nvPicPr>
          <p:cNvPr id="3994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9942">
                                            <p:txEl>
                                              <p:pRg st="0" end="0"/>
                                            </p:txEl>
                                          </p:spTgt>
                                        </p:tgtEl>
                                        <p:attrNameLst>
                                          <p:attrName>style.visibility</p:attrName>
                                        </p:attrNameLst>
                                      </p:cBhvr>
                                      <p:to>
                                        <p:strVal val="visible"/>
                                      </p:to>
                                    </p:set>
                                    <p:anim calcmode="lin" valueType="num">
                                      <p:cBhvr>
                                        <p:cTn id="7" dur="500" fill="hold"/>
                                        <p:tgtEl>
                                          <p:spTgt spid="399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4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9942">
                                            <p:txEl>
                                              <p:pRg st="2" end="2"/>
                                            </p:txEl>
                                          </p:spTgt>
                                        </p:tgtEl>
                                        <p:attrNameLst>
                                          <p:attrName>style.visibility</p:attrName>
                                        </p:attrNameLst>
                                      </p:cBhvr>
                                      <p:to>
                                        <p:strVal val="visible"/>
                                      </p:to>
                                    </p:set>
                                    <p:anim calcmode="lin" valueType="num">
                                      <p:cBhvr>
                                        <p:cTn id="13" dur="500" fill="hold"/>
                                        <p:tgtEl>
                                          <p:spTgt spid="3994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994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Take a Look at Their End ...</a:t>
            </a:r>
          </a:p>
        </p:txBody>
      </p:sp>
      <p:sp>
        <p:nvSpPr>
          <p:cNvPr id="41987" name="Rectangle 3"/>
          <p:cNvSpPr>
            <a:spLocks noGrp="1" noChangeArrowheads="1"/>
          </p:cNvSpPr>
          <p:nvPr>
            <p:ph type="body" idx="1"/>
          </p:nvPr>
        </p:nvSpPr>
        <p:spPr>
          <a:solidFill>
            <a:schemeClr val="accent1"/>
          </a:solidFill>
          <a:ln w="28575">
            <a:solidFill>
              <a:schemeClr val="bg1"/>
            </a:solidFill>
          </a:ln>
        </p:spPr>
        <p:txBody>
          <a:bodyPr/>
          <a:lstStyle/>
          <a:p>
            <a:pPr eaLnBrk="1" hangingPunct="1">
              <a:lnSpc>
                <a:spcPct val="90000"/>
              </a:lnSpc>
              <a:buFontTx/>
              <a:buBlip>
                <a:blip r:embed="rId3"/>
              </a:buBlip>
            </a:pPr>
            <a:r>
              <a:rPr lang="en-US" sz="4000" smtClean="0"/>
              <a:t>Haman– hung on his own gallows</a:t>
            </a:r>
          </a:p>
          <a:p>
            <a:pPr eaLnBrk="1" hangingPunct="1">
              <a:lnSpc>
                <a:spcPct val="90000"/>
              </a:lnSpc>
              <a:buFontTx/>
              <a:buNone/>
            </a:pPr>
            <a:endParaRPr lang="en-US" sz="2000" smtClean="0"/>
          </a:p>
          <a:p>
            <a:pPr eaLnBrk="1" hangingPunct="1">
              <a:lnSpc>
                <a:spcPct val="90000"/>
              </a:lnSpc>
              <a:buFontTx/>
              <a:buBlip>
                <a:blip r:embed="rId3"/>
              </a:buBlip>
            </a:pPr>
            <a:r>
              <a:rPr lang="en-US" sz="4000" smtClean="0"/>
              <a:t>Nebuchadnezzar– became like a beast and lost his kingdom</a:t>
            </a:r>
          </a:p>
          <a:p>
            <a:pPr eaLnBrk="1" hangingPunct="1">
              <a:lnSpc>
                <a:spcPct val="90000"/>
              </a:lnSpc>
              <a:buFontTx/>
              <a:buNone/>
            </a:pPr>
            <a:endParaRPr lang="en-US" sz="2000" smtClean="0"/>
          </a:p>
          <a:p>
            <a:pPr eaLnBrk="1" hangingPunct="1">
              <a:lnSpc>
                <a:spcPct val="90000"/>
              </a:lnSpc>
              <a:buFontTx/>
              <a:buBlip>
                <a:blip r:embed="rId3"/>
              </a:buBlip>
            </a:pPr>
            <a:r>
              <a:rPr lang="en-US" sz="4000" smtClean="0"/>
              <a:t>Religious leaders – exposed,   lost their power &amp; the temple is destroyed.</a:t>
            </a:r>
          </a:p>
        </p:txBody>
      </p:sp>
      <p:pic>
        <p:nvPicPr>
          <p:cNvPr id="40964"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p:cTn id="13"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19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anim calcmode="lin" valueType="num">
                                      <p:cBhvr>
                                        <p:cTn id="19" dur="5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4198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Take a Look at Their End ...</a:t>
            </a:r>
          </a:p>
        </p:txBody>
      </p:sp>
      <p:sp>
        <p:nvSpPr>
          <p:cNvPr id="82947" name="Rectangle 3"/>
          <p:cNvSpPr>
            <a:spLocks noGrp="1" noChangeArrowheads="1"/>
          </p:cNvSpPr>
          <p:nvPr>
            <p:ph type="body" idx="1"/>
          </p:nvPr>
        </p:nvSpPr>
        <p:spPr>
          <a:solidFill>
            <a:schemeClr val="accent1"/>
          </a:solidFill>
          <a:ln w="28575">
            <a:solidFill>
              <a:schemeClr val="bg1"/>
            </a:solidFill>
          </a:ln>
        </p:spPr>
        <p:txBody>
          <a:bodyPr/>
          <a:lstStyle/>
          <a:p>
            <a:pPr eaLnBrk="1" hangingPunct="1">
              <a:lnSpc>
                <a:spcPct val="90000"/>
              </a:lnSpc>
              <a:buFontTx/>
              <a:buBlip>
                <a:blip r:embed="rId3"/>
              </a:buBlip>
            </a:pPr>
            <a:r>
              <a:rPr lang="en-US" sz="4000" smtClean="0"/>
              <a:t>Pharoah – lost son &amp; his armies</a:t>
            </a:r>
          </a:p>
          <a:p>
            <a:pPr eaLnBrk="1" hangingPunct="1">
              <a:lnSpc>
                <a:spcPct val="90000"/>
              </a:lnSpc>
              <a:buFontTx/>
              <a:buNone/>
            </a:pPr>
            <a:endParaRPr lang="en-US" sz="2000" smtClean="0"/>
          </a:p>
          <a:p>
            <a:pPr eaLnBrk="1" hangingPunct="1">
              <a:lnSpc>
                <a:spcPct val="90000"/>
              </a:lnSpc>
              <a:buFontTx/>
              <a:buBlip>
                <a:blip r:embed="rId3"/>
              </a:buBlip>
            </a:pPr>
            <a:r>
              <a:rPr lang="en-US" sz="4000" smtClean="0"/>
              <a:t>Cain – cursed from the ground, he had to leave his family &amp; wander</a:t>
            </a:r>
          </a:p>
          <a:p>
            <a:pPr eaLnBrk="1" hangingPunct="1">
              <a:lnSpc>
                <a:spcPct val="90000"/>
              </a:lnSpc>
              <a:buFontTx/>
              <a:buNone/>
            </a:pPr>
            <a:endParaRPr lang="en-US" sz="2000" smtClean="0"/>
          </a:p>
          <a:p>
            <a:pPr eaLnBrk="1" hangingPunct="1">
              <a:lnSpc>
                <a:spcPct val="90000"/>
              </a:lnSpc>
              <a:buFontTx/>
              <a:buBlip>
                <a:blip r:embed="rId3"/>
              </a:buBlip>
            </a:pPr>
            <a:r>
              <a:rPr lang="en-US" sz="4000" smtClean="0"/>
              <a:t>Diotrephes – exposed by John for everyone to see</a:t>
            </a:r>
          </a:p>
        </p:txBody>
      </p:sp>
      <p:pic>
        <p:nvPicPr>
          <p:cNvPr id="41988"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5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29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anim calcmode="lin" valueType="num">
                                      <p:cBhvr>
                                        <p:cTn id="13" dur="500" fill="hold"/>
                                        <p:tgtEl>
                                          <p:spTgt spid="8294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29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2947">
                                            <p:txEl>
                                              <p:pRg st="4" end="4"/>
                                            </p:txEl>
                                          </p:spTgt>
                                        </p:tgtEl>
                                        <p:attrNameLst>
                                          <p:attrName>style.visibility</p:attrName>
                                        </p:attrNameLst>
                                      </p:cBhvr>
                                      <p:to>
                                        <p:strVal val="visible"/>
                                      </p:to>
                                    </p:set>
                                    <p:anim calcmode="lin" valueType="num">
                                      <p:cBhvr>
                                        <p:cTn id="19" dur="500" fill="hold"/>
                                        <p:tgtEl>
                                          <p:spTgt spid="8294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8294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87043"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None/>
            </a:pPr>
            <a:r>
              <a:rPr lang="en-US" sz="4400" smtClean="0"/>
              <a:t>But her peacocks have grown, and the male has been watching the turkey “strut his stuff” until finally ...</a:t>
            </a:r>
          </a:p>
        </p:txBody>
      </p:sp>
      <p:pic>
        <p:nvPicPr>
          <p:cNvPr id="614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ox(in)">
                                      <p:cBhvr>
                                        <p:cTn id="7" dur="500"/>
                                        <p:tgtEl>
                                          <p:spTgt spid="87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Take a Look at Their End ...</a:t>
            </a:r>
          </a:p>
        </p:txBody>
      </p:sp>
      <p:sp>
        <p:nvSpPr>
          <p:cNvPr id="54275"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000" smtClean="0"/>
              <a:t>Naaman – humbled himself and listened to the advice of servants and obeyed God’s word ... was healed of his leprosy by washing in the Jordan River seven times                         </a:t>
            </a:r>
            <a:r>
              <a:rPr lang="en-US" sz="4000" smtClean="0">
                <a:solidFill>
                  <a:srgbClr val="006699"/>
                </a:solidFill>
              </a:rPr>
              <a:t>(2 Kings 5:13-14)</a:t>
            </a:r>
          </a:p>
          <a:p>
            <a:pPr eaLnBrk="1" hangingPunct="1">
              <a:buFontTx/>
              <a:buNone/>
            </a:pPr>
            <a:endParaRPr lang="en-US" sz="1600" smtClean="0"/>
          </a:p>
        </p:txBody>
      </p:sp>
      <p:pic>
        <p:nvPicPr>
          <p:cNvPr id="43012"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p:cTn id="7" dur="500" fill="hold"/>
                                        <p:tgtEl>
                                          <p:spTgt spid="542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427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Take a Look at Their End ...</a:t>
            </a:r>
          </a:p>
        </p:txBody>
      </p:sp>
      <p:sp>
        <p:nvSpPr>
          <p:cNvPr id="91139"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None/>
            </a:pPr>
            <a:endParaRPr lang="en-US" sz="1600" smtClean="0"/>
          </a:p>
          <a:p>
            <a:pPr eaLnBrk="1" hangingPunct="1"/>
            <a:r>
              <a:rPr lang="en-US" sz="4000" smtClean="0"/>
              <a:t>Hezekiah – humbled the pride of his heart at the end of his life and God’s wrath did not come upon Jerusalem in his days                 </a:t>
            </a:r>
            <a:r>
              <a:rPr lang="en-US" sz="4000" smtClean="0">
                <a:solidFill>
                  <a:srgbClr val="006699"/>
                </a:solidFill>
              </a:rPr>
              <a:t>(2 Chronicles 32:26)</a:t>
            </a:r>
          </a:p>
        </p:txBody>
      </p:sp>
      <p:pic>
        <p:nvPicPr>
          <p:cNvPr id="4403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anim calcmode="lin" valueType="num">
                                      <p:cBhvr>
                                        <p:cTn id="7" dur="500" fill="hold"/>
                                        <p:tgtEl>
                                          <p:spTgt spid="9113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113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46083"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400" smtClean="0"/>
              <a:t>Did you notice that the only ones who had a good outcome, humbled themselves before the Lord?</a:t>
            </a:r>
          </a:p>
          <a:p>
            <a:pPr eaLnBrk="1" hangingPunct="1">
              <a:buFontTx/>
              <a:buNone/>
            </a:pPr>
            <a:endParaRPr lang="en-US" sz="4400" smtClean="0"/>
          </a:p>
        </p:txBody>
      </p:sp>
      <p:pic>
        <p:nvPicPr>
          <p:cNvPr id="45060"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93187"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3800" smtClean="0"/>
              <a:t>The ones who remained “proud as a peacock” wound up with their </a:t>
            </a:r>
            <a:r>
              <a:rPr lang="en-US" sz="3800" i="1" smtClean="0"/>
              <a:t>feathers plucked</a:t>
            </a:r>
            <a:r>
              <a:rPr lang="en-US" sz="3800" smtClean="0"/>
              <a:t>.</a:t>
            </a:r>
          </a:p>
          <a:p>
            <a:pPr algn="ctr" eaLnBrk="1" hangingPunct="1">
              <a:buFontTx/>
              <a:buNone/>
            </a:pPr>
            <a:endParaRPr lang="en-US" sz="2000" smtClean="0"/>
          </a:p>
          <a:p>
            <a:pPr eaLnBrk="1" hangingPunct="1">
              <a:buFontTx/>
              <a:buBlip>
                <a:blip r:embed="rId3"/>
              </a:buBlip>
            </a:pPr>
            <a:r>
              <a:rPr lang="en-US" sz="3800" smtClean="0"/>
              <a:t>Don’t let this happen to you! </a:t>
            </a:r>
          </a:p>
          <a:p>
            <a:pPr algn="ctr" eaLnBrk="1" hangingPunct="1">
              <a:buFontTx/>
              <a:buNone/>
            </a:pPr>
            <a:endParaRPr lang="en-US" sz="2000" smtClean="0"/>
          </a:p>
          <a:p>
            <a:pPr eaLnBrk="1" hangingPunct="1">
              <a:buFontTx/>
              <a:buBlip>
                <a:blip r:embed="rId3"/>
              </a:buBlip>
            </a:pPr>
            <a:r>
              <a:rPr lang="en-US" sz="3800" smtClean="0"/>
              <a:t>God is able to humble those who walk in pride. </a:t>
            </a:r>
            <a:r>
              <a:rPr lang="en-US" sz="3800" smtClean="0">
                <a:solidFill>
                  <a:srgbClr val="006699"/>
                </a:solidFill>
              </a:rPr>
              <a:t>(Daniel 4:37)</a:t>
            </a:r>
          </a:p>
        </p:txBody>
      </p:sp>
      <p:pic>
        <p:nvPicPr>
          <p:cNvPr id="46084"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5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187">
                                            <p:txEl>
                                              <p:pRg st="2" end="2"/>
                                            </p:txEl>
                                          </p:spTgt>
                                        </p:tgtEl>
                                        <p:attrNameLst>
                                          <p:attrName>style.visibility</p:attrName>
                                        </p:attrNameLst>
                                      </p:cBhvr>
                                      <p:to>
                                        <p:strVal val="visible"/>
                                      </p:to>
                                    </p:set>
                                    <p:animEffect transition="in" filter="fade">
                                      <p:cBhvr>
                                        <p:cTn id="12" dur="500"/>
                                        <p:tgtEl>
                                          <p:spTgt spid="931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187">
                                            <p:txEl>
                                              <p:pRg st="4" end="4"/>
                                            </p:txEl>
                                          </p:spTgt>
                                        </p:tgtEl>
                                        <p:attrNameLst>
                                          <p:attrName>style.visibility</p:attrName>
                                        </p:attrNameLst>
                                      </p:cBhvr>
                                      <p:to>
                                        <p:strVal val="visible"/>
                                      </p:to>
                                    </p:set>
                                    <p:animEffect transition="in" filter="fade">
                                      <p:cBhvr>
                                        <p:cTn id="17"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48131" name="Rectangle 3"/>
          <p:cNvSpPr>
            <a:spLocks noGrp="1" noChangeArrowheads="1"/>
          </p:cNvSpPr>
          <p:nvPr>
            <p:ph type="body" idx="1"/>
          </p:nvPr>
        </p:nvSpPr>
        <p:spPr>
          <a:solidFill>
            <a:schemeClr val="accent1"/>
          </a:solidFill>
          <a:ln w="28575">
            <a:solidFill>
              <a:schemeClr val="bg1"/>
            </a:solidFill>
          </a:ln>
        </p:spPr>
        <p:txBody>
          <a:bodyPr/>
          <a:lstStyle/>
          <a:p>
            <a:pPr eaLnBrk="1" hangingPunct="1">
              <a:buFontTx/>
              <a:buBlip>
                <a:blip r:embed="rId3"/>
              </a:buBlip>
            </a:pPr>
            <a:r>
              <a:rPr lang="en-US" sz="4000" smtClean="0"/>
              <a:t>If you have not obeyed the gospel, humble your pride like Naaman did and submit to the Lord’s command to be baptized </a:t>
            </a:r>
            <a:r>
              <a:rPr lang="en-US" sz="4000" smtClean="0">
                <a:solidFill>
                  <a:srgbClr val="006699"/>
                </a:solidFill>
              </a:rPr>
              <a:t>(Mark 16:16; Acts 22:16)</a:t>
            </a:r>
          </a:p>
        </p:txBody>
      </p:sp>
      <p:pic>
        <p:nvPicPr>
          <p:cNvPr id="47108"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78851" name="Rectangle 3"/>
          <p:cNvSpPr>
            <a:spLocks noGrp="1" noChangeArrowheads="1"/>
          </p:cNvSpPr>
          <p:nvPr>
            <p:ph type="body" idx="1"/>
          </p:nvPr>
        </p:nvSpPr>
        <p:spPr>
          <a:solidFill>
            <a:schemeClr val="accent1"/>
          </a:solidFill>
          <a:ln w="28575">
            <a:solidFill>
              <a:schemeClr val="bg1"/>
            </a:solidFill>
          </a:ln>
        </p:spPr>
        <p:txBody>
          <a:bodyPr/>
          <a:lstStyle/>
          <a:p>
            <a:pPr eaLnBrk="1" hangingPunct="1">
              <a:lnSpc>
                <a:spcPct val="90000"/>
              </a:lnSpc>
              <a:buFontTx/>
              <a:buBlip>
                <a:blip r:embed="rId3"/>
              </a:buBlip>
            </a:pPr>
            <a:r>
              <a:rPr lang="en-US" sz="4000" smtClean="0"/>
              <a:t>If you are a Christian and have unrepented sins, change now like Hezekiah did (Hezekiah had 15 years promised to him, we may not have another moment)-   </a:t>
            </a:r>
          </a:p>
          <a:p>
            <a:pPr eaLnBrk="1" hangingPunct="1">
              <a:lnSpc>
                <a:spcPct val="90000"/>
              </a:lnSpc>
              <a:buFontTx/>
              <a:buNone/>
            </a:pPr>
            <a:endParaRPr lang="en-US" sz="4000" smtClean="0"/>
          </a:p>
          <a:p>
            <a:pPr eaLnBrk="1" hangingPunct="1">
              <a:lnSpc>
                <a:spcPct val="90000"/>
              </a:lnSpc>
              <a:buFontTx/>
              <a:buBlip>
                <a:blip r:embed="rId3"/>
              </a:buBlip>
            </a:pPr>
            <a:r>
              <a:rPr lang="en-US" sz="4000" smtClean="0"/>
              <a:t> Do it now! </a:t>
            </a:r>
            <a:r>
              <a:rPr lang="en-US" sz="4000" smtClean="0">
                <a:solidFill>
                  <a:srgbClr val="006699"/>
                </a:solidFill>
              </a:rPr>
              <a:t>(2 Corinthians 6:2)</a:t>
            </a:r>
          </a:p>
        </p:txBody>
      </p:sp>
      <p:pic>
        <p:nvPicPr>
          <p:cNvPr id="48132"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fade">
                                      <p:cBhvr>
                                        <p:cTn id="12"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smtClean="0"/>
          </a:p>
        </p:txBody>
      </p:sp>
      <p:sp>
        <p:nvSpPr>
          <p:cNvPr id="49155" name="Rectangle 3"/>
          <p:cNvSpPr>
            <a:spLocks noGrp="1" noChangeArrowheads="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19459"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lnSpc>
                <a:spcPct val="90000"/>
              </a:lnSpc>
              <a:buFontTx/>
              <a:buNone/>
            </a:pPr>
            <a:r>
              <a:rPr lang="en-US" sz="3600" smtClean="0"/>
              <a:t>The peacock has begun to challenge his reign!  Now, after the turkey parades through the yard, the peacock walks behind him and spreads his impressive five foot long feathers and without a word seems to say, </a:t>
            </a:r>
            <a:r>
              <a:rPr lang="en-US" sz="3600" i="1" smtClean="0"/>
              <a:t>“Oh, really? ...</a:t>
            </a:r>
            <a:r>
              <a:rPr lang="en-US" sz="3600" b="1" i="1" smtClean="0"/>
              <a:t> </a:t>
            </a:r>
          </a:p>
          <a:p>
            <a:pPr algn="ctr" eaLnBrk="1" hangingPunct="1">
              <a:lnSpc>
                <a:spcPct val="90000"/>
              </a:lnSpc>
              <a:buFontTx/>
              <a:buNone/>
            </a:pPr>
            <a:r>
              <a:rPr lang="en-US" sz="4400" b="1" i="1" smtClean="0"/>
              <a:t>Well look what I can do!” </a:t>
            </a:r>
          </a:p>
        </p:txBody>
      </p:sp>
      <p:pic>
        <p:nvPicPr>
          <p:cNvPr id="7172"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in)">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21507"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lnSpc>
                <a:spcPct val="90000"/>
              </a:lnSpc>
              <a:buFontTx/>
              <a:buNone/>
            </a:pPr>
            <a:r>
              <a:rPr lang="en-US" sz="4400" smtClean="0"/>
              <a:t>Pride is                                     </a:t>
            </a:r>
            <a:r>
              <a:rPr lang="en-US" sz="4400" i="1" smtClean="0"/>
              <a:t>“a high or </a:t>
            </a:r>
            <a:r>
              <a:rPr lang="en-US" sz="4400" b="1" i="1" smtClean="0"/>
              <a:t>inordinate opinion of one's own dignity, importance, merit, or superiority</a:t>
            </a:r>
            <a:r>
              <a:rPr lang="en-US" sz="4400" i="1" smtClean="0"/>
              <a:t>, whether as cherished in the mind or as displayed in conduct.” </a:t>
            </a:r>
            <a:endParaRPr lang="en-US" sz="4400" smtClean="0"/>
          </a:p>
        </p:txBody>
      </p:sp>
      <p:pic>
        <p:nvPicPr>
          <p:cNvPr id="8196"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62467"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400" smtClean="0"/>
              <a:t>God hates it!  </a:t>
            </a:r>
            <a:r>
              <a:rPr lang="en-US" sz="4400" smtClean="0">
                <a:solidFill>
                  <a:srgbClr val="0070C0"/>
                </a:solidFill>
              </a:rPr>
              <a:t>(Proverbs 8:13)</a:t>
            </a:r>
          </a:p>
          <a:p>
            <a:pPr eaLnBrk="1" hangingPunct="1">
              <a:buFontTx/>
              <a:buNone/>
            </a:pPr>
            <a:endParaRPr lang="en-US" sz="4400" smtClean="0">
              <a:solidFill>
                <a:srgbClr val="0070C0"/>
              </a:solidFill>
            </a:endParaRPr>
          </a:p>
        </p:txBody>
      </p:sp>
      <p:pic>
        <p:nvPicPr>
          <p:cNvPr id="9220"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500"/>
                                        <p:tgtEl>
                                          <p:spTgt spid="62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10243" name="Rectangle 3"/>
          <p:cNvSpPr>
            <a:spLocks noGrp="1" noChangeArrowheads="1"/>
          </p:cNvSpPr>
          <p:nvPr>
            <p:ph type="body" idx="1"/>
          </p:nvPr>
        </p:nvSpPr>
        <p:spPr>
          <a:solidFill>
            <a:schemeClr val="accent1"/>
          </a:solidFill>
          <a:ln w="28575">
            <a:solidFill>
              <a:schemeClr val="bg1"/>
            </a:solidFill>
          </a:ln>
        </p:spPr>
        <p:txBody>
          <a:bodyPr/>
          <a:lstStyle/>
          <a:p>
            <a:pPr algn="ctr" eaLnBrk="1" hangingPunct="1">
              <a:buFontTx/>
              <a:buBlip>
                <a:blip r:embed="rId3"/>
              </a:buBlip>
            </a:pPr>
            <a:r>
              <a:rPr lang="en-US" smtClean="0"/>
              <a:t> </a:t>
            </a:r>
            <a:r>
              <a:rPr lang="en-US" sz="4400" i="1" smtClean="0"/>
              <a:t>"The fear of the LORD is to hate evil; Pride and arrogance and the evil way And the perverted mouth, I hate.”</a:t>
            </a:r>
          </a:p>
          <a:p>
            <a:pPr algn="ctr" eaLnBrk="1" hangingPunct="1">
              <a:buFontTx/>
              <a:buNone/>
            </a:pPr>
            <a:r>
              <a:rPr lang="en-US" sz="4400" smtClean="0">
                <a:solidFill>
                  <a:srgbClr val="0070C0"/>
                </a:solidFill>
              </a:rPr>
              <a:t>(Proverbs 8:13)</a:t>
            </a:r>
          </a:p>
        </p:txBody>
      </p:sp>
      <p:pic>
        <p:nvPicPr>
          <p:cNvPr id="10244" name="Picture 4" descr="MCj02521070000[1]"/>
          <p:cNvPicPr>
            <a:picLocks noChangeAspect="1" noChangeArrowheads="1"/>
          </p:cNvPicPr>
          <p:nvPr/>
        </p:nvPicPr>
        <p:blipFill>
          <a:blip r:embed="rId4"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accent1"/>
          </a:solidFill>
          <a:ln w="38100">
            <a:solidFill>
              <a:schemeClr val="bg1"/>
            </a:solidFill>
          </a:ln>
        </p:spPr>
        <p:txBody>
          <a:bodyPr/>
          <a:lstStyle/>
          <a:p>
            <a:pPr eaLnBrk="1" hangingPunct="1"/>
            <a:r>
              <a:rPr lang="en-US" b="1" smtClean="0">
                <a:solidFill>
                  <a:srgbClr val="006699"/>
                </a:solidFill>
              </a:rPr>
              <a:t>Proud As A Peacock</a:t>
            </a:r>
          </a:p>
        </p:txBody>
      </p:sp>
      <p:sp>
        <p:nvSpPr>
          <p:cNvPr id="97283" name="Rectangle 3"/>
          <p:cNvSpPr>
            <a:spLocks noGrp="1" noChangeArrowheads="1"/>
          </p:cNvSpPr>
          <p:nvPr>
            <p:ph type="body" idx="1"/>
          </p:nvPr>
        </p:nvSpPr>
        <p:spPr>
          <a:solidFill>
            <a:schemeClr val="accent1"/>
          </a:solidFill>
          <a:ln w="28575">
            <a:solidFill>
              <a:schemeClr val="bg1"/>
            </a:solidFill>
          </a:ln>
        </p:spPr>
        <p:txBody>
          <a:bodyPr/>
          <a:lstStyle/>
          <a:p>
            <a:pPr eaLnBrk="1" hangingPunct="1"/>
            <a:r>
              <a:rPr lang="en-US" sz="4400" smtClean="0"/>
              <a:t>Even if not shown outwardly, it’s deadly! </a:t>
            </a:r>
            <a:r>
              <a:rPr lang="en-US" sz="4400" smtClean="0">
                <a:solidFill>
                  <a:srgbClr val="006699"/>
                </a:solidFill>
              </a:rPr>
              <a:t>(Mark 7:21-22)</a:t>
            </a:r>
          </a:p>
          <a:p>
            <a:pPr eaLnBrk="1" hangingPunct="1">
              <a:buFontTx/>
              <a:buNone/>
            </a:pPr>
            <a:endParaRPr lang="en-US" sz="4400" smtClean="0"/>
          </a:p>
          <a:p>
            <a:pPr eaLnBrk="1" hangingPunct="1"/>
            <a:r>
              <a:rPr lang="en-US" sz="4400" smtClean="0"/>
              <a:t>It is an attitude that Christians must overcome to please God!</a:t>
            </a:r>
          </a:p>
        </p:txBody>
      </p:sp>
      <p:pic>
        <p:nvPicPr>
          <p:cNvPr id="11268" name="Picture 4" descr="MCj02521070000[1]"/>
          <p:cNvPicPr>
            <a:picLocks noChangeAspect="1" noChangeArrowheads="1"/>
          </p:cNvPicPr>
          <p:nvPr/>
        </p:nvPicPr>
        <p:blipFill>
          <a:blip r:embed="rId3" cstate="print"/>
          <a:srcRect/>
          <a:stretch>
            <a:fillRect/>
          </a:stretch>
        </p:blipFill>
        <p:spPr bwMode="auto">
          <a:xfrm>
            <a:off x="7924800" y="5562600"/>
            <a:ext cx="12192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283">
                                            <p:txEl>
                                              <p:pRg st="2" end="2"/>
                                            </p:txEl>
                                          </p:spTgt>
                                        </p:tgtEl>
                                        <p:attrNameLst>
                                          <p:attrName>style.visibility</p:attrName>
                                        </p:attrNameLst>
                                      </p:cBhvr>
                                      <p:to>
                                        <p:strVal val="visible"/>
                                      </p:to>
                                    </p:set>
                                    <p:animEffect transition="in" filter="fade">
                                      <p:cBhvr>
                                        <p:cTn id="12" dur="500"/>
                                        <p:tgtEl>
                                          <p:spTgt spid="97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3071</TotalTime>
  <Words>2049</Words>
  <Application>Microsoft Office PowerPoint</Application>
  <PresentationFormat>On-screen Show (4:3)</PresentationFormat>
  <Paragraphs>190</Paragraphs>
  <Slides>46</Slides>
  <Notes>45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46</vt:i4>
      </vt:variant>
    </vt:vector>
  </HeadingPairs>
  <TitlesOfParts>
    <vt:vector size="48" baseType="lpstr">
      <vt:lpstr>Arial</vt:lpstr>
      <vt:lpstr>Default Design</vt:lpstr>
      <vt:lpstr>Slide 1</vt:lpstr>
      <vt:lpstr>Proud As A Peacock</vt:lpstr>
      <vt:lpstr>Proud As A Peacock</vt:lpstr>
      <vt:lpstr>Proud As A Peacock</vt:lpstr>
      <vt:lpstr>Proud As A Peacock</vt:lpstr>
      <vt:lpstr>Proud As A Peacock</vt:lpstr>
      <vt:lpstr>Proud As A Peacock</vt:lpstr>
      <vt:lpstr>Proud As A Peacock</vt:lpstr>
      <vt:lpstr>Proud As A Peacock</vt:lpstr>
      <vt:lpstr>Proud As A Peacock</vt:lpstr>
      <vt:lpstr>Haman</vt:lpstr>
      <vt:lpstr>Haman</vt:lpstr>
      <vt:lpstr>Haman</vt:lpstr>
      <vt:lpstr>Nebuchadnezzar</vt:lpstr>
      <vt:lpstr>Nebuchadnezzar</vt:lpstr>
      <vt:lpstr>Nebuchadnezzar</vt:lpstr>
      <vt:lpstr>Nebuchadnezzar</vt:lpstr>
      <vt:lpstr>Nebuchadnezzar</vt:lpstr>
      <vt:lpstr>The Religious Leaders</vt:lpstr>
      <vt:lpstr>Pharaoh</vt:lpstr>
      <vt:lpstr>Cain</vt:lpstr>
      <vt:lpstr>Diotrephes</vt:lpstr>
      <vt:lpstr>Naaman</vt:lpstr>
      <vt:lpstr>Hezekiah</vt:lpstr>
      <vt:lpstr>Hezekiah</vt:lpstr>
      <vt:lpstr>Proud As A Peacock</vt:lpstr>
      <vt:lpstr>Treating other people as inferior</vt:lpstr>
      <vt:lpstr>Refusal to admit wrong-doing</vt:lpstr>
      <vt:lpstr>Refusal to obey the gospel</vt:lpstr>
      <vt:lpstr>Proud As A Peacock</vt:lpstr>
      <vt:lpstr>We Must Overcome Pride</vt:lpstr>
      <vt:lpstr>We Must Overcome Pride</vt:lpstr>
      <vt:lpstr>We Must Overcome Pride</vt:lpstr>
      <vt:lpstr>We Must Overcome Pride</vt:lpstr>
      <vt:lpstr>We Must Overcome Pride</vt:lpstr>
      <vt:lpstr>We Must Overcome Pride</vt:lpstr>
      <vt:lpstr>Keep In Mind!</vt:lpstr>
      <vt:lpstr>Take a Look at Their End ...</vt:lpstr>
      <vt:lpstr>Take a Look at Their End ...</vt:lpstr>
      <vt:lpstr>Take a Look at Their End ...</vt:lpstr>
      <vt:lpstr>Take a Look at Their End ...</vt:lpstr>
      <vt:lpstr>Proud As A Peacock</vt:lpstr>
      <vt:lpstr>Proud As A Peacock</vt:lpstr>
      <vt:lpstr>Proud As A Peacock</vt:lpstr>
      <vt:lpstr>Proud As A Peacock</vt:lpstr>
      <vt:lpstr>Slide 46</vt:lpstr>
    </vt:vector>
  </TitlesOfParts>
  <Company>Homeschool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Locklair</dc:creator>
  <cp:lastModifiedBy>Steven Lawrence Locklair</cp:lastModifiedBy>
  <cp:revision>56</cp:revision>
  <dcterms:created xsi:type="dcterms:W3CDTF">2007-07-16T12:34:08Z</dcterms:created>
  <dcterms:modified xsi:type="dcterms:W3CDTF">2015-08-30T00:31:45Z</dcterms:modified>
</cp:coreProperties>
</file>