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8"/>
  </p:handoutMasterIdLst>
  <p:sldIdLst>
    <p:sldId id="318" r:id="rId2"/>
    <p:sldId id="256" r:id="rId3"/>
    <p:sldId id="257" r:id="rId4"/>
    <p:sldId id="311" r:id="rId5"/>
    <p:sldId id="317" r:id="rId6"/>
    <p:sldId id="284" r:id="rId7"/>
    <p:sldId id="295" r:id="rId8"/>
    <p:sldId id="289" r:id="rId9"/>
    <p:sldId id="290" r:id="rId10"/>
    <p:sldId id="293" r:id="rId11"/>
    <p:sldId id="294" r:id="rId12"/>
    <p:sldId id="292" r:id="rId13"/>
    <p:sldId id="312" r:id="rId14"/>
    <p:sldId id="313" r:id="rId15"/>
    <p:sldId id="288" r:id="rId16"/>
    <p:sldId id="291" r:id="rId17"/>
    <p:sldId id="296" r:id="rId18"/>
    <p:sldId id="300" r:id="rId19"/>
    <p:sldId id="299" r:id="rId20"/>
    <p:sldId id="298" r:id="rId21"/>
    <p:sldId id="297" r:id="rId22"/>
    <p:sldId id="314" r:id="rId23"/>
    <p:sldId id="286" r:id="rId24"/>
    <p:sldId id="301" r:id="rId25"/>
    <p:sldId id="302" r:id="rId26"/>
    <p:sldId id="303" r:id="rId27"/>
    <p:sldId id="304" r:id="rId28"/>
    <p:sldId id="315" r:id="rId29"/>
    <p:sldId id="305" r:id="rId30"/>
    <p:sldId id="306" r:id="rId31"/>
    <p:sldId id="307" r:id="rId32"/>
    <p:sldId id="308" r:id="rId33"/>
    <p:sldId id="309" r:id="rId34"/>
    <p:sldId id="310" r:id="rId35"/>
    <p:sldId id="277" r:id="rId36"/>
    <p:sldId id="280" r:id="rId37"/>
  </p:sldIdLst>
  <p:sldSz cx="14630400" cy="8229600"/>
  <p:notesSz cx="9028113" cy="70770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530" autoAdjust="0"/>
  </p:normalViewPr>
  <p:slideViewPr>
    <p:cSldViewPr>
      <p:cViewPr varScale="1">
        <p:scale>
          <a:sx n="68" d="100"/>
          <a:sy n="68" d="100"/>
        </p:scale>
        <p:origin x="864" y="78"/>
      </p:cViewPr>
      <p:guideLst>
        <p:guide orient="horz" pos="2592"/>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38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3854"/>
          </a:xfrm>
          <a:prstGeom prst="rect">
            <a:avLst/>
          </a:prstGeom>
        </p:spPr>
        <p:txBody>
          <a:bodyPr vert="horz" lIns="91440" tIns="45720" rIns="91440" bIns="45720" rtlCol="0"/>
          <a:lstStyle>
            <a:lvl1pPr algn="r">
              <a:defRPr sz="1200"/>
            </a:lvl1pPr>
          </a:lstStyle>
          <a:p>
            <a:fld id="{ADD47BB3-8FC5-4977-AA2A-DCA46E2E3AE0}" type="datetimeFigureOut">
              <a:rPr lang="en-US" smtClean="0"/>
              <a:pPr/>
              <a:t>10/11/2015</a:t>
            </a:fld>
            <a:endParaRPr lang="en-US"/>
          </a:p>
        </p:txBody>
      </p:sp>
      <p:sp>
        <p:nvSpPr>
          <p:cNvPr id="4" name="Footer Placeholder 3"/>
          <p:cNvSpPr>
            <a:spLocks noGrp="1"/>
          </p:cNvSpPr>
          <p:nvPr>
            <p:ph type="ftr" sz="quarter" idx="2"/>
          </p:nvPr>
        </p:nvSpPr>
        <p:spPr>
          <a:xfrm>
            <a:off x="0" y="6721993"/>
            <a:ext cx="3912182" cy="3538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3854"/>
          </a:xfrm>
          <a:prstGeom prst="rect">
            <a:avLst/>
          </a:prstGeom>
        </p:spPr>
        <p:txBody>
          <a:bodyPr vert="horz" lIns="91440" tIns="45720" rIns="91440" bIns="45720" rtlCol="0" anchor="b"/>
          <a:lstStyle>
            <a:lvl1pPr algn="r">
              <a:defRPr sz="1200"/>
            </a:lvl1pPr>
          </a:lstStyle>
          <a:p>
            <a:fld id="{96E56D35-C879-4E6A-8C7C-ED06CB36C820}" type="slidenum">
              <a:rPr lang="en-US" smtClean="0"/>
              <a:pPr/>
              <a:t>‹#›</a:t>
            </a:fld>
            <a:endParaRPr lang="en-US"/>
          </a:p>
        </p:txBody>
      </p:sp>
    </p:spTree>
    <p:extLst>
      <p:ext uri="{BB962C8B-B14F-4D97-AF65-F5344CB8AC3E}">
        <p14:creationId xmlns:p14="http://schemas.microsoft.com/office/powerpoint/2010/main" val="242714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D9D19-BF22-4C0E-94BD-8172858D8BCC}" type="datetimeFigureOut">
              <a:rPr lang="en-US" smtClean="0"/>
              <a:pPr/>
              <a:t>10/11/2015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AEB8C-C10D-47BC-94FD-BD149AD2D7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BE2D9D19-BF22-4C0E-94BD-8172858D8BCC}" type="datetimeFigureOut">
              <a:rPr lang="en-US" smtClean="0"/>
              <a:pPr/>
              <a:t>10/11/2015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8EAEB8C-C10D-47BC-94FD-BD149AD2D7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227- There is a Habitation</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43- God is the Fountain Whence</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409- The Church’s One Foundation</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319- Only a Step</a:t>
            </a:r>
          </a:p>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213- Here We are but Straying Pilgrims</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38153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Prophecy of God’s House (Isa. 2:2-3)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0442926"/>
              </p:ext>
            </p:extLst>
          </p:nvPr>
        </p:nvGraphicFramePr>
        <p:xfrm>
          <a:off x="0" y="1295400"/>
          <a:ext cx="14630400" cy="6858000"/>
        </p:xfrm>
        <a:graphic>
          <a:graphicData uri="http://schemas.openxmlformats.org/drawingml/2006/table">
            <a:tbl>
              <a:tblPr firstRow="1" bandRow="1">
                <a:tableStyleId>{073A0DAA-6AF3-43AB-8588-CEC1D06C72B9}</a:tableStyleId>
              </a:tblPr>
              <a:tblGrid>
                <a:gridCol w="7315200"/>
                <a:gridCol w="7315200"/>
              </a:tblGrid>
              <a:tr h="1676400">
                <a:tc>
                  <a:txBody>
                    <a:bodyPr/>
                    <a:lstStyle/>
                    <a:p>
                      <a:pPr algn="ctr"/>
                      <a:r>
                        <a:rPr lang="en-US" sz="4400" b="0" dirty="0" smtClean="0">
                          <a:solidFill>
                            <a:schemeClr val="bg1"/>
                          </a:solidFill>
                          <a:latin typeface="Tahoma" pitchFamily="34" charset="0"/>
                          <a:ea typeface="Tahoma" pitchFamily="34" charset="0"/>
                          <a:cs typeface="Tahoma" pitchFamily="34" charset="0"/>
                        </a:rPr>
                        <a:t>Where</a:t>
                      </a:r>
                      <a:r>
                        <a:rPr lang="en-US" sz="4400" b="0" baseline="0" dirty="0" smtClean="0">
                          <a:solidFill>
                            <a:schemeClr val="bg1"/>
                          </a:solidFill>
                          <a:latin typeface="Tahoma" pitchFamily="34" charset="0"/>
                          <a:ea typeface="Tahoma" pitchFamily="34" charset="0"/>
                          <a:cs typeface="Tahoma" pitchFamily="34" charset="0"/>
                        </a:rPr>
                        <a:t> would it happen?</a:t>
                      </a:r>
                      <a:endParaRPr lang="en-US" sz="44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4400" b="0" baseline="0" dirty="0" smtClean="0">
                          <a:solidFill>
                            <a:schemeClr val="bg1"/>
                          </a:solidFill>
                          <a:latin typeface="Tahoma" pitchFamily="34" charset="0"/>
                          <a:ea typeface="Tahoma" pitchFamily="34" charset="0"/>
                          <a:cs typeface="Tahoma" pitchFamily="34" charset="0"/>
                        </a:rPr>
                        <a:t>Jerusalem                            (Luke 24:47; Acts 1:5)</a:t>
                      </a:r>
                      <a:endParaRPr lang="en-US" sz="4400" b="0" dirty="0" smtClean="0">
                        <a:solidFill>
                          <a:schemeClr val="bg1"/>
                        </a:solidFill>
                        <a:latin typeface="Tahoma" pitchFamily="34" charset="0"/>
                        <a:ea typeface="Tahoma" pitchFamily="34" charset="0"/>
                        <a:cs typeface="Tahoma" pitchFamily="34" charset="0"/>
                      </a:endParaRPr>
                    </a:p>
                  </a:txBody>
                  <a:tcPr/>
                </a:tc>
              </a:tr>
              <a:tr h="1920348">
                <a:tc>
                  <a:txBody>
                    <a:bodyPr/>
                    <a:lstStyle/>
                    <a:p>
                      <a:pPr algn="ctr"/>
                      <a:r>
                        <a:rPr lang="en-US" sz="4400" dirty="0" smtClean="0">
                          <a:solidFill>
                            <a:schemeClr val="bg1"/>
                          </a:solidFill>
                          <a:latin typeface="Tahoma" pitchFamily="34" charset="0"/>
                          <a:ea typeface="Tahoma" pitchFamily="34" charset="0"/>
                          <a:cs typeface="Tahoma" pitchFamily="34" charset="0"/>
                        </a:rPr>
                        <a:t>Who</a:t>
                      </a:r>
                      <a:r>
                        <a:rPr lang="en-US" sz="4400" baseline="0" dirty="0" smtClean="0">
                          <a:solidFill>
                            <a:schemeClr val="bg1"/>
                          </a:solidFill>
                          <a:latin typeface="Tahoma" pitchFamily="34" charset="0"/>
                          <a:ea typeface="Tahoma" pitchFamily="34" charset="0"/>
                          <a:cs typeface="Tahoma" pitchFamily="34" charset="0"/>
                        </a:rPr>
                        <a:t> would make it up?</a:t>
                      </a: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400" smtClean="0">
                          <a:solidFill>
                            <a:schemeClr val="bg1"/>
                          </a:solidFill>
                          <a:latin typeface="Tahoma" pitchFamily="34" charset="0"/>
                          <a:ea typeface="Tahoma" pitchFamily="34" charset="0"/>
                          <a:cs typeface="Tahoma" pitchFamily="34" charset="0"/>
                        </a:rPr>
                        <a:t>All</a:t>
                      </a:r>
                      <a:r>
                        <a:rPr lang="en-US" sz="4400" baseline="0" smtClean="0">
                          <a:solidFill>
                            <a:schemeClr val="bg1"/>
                          </a:solidFill>
                          <a:latin typeface="Tahoma" pitchFamily="34" charset="0"/>
                          <a:ea typeface="Tahoma" pitchFamily="34" charset="0"/>
                          <a:cs typeface="Tahoma" pitchFamily="34" charset="0"/>
                        </a:rPr>
                        <a:t> nations would flow into it (Acts 2:5, 39; Eph. 2:11-22)</a:t>
                      </a: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r>
              <a:tr h="3261252">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2005146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Prophecy of God’s House (Isa. 2:2-3)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9761988"/>
              </p:ext>
            </p:extLst>
          </p:nvPr>
        </p:nvGraphicFramePr>
        <p:xfrm>
          <a:off x="0" y="1295400"/>
          <a:ext cx="14630400" cy="6858000"/>
        </p:xfrm>
        <a:graphic>
          <a:graphicData uri="http://schemas.openxmlformats.org/drawingml/2006/table">
            <a:tbl>
              <a:tblPr firstRow="1" bandRow="1">
                <a:tableStyleId>{073A0DAA-6AF3-43AB-8588-CEC1D06C72B9}</a:tableStyleId>
              </a:tblPr>
              <a:tblGrid>
                <a:gridCol w="7315200"/>
                <a:gridCol w="7315200"/>
              </a:tblGrid>
              <a:tr h="1676400">
                <a:tc>
                  <a:txBody>
                    <a:bodyPr/>
                    <a:lstStyle/>
                    <a:p>
                      <a:pPr algn="ctr"/>
                      <a:r>
                        <a:rPr lang="en-US" sz="4400" b="0" dirty="0" smtClean="0">
                          <a:solidFill>
                            <a:schemeClr val="bg1"/>
                          </a:solidFill>
                          <a:latin typeface="Tahoma" pitchFamily="34" charset="0"/>
                          <a:ea typeface="Tahoma" pitchFamily="34" charset="0"/>
                          <a:cs typeface="Tahoma" pitchFamily="34" charset="0"/>
                        </a:rPr>
                        <a:t>Where</a:t>
                      </a:r>
                      <a:r>
                        <a:rPr lang="en-US" sz="4400" b="0" baseline="0" dirty="0" smtClean="0">
                          <a:solidFill>
                            <a:schemeClr val="bg1"/>
                          </a:solidFill>
                          <a:latin typeface="Tahoma" pitchFamily="34" charset="0"/>
                          <a:ea typeface="Tahoma" pitchFamily="34" charset="0"/>
                          <a:cs typeface="Tahoma" pitchFamily="34" charset="0"/>
                        </a:rPr>
                        <a:t> would it happen?</a:t>
                      </a:r>
                      <a:endParaRPr lang="en-US" sz="44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4400" b="0" baseline="0" dirty="0" smtClean="0">
                          <a:solidFill>
                            <a:schemeClr val="bg1"/>
                          </a:solidFill>
                          <a:latin typeface="Tahoma" pitchFamily="34" charset="0"/>
                          <a:ea typeface="Tahoma" pitchFamily="34" charset="0"/>
                          <a:cs typeface="Tahoma" pitchFamily="34" charset="0"/>
                        </a:rPr>
                        <a:t>Jerusalem                            (Luke 24:47; Acts 1:5)</a:t>
                      </a:r>
                      <a:endParaRPr lang="en-US" sz="4400" b="0" dirty="0" smtClean="0">
                        <a:solidFill>
                          <a:schemeClr val="bg1"/>
                        </a:solidFill>
                        <a:latin typeface="Tahoma" pitchFamily="34" charset="0"/>
                        <a:ea typeface="Tahoma" pitchFamily="34" charset="0"/>
                        <a:cs typeface="Tahoma" pitchFamily="34" charset="0"/>
                      </a:endParaRPr>
                    </a:p>
                  </a:txBody>
                  <a:tcPr/>
                </a:tc>
              </a:tr>
              <a:tr h="1920348">
                <a:tc>
                  <a:txBody>
                    <a:bodyPr/>
                    <a:lstStyle/>
                    <a:p>
                      <a:pPr algn="ctr"/>
                      <a:r>
                        <a:rPr lang="en-US" sz="4400" dirty="0" smtClean="0">
                          <a:solidFill>
                            <a:schemeClr val="bg1"/>
                          </a:solidFill>
                          <a:latin typeface="Tahoma" pitchFamily="34" charset="0"/>
                          <a:ea typeface="Tahoma" pitchFamily="34" charset="0"/>
                          <a:cs typeface="Tahoma" pitchFamily="34" charset="0"/>
                        </a:rPr>
                        <a:t>Who</a:t>
                      </a:r>
                      <a:r>
                        <a:rPr lang="en-US" sz="4400" baseline="0" dirty="0" smtClean="0">
                          <a:solidFill>
                            <a:schemeClr val="bg1"/>
                          </a:solidFill>
                          <a:latin typeface="Tahoma" pitchFamily="34" charset="0"/>
                          <a:ea typeface="Tahoma" pitchFamily="34" charset="0"/>
                          <a:cs typeface="Tahoma" pitchFamily="34" charset="0"/>
                        </a:rPr>
                        <a:t> would make it up?</a:t>
                      </a: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400" smtClean="0">
                          <a:solidFill>
                            <a:schemeClr val="bg1"/>
                          </a:solidFill>
                          <a:latin typeface="Tahoma" pitchFamily="34" charset="0"/>
                          <a:ea typeface="Tahoma" pitchFamily="34" charset="0"/>
                          <a:cs typeface="Tahoma" pitchFamily="34" charset="0"/>
                        </a:rPr>
                        <a:t>All</a:t>
                      </a:r>
                      <a:r>
                        <a:rPr lang="en-US" sz="4400" baseline="0" smtClean="0">
                          <a:solidFill>
                            <a:schemeClr val="bg1"/>
                          </a:solidFill>
                          <a:latin typeface="Tahoma" pitchFamily="34" charset="0"/>
                          <a:ea typeface="Tahoma" pitchFamily="34" charset="0"/>
                          <a:cs typeface="Tahoma" pitchFamily="34" charset="0"/>
                        </a:rPr>
                        <a:t> nations would flow into it (Acts 2:5, 39; Eph. 2:11-22)</a:t>
                      </a: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r>
              <a:tr h="3261252">
                <a:tc>
                  <a:txBody>
                    <a:bodyPr/>
                    <a:lstStyle/>
                    <a:p>
                      <a:pPr algn="ctr"/>
                      <a:r>
                        <a:rPr lang="en-US" sz="4400" dirty="0" smtClean="0">
                          <a:solidFill>
                            <a:schemeClr val="bg1"/>
                          </a:solidFill>
                          <a:latin typeface="Tahoma" pitchFamily="34" charset="0"/>
                          <a:ea typeface="Tahoma" pitchFamily="34" charset="0"/>
                          <a:cs typeface="Tahoma" pitchFamily="34" charset="0"/>
                        </a:rPr>
                        <a:t>What</a:t>
                      </a:r>
                      <a:r>
                        <a:rPr lang="en-US" sz="4400" baseline="0" dirty="0" smtClean="0">
                          <a:solidFill>
                            <a:schemeClr val="bg1"/>
                          </a:solidFill>
                          <a:latin typeface="Tahoma" pitchFamily="34" charset="0"/>
                          <a:ea typeface="Tahoma" pitchFamily="34" charset="0"/>
                          <a:cs typeface="Tahoma" pitchFamily="34" charset="0"/>
                        </a:rPr>
                        <a:t> is the house of God?</a:t>
                      </a: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244733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Prophecy of God’s House (Isa. 2:2-3)</a:t>
            </a:r>
            <a:endParaRPr lang="en-US" dirty="0"/>
          </a:p>
        </p:txBody>
      </p:sp>
      <p:graphicFrame>
        <p:nvGraphicFramePr>
          <p:cNvPr id="4" name="Content Placeholder 3"/>
          <p:cNvGraphicFramePr>
            <a:graphicFrameLocks noGrp="1"/>
          </p:cNvGraphicFramePr>
          <p:nvPr>
            <p:ph idx="1"/>
          </p:nvPr>
        </p:nvGraphicFramePr>
        <p:xfrm>
          <a:off x="0" y="1295400"/>
          <a:ext cx="14630400" cy="6858000"/>
        </p:xfrm>
        <a:graphic>
          <a:graphicData uri="http://schemas.openxmlformats.org/drawingml/2006/table">
            <a:tbl>
              <a:tblPr firstRow="1" bandRow="1">
                <a:tableStyleId>{073A0DAA-6AF3-43AB-8588-CEC1D06C72B9}</a:tableStyleId>
              </a:tblPr>
              <a:tblGrid>
                <a:gridCol w="7315200"/>
                <a:gridCol w="7315200"/>
              </a:tblGrid>
              <a:tr h="1676400">
                <a:tc>
                  <a:txBody>
                    <a:bodyPr/>
                    <a:lstStyle/>
                    <a:p>
                      <a:pPr algn="ctr"/>
                      <a:r>
                        <a:rPr lang="en-US" sz="4400" b="0" dirty="0" smtClean="0">
                          <a:solidFill>
                            <a:schemeClr val="bg1"/>
                          </a:solidFill>
                          <a:latin typeface="Tahoma" pitchFamily="34" charset="0"/>
                          <a:ea typeface="Tahoma" pitchFamily="34" charset="0"/>
                          <a:cs typeface="Tahoma" pitchFamily="34" charset="0"/>
                        </a:rPr>
                        <a:t>Where</a:t>
                      </a:r>
                      <a:r>
                        <a:rPr lang="en-US" sz="4400" b="0" baseline="0" dirty="0" smtClean="0">
                          <a:solidFill>
                            <a:schemeClr val="bg1"/>
                          </a:solidFill>
                          <a:latin typeface="Tahoma" pitchFamily="34" charset="0"/>
                          <a:ea typeface="Tahoma" pitchFamily="34" charset="0"/>
                          <a:cs typeface="Tahoma" pitchFamily="34" charset="0"/>
                        </a:rPr>
                        <a:t> would it happen?</a:t>
                      </a:r>
                      <a:endParaRPr lang="en-US" sz="44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4400" b="0" baseline="0" dirty="0" smtClean="0">
                          <a:solidFill>
                            <a:schemeClr val="bg1"/>
                          </a:solidFill>
                          <a:latin typeface="Tahoma" pitchFamily="34" charset="0"/>
                          <a:ea typeface="Tahoma" pitchFamily="34" charset="0"/>
                          <a:cs typeface="Tahoma" pitchFamily="34" charset="0"/>
                        </a:rPr>
                        <a:t>Jerusalem                            (Luke 24:47; Acts 1:5)</a:t>
                      </a:r>
                      <a:endParaRPr lang="en-US" sz="4400" b="0" dirty="0" smtClean="0">
                        <a:solidFill>
                          <a:schemeClr val="bg1"/>
                        </a:solidFill>
                        <a:latin typeface="Tahoma" pitchFamily="34" charset="0"/>
                        <a:ea typeface="Tahoma" pitchFamily="34" charset="0"/>
                        <a:cs typeface="Tahoma" pitchFamily="34" charset="0"/>
                      </a:endParaRPr>
                    </a:p>
                  </a:txBody>
                  <a:tcPr/>
                </a:tc>
              </a:tr>
              <a:tr h="1920348">
                <a:tc>
                  <a:txBody>
                    <a:bodyPr/>
                    <a:lstStyle/>
                    <a:p>
                      <a:pPr algn="ctr"/>
                      <a:r>
                        <a:rPr lang="en-US" sz="4400" dirty="0" smtClean="0">
                          <a:solidFill>
                            <a:schemeClr val="bg1"/>
                          </a:solidFill>
                          <a:latin typeface="Tahoma" pitchFamily="34" charset="0"/>
                          <a:ea typeface="Tahoma" pitchFamily="34" charset="0"/>
                          <a:cs typeface="Tahoma" pitchFamily="34" charset="0"/>
                        </a:rPr>
                        <a:t>Who</a:t>
                      </a:r>
                      <a:r>
                        <a:rPr lang="en-US" sz="4400" baseline="0" dirty="0" smtClean="0">
                          <a:solidFill>
                            <a:schemeClr val="bg1"/>
                          </a:solidFill>
                          <a:latin typeface="Tahoma" pitchFamily="34" charset="0"/>
                          <a:ea typeface="Tahoma" pitchFamily="34" charset="0"/>
                          <a:cs typeface="Tahoma" pitchFamily="34" charset="0"/>
                        </a:rPr>
                        <a:t> would make it up?</a:t>
                      </a: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400" smtClean="0">
                          <a:solidFill>
                            <a:schemeClr val="bg1"/>
                          </a:solidFill>
                          <a:latin typeface="Tahoma" pitchFamily="34" charset="0"/>
                          <a:ea typeface="Tahoma" pitchFamily="34" charset="0"/>
                          <a:cs typeface="Tahoma" pitchFamily="34" charset="0"/>
                        </a:rPr>
                        <a:t>All</a:t>
                      </a:r>
                      <a:r>
                        <a:rPr lang="en-US" sz="4400" baseline="0" smtClean="0">
                          <a:solidFill>
                            <a:schemeClr val="bg1"/>
                          </a:solidFill>
                          <a:latin typeface="Tahoma" pitchFamily="34" charset="0"/>
                          <a:ea typeface="Tahoma" pitchFamily="34" charset="0"/>
                          <a:cs typeface="Tahoma" pitchFamily="34" charset="0"/>
                        </a:rPr>
                        <a:t> nations would flow into it (Acts 2:5, 39; Eph. 2:11-22)</a:t>
                      </a: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r>
              <a:tr h="3261252">
                <a:tc>
                  <a:txBody>
                    <a:bodyPr/>
                    <a:lstStyle/>
                    <a:p>
                      <a:pPr algn="ctr"/>
                      <a:r>
                        <a:rPr lang="en-US" sz="4400" dirty="0" smtClean="0">
                          <a:solidFill>
                            <a:schemeClr val="bg1"/>
                          </a:solidFill>
                          <a:latin typeface="Tahoma" pitchFamily="34" charset="0"/>
                          <a:ea typeface="Tahoma" pitchFamily="34" charset="0"/>
                          <a:cs typeface="Tahoma" pitchFamily="34" charset="0"/>
                        </a:rPr>
                        <a:t>What</a:t>
                      </a:r>
                      <a:r>
                        <a:rPr lang="en-US" sz="4400" baseline="0" dirty="0" smtClean="0">
                          <a:solidFill>
                            <a:schemeClr val="bg1"/>
                          </a:solidFill>
                          <a:latin typeface="Tahoma" pitchFamily="34" charset="0"/>
                          <a:ea typeface="Tahoma" pitchFamily="34" charset="0"/>
                          <a:cs typeface="Tahoma" pitchFamily="34" charset="0"/>
                        </a:rPr>
                        <a:t> is the house of God?</a:t>
                      </a: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400" dirty="0" smtClean="0">
                          <a:solidFill>
                            <a:schemeClr val="bg1"/>
                          </a:solidFill>
                          <a:latin typeface="Tahoma" pitchFamily="34" charset="0"/>
                          <a:ea typeface="Tahoma" pitchFamily="34" charset="0"/>
                          <a:cs typeface="Tahoma" pitchFamily="34" charset="0"/>
                        </a:rPr>
                        <a:t>It</a:t>
                      </a:r>
                      <a:r>
                        <a:rPr lang="en-US" sz="4400" baseline="0" dirty="0" smtClean="0">
                          <a:solidFill>
                            <a:schemeClr val="bg1"/>
                          </a:solidFill>
                          <a:latin typeface="Tahoma" pitchFamily="34" charset="0"/>
                          <a:ea typeface="Tahoma" pitchFamily="34" charset="0"/>
                          <a:cs typeface="Tahoma" pitchFamily="34" charset="0"/>
                        </a:rPr>
                        <a:t> is the church of God, which is the pillar and support of the truth.                (1 Tim. 3:15)</a:t>
                      </a: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235147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a:solidFill>
                  <a:srgbClr val="FFFF00"/>
                </a:solidFill>
                <a:latin typeface="Tahoma" pitchFamily="34" charset="0"/>
                <a:ea typeface="Tahoma" pitchFamily="34" charset="0"/>
                <a:cs typeface="Tahoma" pitchFamily="34" charset="0"/>
              </a:rPr>
              <a:t>Prophesy of God’s Spirit (Joel 2:28-32)</a:t>
            </a:r>
            <a:endParaRPr lang="en-US" dirty="0"/>
          </a:p>
        </p:txBody>
      </p:sp>
      <p:sp>
        <p:nvSpPr>
          <p:cNvPr id="3" name="Content Placeholder 2"/>
          <p:cNvSpPr>
            <a:spLocks noGrp="1"/>
          </p:cNvSpPr>
          <p:nvPr>
            <p:ph idx="1"/>
          </p:nvPr>
        </p:nvSpPr>
        <p:spPr>
          <a:xfrm>
            <a:off x="0" y="1143000"/>
            <a:ext cx="14630400" cy="7086600"/>
          </a:xfrm>
        </p:spPr>
        <p:txBody>
          <a:bodyPr/>
          <a:lstStyle/>
          <a:p>
            <a:pPr marL="0" indent="0">
              <a:buNone/>
            </a:pP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It will come about after this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I will pour out My Spirit on all </a:t>
            </a:r>
            <a:r>
              <a:rPr lang="en-US"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mankind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your sons and daughters will prophesy,</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Your old men will dream dreams,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Your young men will see visions.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Even on the male and female servants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I will pour out My Spirit in those days</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“I will display wonders in the sky and on the earth,</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Blood, fire and columns of smoke.</a:t>
            </a:r>
          </a:p>
        </p:txBody>
      </p:sp>
    </p:spTree>
    <p:extLst>
      <p:ext uri="{BB962C8B-B14F-4D97-AF65-F5344CB8AC3E}">
        <p14:creationId xmlns:p14="http://schemas.microsoft.com/office/powerpoint/2010/main" val="224467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dirty="0">
                <a:solidFill>
                  <a:srgbClr val="FFFF00"/>
                </a:solidFill>
                <a:latin typeface="Tahoma" pitchFamily="34" charset="0"/>
                <a:ea typeface="Tahoma" pitchFamily="34" charset="0"/>
                <a:cs typeface="Tahoma" pitchFamily="34" charset="0"/>
              </a:rPr>
              <a:t>Prophesy of God’s Spirit (Joel 2:28-32)</a:t>
            </a:r>
            <a:endParaRPr lang="en-US" dirty="0"/>
          </a:p>
        </p:txBody>
      </p:sp>
      <p:sp>
        <p:nvSpPr>
          <p:cNvPr id="3" name="Content Placeholder 2"/>
          <p:cNvSpPr>
            <a:spLocks noGrp="1"/>
          </p:cNvSpPr>
          <p:nvPr>
            <p:ph idx="1"/>
          </p:nvPr>
        </p:nvSpPr>
        <p:spPr>
          <a:xfrm>
            <a:off x="0" y="1143000"/>
            <a:ext cx="14630400" cy="7086600"/>
          </a:xfrm>
        </p:spPr>
        <p:txBody>
          <a:bodyPr>
            <a:normAutofit lnSpcReduction="10000"/>
          </a:bodyPr>
          <a:lstStyle/>
          <a:p>
            <a:pPr marL="0" indent="0">
              <a:buNone/>
            </a:pP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The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sun will be turned into darkness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the moon into blood</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Before the great and awesome day of the </a:t>
            </a:r>
            <a:r>
              <a:rPr lang="en-US"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comes.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it will come about that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whoever calls on the name of the </a:t>
            </a:r>
            <a:r>
              <a:rPr lang="en-US"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Will be delivered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For on Mount Zion and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in Jerusalem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There will be those who escape,</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As the </a:t>
            </a:r>
            <a:r>
              <a:rPr lang="en-US"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has said,</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Even among the survivors whom the </a:t>
            </a:r>
            <a:r>
              <a:rPr lang="en-US"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calls.</a:t>
            </a:r>
          </a:p>
        </p:txBody>
      </p:sp>
    </p:spTree>
    <p:extLst>
      <p:ext uri="{BB962C8B-B14F-4D97-AF65-F5344CB8AC3E}">
        <p14:creationId xmlns:p14="http://schemas.microsoft.com/office/powerpoint/2010/main" val="223795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dirty="0" smtClean="0">
                <a:solidFill>
                  <a:srgbClr val="FFFF00"/>
                </a:solidFill>
                <a:latin typeface="Tahoma" pitchFamily="34" charset="0"/>
                <a:ea typeface="Tahoma" pitchFamily="34" charset="0"/>
                <a:cs typeface="Tahoma" pitchFamily="34" charset="0"/>
              </a:rPr>
              <a:t>Prophesy of God’s Spirit (Joel 2:28-32)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86488472"/>
              </p:ext>
            </p:extLst>
          </p:nvPr>
        </p:nvGraphicFramePr>
        <p:xfrm>
          <a:off x="0" y="1295400"/>
          <a:ext cx="14630400" cy="7867379"/>
        </p:xfrm>
        <a:graphic>
          <a:graphicData uri="http://schemas.openxmlformats.org/drawingml/2006/table">
            <a:tbl>
              <a:tblPr firstRow="1" bandRow="1">
                <a:tableStyleId>{073A0DAA-6AF3-43AB-8588-CEC1D06C72B9}</a:tableStyleId>
              </a:tblPr>
              <a:tblGrid>
                <a:gridCol w="7315200"/>
                <a:gridCol w="7315200"/>
              </a:tblGrid>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000" b="0" dirty="0" smtClean="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smtClean="0">
                        <a:solidFill>
                          <a:schemeClr val="bg1"/>
                        </a:solidFill>
                        <a:latin typeface="Tahoma" pitchFamily="34" charset="0"/>
                        <a:ea typeface="Tahoma" pitchFamily="34" charset="0"/>
                        <a:cs typeface="Tahoma" pitchFamily="34" charset="0"/>
                      </a:endParaRPr>
                    </a:p>
                  </a:txBody>
                  <a:tcPr/>
                </a:tc>
              </a:tr>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r h="2990579">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dirty="0" smtClean="0">
                <a:solidFill>
                  <a:srgbClr val="FFFF00"/>
                </a:solidFill>
                <a:latin typeface="Tahoma" pitchFamily="34" charset="0"/>
                <a:ea typeface="Tahoma" pitchFamily="34" charset="0"/>
                <a:cs typeface="Tahoma" pitchFamily="34" charset="0"/>
              </a:rPr>
              <a:t>Prophesy of God’s Spirit (Joel 2:28-32)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514177"/>
              </p:ext>
            </p:extLst>
          </p:nvPr>
        </p:nvGraphicFramePr>
        <p:xfrm>
          <a:off x="0" y="1295400"/>
          <a:ext cx="14630400" cy="7867379"/>
        </p:xfrm>
        <a:graphic>
          <a:graphicData uri="http://schemas.openxmlformats.org/drawingml/2006/table">
            <a:tbl>
              <a:tblPr firstRow="1" bandRow="1">
                <a:tableStyleId>{073A0DAA-6AF3-43AB-8588-CEC1D06C72B9}</a:tableStyleId>
              </a:tblPr>
              <a:tblGrid>
                <a:gridCol w="7315200"/>
                <a:gridCol w="7315200"/>
              </a:tblGrid>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b="0" dirty="0" smtClean="0">
                          <a:solidFill>
                            <a:schemeClr val="bg1"/>
                          </a:solidFill>
                          <a:latin typeface="Tahoma" pitchFamily="34" charset="0"/>
                          <a:ea typeface="Tahoma" pitchFamily="34" charset="0"/>
                          <a:cs typeface="Tahoma" pitchFamily="34" charset="0"/>
                        </a:rPr>
                        <a:t>When</a:t>
                      </a:r>
                      <a:r>
                        <a:rPr lang="en-US" sz="4000" b="0" baseline="0" dirty="0" smtClean="0">
                          <a:solidFill>
                            <a:schemeClr val="bg1"/>
                          </a:solidFill>
                          <a:latin typeface="Tahoma" pitchFamily="34" charset="0"/>
                          <a:ea typeface="Tahoma" pitchFamily="34" charset="0"/>
                          <a:cs typeface="Tahoma" pitchFamily="34" charset="0"/>
                        </a:rPr>
                        <a:t> would it be established?</a:t>
                      </a:r>
                      <a:endParaRPr lang="en-US" sz="4000" b="0" dirty="0" smtClean="0">
                        <a:solidFill>
                          <a:schemeClr val="bg1"/>
                        </a:solidFill>
                        <a:latin typeface="Tahoma" pitchFamily="34" charset="0"/>
                        <a:ea typeface="Tahoma" pitchFamily="34" charset="0"/>
                        <a:cs typeface="Tahoma" pitchFamily="34" charset="0"/>
                      </a:endParaRPr>
                    </a:p>
                  </a:txBody>
                  <a:tcPr/>
                </a:tc>
                <a:tc>
                  <a:txBody>
                    <a:bodyPr/>
                    <a:lstStyle/>
                    <a:p>
                      <a:pPr algn="ctr"/>
                      <a:endParaRPr lang="en-US" sz="4000" b="0" dirty="0" smtClean="0">
                        <a:solidFill>
                          <a:schemeClr val="bg1"/>
                        </a:solidFill>
                        <a:latin typeface="Tahoma" pitchFamily="34" charset="0"/>
                        <a:ea typeface="Tahoma" pitchFamily="34" charset="0"/>
                        <a:cs typeface="Tahoma" pitchFamily="34" charset="0"/>
                      </a:endParaRPr>
                    </a:p>
                  </a:txBody>
                  <a:tcPr/>
                </a:tc>
              </a:tr>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r h="2990579">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3651975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dirty="0" smtClean="0">
                <a:solidFill>
                  <a:srgbClr val="FFFF00"/>
                </a:solidFill>
                <a:latin typeface="Tahoma" pitchFamily="34" charset="0"/>
                <a:ea typeface="Tahoma" pitchFamily="34" charset="0"/>
                <a:cs typeface="Tahoma" pitchFamily="34" charset="0"/>
              </a:rPr>
              <a:t>Prophesy of God’s Spirit (Joel 2:28-32)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5507771"/>
              </p:ext>
            </p:extLst>
          </p:nvPr>
        </p:nvGraphicFramePr>
        <p:xfrm>
          <a:off x="0" y="1295400"/>
          <a:ext cx="14630400" cy="7867379"/>
        </p:xfrm>
        <a:graphic>
          <a:graphicData uri="http://schemas.openxmlformats.org/drawingml/2006/table">
            <a:tbl>
              <a:tblPr firstRow="1" bandRow="1">
                <a:tableStyleId>{073A0DAA-6AF3-43AB-8588-CEC1D06C72B9}</a:tableStyleId>
              </a:tblPr>
              <a:tblGrid>
                <a:gridCol w="7315200"/>
                <a:gridCol w="7315200"/>
              </a:tblGrid>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b="0" dirty="0" smtClean="0">
                          <a:solidFill>
                            <a:schemeClr val="bg1"/>
                          </a:solidFill>
                          <a:latin typeface="Tahoma" pitchFamily="34" charset="0"/>
                          <a:ea typeface="Tahoma" pitchFamily="34" charset="0"/>
                          <a:cs typeface="Tahoma" pitchFamily="34" charset="0"/>
                        </a:rPr>
                        <a:t>When</a:t>
                      </a:r>
                      <a:r>
                        <a:rPr lang="en-US" sz="4000" b="0" baseline="0" dirty="0" smtClean="0">
                          <a:solidFill>
                            <a:schemeClr val="bg1"/>
                          </a:solidFill>
                          <a:latin typeface="Tahoma" pitchFamily="34" charset="0"/>
                          <a:ea typeface="Tahoma" pitchFamily="34" charset="0"/>
                          <a:cs typeface="Tahoma" pitchFamily="34" charset="0"/>
                        </a:rPr>
                        <a:t> would it be established?</a:t>
                      </a:r>
                      <a:endParaRPr lang="en-US" sz="4000" b="0" dirty="0" smtClean="0">
                        <a:solidFill>
                          <a:schemeClr val="bg1"/>
                        </a:solidFill>
                        <a:latin typeface="Tahoma" pitchFamily="34" charset="0"/>
                        <a:ea typeface="Tahoma" pitchFamily="34" charset="0"/>
                        <a:cs typeface="Tahoma" pitchFamily="34" charset="0"/>
                      </a:endParaRPr>
                    </a:p>
                  </a:txBody>
                  <a:tcPr/>
                </a:tc>
                <a:tc>
                  <a:txBody>
                    <a:bodyPr/>
                    <a:lstStyle/>
                    <a:p>
                      <a:pPr algn="ctr"/>
                      <a:r>
                        <a:rPr lang="en-US" sz="4000" b="0" dirty="0" smtClean="0">
                          <a:solidFill>
                            <a:schemeClr val="bg1"/>
                          </a:solidFill>
                          <a:latin typeface="Tahoma" pitchFamily="34" charset="0"/>
                          <a:ea typeface="Tahoma" pitchFamily="34" charset="0"/>
                          <a:cs typeface="Tahoma" pitchFamily="34" charset="0"/>
                        </a:rPr>
                        <a:t>In</a:t>
                      </a:r>
                      <a:r>
                        <a:rPr lang="en-US" sz="4000" b="0" baseline="0" dirty="0" smtClean="0">
                          <a:solidFill>
                            <a:schemeClr val="bg1"/>
                          </a:solidFill>
                          <a:latin typeface="Tahoma" pitchFamily="34" charset="0"/>
                          <a:ea typeface="Tahoma" pitchFamily="34" charset="0"/>
                          <a:cs typeface="Tahoma" pitchFamily="34" charset="0"/>
                        </a:rPr>
                        <a:t> the Last Days- Pentecost                </a:t>
                      </a:r>
                    </a:p>
                    <a:p>
                      <a:pPr algn="ctr"/>
                      <a:r>
                        <a:rPr lang="en-US" sz="4000" b="0" baseline="0" dirty="0" smtClean="0">
                          <a:solidFill>
                            <a:schemeClr val="bg1"/>
                          </a:solidFill>
                          <a:latin typeface="Tahoma" pitchFamily="34" charset="0"/>
                          <a:ea typeface="Tahoma" pitchFamily="34" charset="0"/>
                          <a:cs typeface="Tahoma" pitchFamily="34" charset="0"/>
                        </a:rPr>
                        <a:t>(Peter quotes Joel’s prophecy- Acts 2:17)</a:t>
                      </a:r>
                      <a:endParaRPr lang="en-US" sz="4000" b="0" dirty="0" smtClean="0">
                        <a:solidFill>
                          <a:schemeClr val="bg1"/>
                        </a:solidFill>
                        <a:latin typeface="Tahoma" pitchFamily="34" charset="0"/>
                        <a:ea typeface="Tahoma" pitchFamily="34" charset="0"/>
                        <a:cs typeface="Tahoma" pitchFamily="34" charset="0"/>
                      </a:endParaRPr>
                    </a:p>
                  </a:txBody>
                  <a:tcPr/>
                </a:tc>
              </a:tr>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r h="2990579">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1299618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dirty="0" smtClean="0">
                <a:solidFill>
                  <a:srgbClr val="FFFF00"/>
                </a:solidFill>
                <a:latin typeface="Tahoma" pitchFamily="34" charset="0"/>
                <a:ea typeface="Tahoma" pitchFamily="34" charset="0"/>
                <a:cs typeface="Tahoma" pitchFamily="34" charset="0"/>
              </a:rPr>
              <a:t>Prophesy of God’s Spirit (Joel 2:28-32)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6640181"/>
              </p:ext>
            </p:extLst>
          </p:nvPr>
        </p:nvGraphicFramePr>
        <p:xfrm>
          <a:off x="0" y="1295400"/>
          <a:ext cx="14630400" cy="7867379"/>
        </p:xfrm>
        <a:graphic>
          <a:graphicData uri="http://schemas.openxmlformats.org/drawingml/2006/table">
            <a:tbl>
              <a:tblPr firstRow="1" bandRow="1">
                <a:tableStyleId>{073A0DAA-6AF3-43AB-8588-CEC1D06C72B9}</a:tableStyleId>
              </a:tblPr>
              <a:tblGrid>
                <a:gridCol w="7315200"/>
                <a:gridCol w="7315200"/>
              </a:tblGrid>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b="0" dirty="0" smtClean="0">
                          <a:solidFill>
                            <a:schemeClr val="bg1"/>
                          </a:solidFill>
                          <a:latin typeface="Tahoma" pitchFamily="34" charset="0"/>
                          <a:ea typeface="Tahoma" pitchFamily="34" charset="0"/>
                          <a:cs typeface="Tahoma" pitchFamily="34" charset="0"/>
                        </a:rPr>
                        <a:t>When</a:t>
                      </a:r>
                      <a:r>
                        <a:rPr lang="en-US" sz="4000" b="0" baseline="0" dirty="0" smtClean="0">
                          <a:solidFill>
                            <a:schemeClr val="bg1"/>
                          </a:solidFill>
                          <a:latin typeface="Tahoma" pitchFamily="34" charset="0"/>
                          <a:ea typeface="Tahoma" pitchFamily="34" charset="0"/>
                          <a:cs typeface="Tahoma" pitchFamily="34" charset="0"/>
                        </a:rPr>
                        <a:t> would it be established?</a:t>
                      </a:r>
                      <a:endParaRPr lang="en-US" sz="4000" b="0" dirty="0" smtClean="0">
                        <a:solidFill>
                          <a:schemeClr val="bg1"/>
                        </a:solidFill>
                        <a:latin typeface="Tahoma" pitchFamily="34" charset="0"/>
                        <a:ea typeface="Tahoma" pitchFamily="34" charset="0"/>
                        <a:cs typeface="Tahoma" pitchFamily="34" charset="0"/>
                      </a:endParaRPr>
                    </a:p>
                  </a:txBody>
                  <a:tcPr/>
                </a:tc>
                <a:tc>
                  <a:txBody>
                    <a:bodyPr/>
                    <a:lstStyle/>
                    <a:p>
                      <a:pPr algn="ctr"/>
                      <a:r>
                        <a:rPr lang="en-US" sz="4000" b="0" dirty="0" smtClean="0">
                          <a:solidFill>
                            <a:schemeClr val="bg1"/>
                          </a:solidFill>
                          <a:latin typeface="Tahoma" pitchFamily="34" charset="0"/>
                          <a:ea typeface="Tahoma" pitchFamily="34" charset="0"/>
                          <a:cs typeface="Tahoma" pitchFamily="34" charset="0"/>
                        </a:rPr>
                        <a:t>In</a:t>
                      </a:r>
                      <a:r>
                        <a:rPr lang="en-US" sz="4000" b="0" baseline="0" dirty="0" smtClean="0">
                          <a:solidFill>
                            <a:schemeClr val="bg1"/>
                          </a:solidFill>
                          <a:latin typeface="Tahoma" pitchFamily="34" charset="0"/>
                          <a:ea typeface="Tahoma" pitchFamily="34" charset="0"/>
                          <a:cs typeface="Tahoma" pitchFamily="34" charset="0"/>
                        </a:rPr>
                        <a:t> the Last Days- Pentecost                </a:t>
                      </a:r>
                    </a:p>
                    <a:p>
                      <a:pPr algn="ctr"/>
                      <a:r>
                        <a:rPr lang="en-US" sz="4000" b="0" baseline="0" dirty="0" smtClean="0">
                          <a:solidFill>
                            <a:schemeClr val="bg1"/>
                          </a:solidFill>
                          <a:latin typeface="Tahoma" pitchFamily="34" charset="0"/>
                          <a:ea typeface="Tahoma" pitchFamily="34" charset="0"/>
                          <a:cs typeface="Tahoma" pitchFamily="34" charset="0"/>
                        </a:rPr>
                        <a:t>(Peter quotes Joel’s prophecy- Acts 2:17)</a:t>
                      </a:r>
                      <a:endParaRPr lang="en-US" sz="4000" b="0" dirty="0" smtClean="0">
                        <a:solidFill>
                          <a:schemeClr val="bg1"/>
                        </a:solidFill>
                        <a:latin typeface="Tahoma" pitchFamily="34" charset="0"/>
                        <a:ea typeface="Tahoma" pitchFamily="34" charset="0"/>
                        <a:cs typeface="Tahoma" pitchFamily="34" charset="0"/>
                      </a:endParaRPr>
                    </a:p>
                  </a:txBody>
                  <a:tcPr/>
                </a:tc>
              </a:tr>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400" b="0" dirty="0" smtClean="0">
                          <a:solidFill>
                            <a:schemeClr val="bg1"/>
                          </a:solidFill>
                          <a:latin typeface="Tahoma" pitchFamily="34" charset="0"/>
                          <a:ea typeface="Tahoma" pitchFamily="34" charset="0"/>
                          <a:cs typeface="Tahoma" pitchFamily="34" charset="0"/>
                        </a:rPr>
                        <a:t>What was God going to</a:t>
                      </a:r>
                      <a:r>
                        <a:rPr lang="en-US" sz="4400" b="0" baseline="0" dirty="0" smtClean="0">
                          <a:solidFill>
                            <a:schemeClr val="bg1"/>
                          </a:solidFill>
                          <a:latin typeface="Tahoma" pitchFamily="34" charset="0"/>
                          <a:ea typeface="Tahoma" pitchFamily="34" charset="0"/>
                          <a:cs typeface="Tahoma" pitchFamily="34" charset="0"/>
                        </a:rPr>
                        <a:t> do?</a:t>
                      </a:r>
                      <a:endParaRPr lang="en-US" sz="4400" b="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r h="2990579">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30701902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dirty="0" smtClean="0">
                <a:solidFill>
                  <a:srgbClr val="FFFF00"/>
                </a:solidFill>
                <a:latin typeface="Tahoma" pitchFamily="34" charset="0"/>
                <a:ea typeface="Tahoma" pitchFamily="34" charset="0"/>
                <a:cs typeface="Tahoma" pitchFamily="34" charset="0"/>
              </a:rPr>
              <a:t>Prophesy of God’s Spirit (Joel 2:28-32)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7851605"/>
              </p:ext>
            </p:extLst>
          </p:nvPr>
        </p:nvGraphicFramePr>
        <p:xfrm>
          <a:off x="0" y="1295400"/>
          <a:ext cx="14630400" cy="7867379"/>
        </p:xfrm>
        <a:graphic>
          <a:graphicData uri="http://schemas.openxmlformats.org/drawingml/2006/table">
            <a:tbl>
              <a:tblPr firstRow="1" bandRow="1">
                <a:tableStyleId>{073A0DAA-6AF3-43AB-8588-CEC1D06C72B9}</a:tableStyleId>
              </a:tblPr>
              <a:tblGrid>
                <a:gridCol w="7315200"/>
                <a:gridCol w="7315200"/>
              </a:tblGrid>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b="0" dirty="0" smtClean="0">
                          <a:solidFill>
                            <a:schemeClr val="bg1"/>
                          </a:solidFill>
                          <a:latin typeface="Tahoma" pitchFamily="34" charset="0"/>
                          <a:ea typeface="Tahoma" pitchFamily="34" charset="0"/>
                          <a:cs typeface="Tahoma" pitchFamily="34" charset="0"/>
                        </a:rPr>
                        <a:t>When</a:t>
                      </a:r>
                      <a:r>
                        <a:rPr lang="en-US" sz="4000" b="0" baseline="0" dirty="0" smtClean="0">
                          <a:solidFill>
                            <a:schemeClr val="bg1"/>
                          </a:solidFill>
                          <a:latin typeface="Tahoma" pitchFamily="34" charset="0"/>
                          <a:ea typeface="Tahoma" pitchFamily="34" charset="0"/>
                          <a:cs typeface="Tahoma" pitchFamily="34" charset="0"/>
                        </a:rPr>
                        <a:t> would it be established?</a:t>
                      </a:r>
                      <a:endParaRPr lang="en-US" sz="4000" b="0" dirty="0" smtClean="0">
                        <a:solidFill>
                          <a:schemeClr val="bg1"/>
                        </a:solidFill>
                        <a:latin typeface="Tahoma" pitchFamily="34" charset="0"/>
                        <a:ea typeface="Tahoma" pitchFamily="34" charset="0"/>
                        <a:cs typeface="Tahoma" pitchFamily="34" charset="0"/>
                      </a:endParaRPr>
                    </a:p>
                  </a:txBody>
                  <a:tcPr/>
                </a:tc>
                <a:tc>
                  <a:txBody>
                    <a:bodyPr/>
                    <a:lstStyle/>
                    <a:p>
                      <a:pPr algn="ctr"/>
                      <a:r>
                        <a:rPr lang="en-US" sz="4000" b="0" dirty="0" smtClean="0">
                          <a:solidFill>
                            <a:schemeClr val="bg1"/>
                          </a:solidFill>
                          <a:latin typeface="Tahoma" pitchFamily="34" charset="0"/>
                          <a:ea typeface="Tahoma" pitchFamily="34" charset="0"/>
                          <a:cs typeface="Tahoma" pitchFamily="34" charset="0"/>
                        </a:rPr>
                        <a:t>In</a:t>
                      </a:r>
                      <a:r>
                        <a:rPr lang="en-US" sz="4000" b="0" baseline="0" dirty="0" smtClean="0">
                          <a:solidFill>
                            <a:schemeClr val="bg1"/>
                          </a:solidFill>
                          <a:latin typeface="Tahoma" pitchFamily="34" charset="0"/>
                          <a:ea typeface="Tahoma" pitchFamily="34" charset="0"/>
                          <a:cs typeface="Tahoma" pitchFamily="34" charset="0"/>
                        </a:rPr>
                        <a:t> the Last Days- Pentecost                </a:t>
                      </a:r>
                    </a:p>
                    <a:p>
                      <a:pPr algn="ctr"/>
                      <a:r>
                        <a:rPr lang="en-US" sz="4000" b="0" baseline="0" dirty="0" smtClean="0">
                          <a:solidFill>
                            <a:schemeClr val="bg1"/>
                          </a:solidFill>
                          <a:latin typeface="Tahoma" pitchFamily="34" charset="0"/>
                          <a:ea typeface="Tahoma" pitchFamily="34" charset="0"/>
                          <a:cs typeface="Tahoma" pitchFamily="34" charset="0"/>
                        </a:rPr>
                        <a:t>(Peter quotes Joel’s prophecy- Acts 2:17)</a:t>
                      </a:r>
                      <a:endParaRPr lang="en-US" sz="4000" b="0" dirty="0" smtClean="0">
                        <a:solidFill>
                          <a:schemeClr val="bg1"/>
                        </a:solidFill>
                        <a:latin typeface="Tahoma" pitchFamily="34" charset="0"/>
                        <a:ea typeface="Tahoma" pitchFamily="34" charset="0"/>
                        <a:cs typeface="Tahoma" pitchFamily="34" charset="0"/>
                      </a:endParaRPr>
                    </a:p>
                  </a:txBody>
                  <a:tcPr/>
                </a:tc>
              </a:tr>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400" b="0" dirty="0" smtClean="0">
                          <a:solidFill>
                            <a:schemeClr val="bg1"/>
                          </a:solidFill>
                          <a:latin typeface="Tahoma" pitchFamily="34" charset="0"/>
                          <a:ea typeface="Tahoma" pitchFamily="34" charset="0"/>
                          <a:cs typeface="Tahoma" pitchFamily="34" charset="0"/>
                        </a:rPr>
                        <a:t>What was God going to</a:t>
                      </a:r>
                      <a:r>
                        <a:rPr lang="en-US" sz="4400" b="0" baseline="0" dirty="0" smtClean="0">
                          <a:solidFill>
                            <a:schemeClr val="bg1"/>
                          </a:solidFill>
                          <a:latin typeface="Tahoma" pitchFamily="34" charset="0"/>
                          <a:ea typeface="Tahoma" pitchFamily="34" charset="0"/>
                          <a:cs typeface="Tahoma" pitchFamily="34" charset="0"/>
                        </a:rPr>
                        <a:t> do?</a:t>
                      </a:r>
                      <a:endParaRPr lang="en-US" sz="4400" b="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200" b="0" dirty="0" smtClean="0">
                          <a:solidFill>
                            <a:schemeClr val="bg1"/>
                          </a:solidFill>
                          <a:latin typeface="Tahoma" pitchFamily="34" charset="0"/>
                          <a:ea typeface="Tahoma" pitchFamily="34" charset="0"/>
                          <a:cs typeface="Tahoma" pitchFamily="34" charset="0"/>
                        </a:rPr>
                        <a:t>Pour out His Spirit on all Flesh (Acts</a:t>
                      </a:r>
                      <a:r>
                        <a:rPr lang="en-US" sz="4200" b="0" baseline="0" dirty="0" smtClean="0">
                          <a:solidFill>
                            <a:schemeClr val="bg1"/>
                          </a:solidFill>
                          <a:latin typeface="Tahoma" pitchFamily="34" charset="0"/>
                          <a:ea typeface="Tahoma" pitchFamily="34" charset="0"/>
                          <a:cs typeface="Tahoma" pitchFamily="34" charset="0"/>
                        </a:rPr>
                        <a:t> 1:4-5; 2:1-4, 2:17-21; 10:44-46; 11:15-16)</a:t>
                      </a: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r h="2990579">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494180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7700" dirty="0" smtClean="0">
                <a:solidFill>
                  <a:srgbClr val="FFFF00"/>
                </a:solidFill>
                <a:latin typeface="Tahoma" pitchFamily="34" charset="0"/>
                <a:ea typeface="Tahoma" pitchFamily="34" charset="0"/>
                <a:cs typeface="Tahoma" pitchFamily="34" charset="0"/>
              </a:rPr>
              <a:t>Origin of the Lord’s Church</a:t>
            </a:r>
            <a:endParaRPr lang="en-US" sz="177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dirty="0" smtClean="0">
                <a:solidFill>
                  <a:srgbClr val="FFFF00"/>
                </a:solidFill>
                <a:latin typeface="Tahoma" pitchFamily="34" charset="0"/>
                <a:ea typeface="Tahoma" pitchFamily="34" charset="0"/>
                <a:cs typeface="Tahoma" pitchFamily="34" charset="0"/>
              </a:rPr>
              <a:t>Prophesy of God’s Spirit (Joel 2:28-32)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3270058"/>
              </p:ext>
            </p:extLst>
          </p:nvPr>
        </p:nvGraphicFramePr>
        <p:xfrm>
          <a:off x="0" y="1295400"/>
          <a:ext cx="14630400" cy="7867379"/>
        </p:xfrm>
        <a:graphic>
          <a:graphicData uri="http://schemas.openxmlformats.org/drawingml/2006/table">
            <a:tbl>
              <a:tblPr firstRow="1" bandRow="1">
                <a:tableStyleId>{073A0DAA-6AF3-43AB-8588-CEC1D06C72B9}</a:tableStyleId>
              </a:tblPr>
              <a:tblGrid>
                <a:gridCol w="7315200"/>
                <a:gridCol w="7315200"/>
              </a:tblGrid>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b="0" dirty="0" smtClean="0">
                          <a:solidFill>
                            <a:schemeClr val="bg1"/>
                          </a:solidFill>
                          <a:latin typeface="Tahoma" pitchFamily="34" charset="0"/>
                          <a:ea typeface="Tahoma" pitchFamily="34" charset="0"/>
                          <a:cs typeface="Tahoma" pitchFamily="34" charset="0"/>
                        </a:rPr>
                        <a:t>When</a:t>
                      </a:r>
                      <a:r>
                        <a:rPr lang="en-US" sz="4000" b="0" baseline="0" dirty="0" smtClean="0">
                          <a:solidFill>
                            <a:schemeClr val="bg1"/>
                          </a:solidFill>
                          <a:latin typeface="Tahoma" pitchFamily="34" charset="0"/>
                          <a:ea typeface="Tahoma" pitchFamily="34" charset="0"/>
                          <a:cs typeface="Tahoma" pitchFamily="34" charset="0"/>
                        </a:rPr>
                        <a:t> would it be established?</a:t>
                      </a:r>
                      <a:endParaRPr lang="en-US" sz="4000" b="0" dirty="0" smtClean="0">
                        <a:solidFill>
                          <a:schemeClr val="bg1"/>
                        </a:solidFill>
                        <a:latin typeface="Tahoma" pitchFamily="34" charset="0"/>
                        <a:ea typeface="Tahoma" pitchFamily="34" charset="0"/>
                        <a:cs typeface="Tahoma" pitchFamily="34" charset="0"/>
                      </a:endParaRPr>
                    </a:p>
                  </a:txBody>
                  <a:tcPr/>
                </a:tc>
                <a:tc>
                  <a:txBody>
                    <a:bodyPr/>
                    <a:lstStyle/>
                    <a:p>
                      <a:pPr algn="ctr"/>
                      <a:r>
                        <a:rPr lang="en-US" sz="4000" b="0" dirty="0" smtClean="0">
                          <a:solidFill>
                            <a:schemeClr val="bg1"/>
                          </a:solidFill>
                          <a:latin typeface="Tahoma" pitchFamily="34" charset="0"/>
                          <a:ea typeface="Tahoma" pitchFamily="34" charset="0"/>
                          <a:cs typeface="Tahoma" pitchFamily="34" charset="0"/>
                        </a:rPr>
                        <a:t>In</a:t>
                      </a:r>
                      <a:r>
                        <a:rPr lang="en-US" sz="4000" b="0" baseline="0" dirty="0" smtClean="0">
                          <a:solidFill>
                            <a:schemeClr val="bg1"/>
                          </a:solidFill>
                          <a:latin typeface="Tahoma" pitchFamily="34" charset="0"/>
                          <a:ea typeface="Tahoma" pitchFamily="34" charset="0"/>
                          <a:cs typeface="Tahoma" pitchFamily="34" charset="0"/>
                        </a:rPr>
                        <a:t> the Last Days- Pentecost                </a:t>
                      </a:r>
                    </a:p>
                    <a:p>
                      <a:pPr algn="ctr"/>
                      <a:r>
                        <a:rPr lang="en-US" sz="4000" b="0" baseline="0" dirty="0" smtClean="0">
                          <a:solidFill>
                            <a:schemeClr val="bg1"/>
                          </a:solidFill>
                          <a:latin typeface="Tahoma" pitchFamily="34" charset="0"/>
                          <a:ea typeface="Tahoma" pitchFamily="34" charset="0"/>
                          <a:cs typeface="Tahoma" pitchFamily="34" charset="0"/>
                        </a:rPr>
                        <a:t>(Peter quotes Joel’s prophecy- Acts 2:17)</a:t>
                      </a:r>
                      <a:endParaRPr lang="en-US" sz="4000" b="0" dirty="0" smtClean="0">
                        <a:solidFill>
                          <a:schemeClr val="bg1"/>
                        </a:solidFill>
                        <a:latin typeface="Tahoma" pitchFamily="34" charset="0"/>
                        <a:ea typeface="Tahoma" pitchFamily="34" charset="0"/>
                        <a:cs typeface="Tahoma" pitchFamily="34" charset="0"/>
                      </a:endParaRPr>
                    </a:p>
                  </a:txBody>
                  <a:tcPr/>
                </a:tc>
              </a:tr>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400" b="0" dirty="0" smtClean="0">
                          <a:solidFill>
                            <a:schemeClr val="bg1"/>
                          </a:solidFill>
                          <a:latin typeface="Tahoma" pitchFamily="34" charset="0"/>
                          <a:ea typeface="Tahoma" pitchFamily="34" charset="0"/>
                          <a:cs typeface="Tahoma" pitchFamily="34" charset="0"/>
                        </a:rPr>
                        <a:t>What was God going to</a:t>
                      </a:r>
                      <a:r>
                        <a:rPr lang="en-US" sz="4400" b="0" baseline="0" dirty="0" smtClean="0">
                          <a:solidFill>
                            <a:schemeClr val="bg1"/>
                          </a:solidFill>
                          <a:latin typeface="Tahoma" pitchFamily="34" charset="0"/>
                          <a:ea typeface="Tahoma" pitchFamily="34" charset="0"/>
                          <a:cs typeface="Tahoma" pitchFamily="34" charset="0"/>
                        </a:rPr>
                        <a:t> do?</a:t>
                      </a:r>
                      <a:endParaRPr lang="en-US" sz="4400" b="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200" b="0" dirty="0" smtClean="0">
                          <a:solidFill>
                            <a:schemeClr val="bg1"/>
                          </a:solidFill>
                          <a:latin typeface="Tahoma" pitchFamily="34" charset="0"/>
                          <a:ea typeface="Tahoma" pitchFamily="34" charset="0"/>
                          <a:cs typeface="Tahoma" pitchFamily="34" charset="0"/>
                        </a:rPr>
                        <a:t>Pour out His Spirit on all Flesh (Acts</a:t>
                      </a:r>
                      <a:r>
                        <a:rPr lang="en-US" sz="4200" b="0" baseline="0" dirty="0" smtClean="0">
                          <a:solidFill>
                            <a:schemeClr val="bg1"/>
                          </a:solidFill>
                          <a:latin typeface="Tahoma" pitchFamily="34" charset="0"/>
                          <a:ea typeface="Tahoma" pitchFamily="34" charset="0"/>
                          <a:cs typeface="Tahoma" pitchFamily="34" charset="0"/>
                        </a:rPr>
                        <a:t> 1:4-5; 2:1-4, 2:17-21; 10:44-46; 11:15-16)</a:t>
                      </a: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r h="2990579">
                <a:tc>
                  <a:txBody>
                    <a:bodyPr/>
                    <a:lstStyle/>
                    <a:p>
                      <a:pPr algn="ctr"/>
                      <a:r>
                        <a:rPr lang="en-US" sz="4200" dirty="0" smtClean="0">
                          <a:solidFill>
                            <a:schemeClr val="bg1"/>
                          </a:solidFill>
                          <a:latin typeface="Tahoma" pitchFamily="34" charset="0"/>
                          <a:ea typeface="Tahoma" pitchFamily="34" charset="0"/>
                          <a:cs typeface="Tahoma" pitchFamily="34" charset="0"/>
                        </a:rPr>
                        <a:t>For what </a:t>
                      </a:r>
                      <a:r>
                        <a:rPr lang="en-US" sz="4200" dirty="0" smtClean="0">
                          <a:solidFill>
                            <a:schemeClr val="bg1"/>
                          </a:solidFill>
                          <a:latin typeface="Tahoma" pitchFamily="34" charset="0"/>
                          <a:ea typeface="Tahoma" pitchFamily="34" charset="0"/>
                          <a:cs typeface="Tahoma" pitchFamily="34" charset="0"/>
                        </a:rPr>
                        <a:t>purpose?</a:t>
                      </a: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1271746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dirty="0" smtClean="0">
                <a:solidFill>
                  <a:srgbClr val="FFFF00"/>
                </a:solidFill>
                <a:latin typeface="Tahoma" pitchFamily="34" charset="0"/>
                <a:ea typeface="Tahoma" pitchFamily="34" charset="0"/>
                <a:cs typeface="Tahoma" pitchFamily="34" charset="0"/>
              </a:rPr>
              <a:t>Prophesy of God’s Spirit (Joel 2:28-32)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01659727"/>
              </p:ext>
            </p:extLst>
          </p:nvPr>
        </p:nvGraphicFramePr>
        <p:xfrm>
          <a:off x="0" y="1295400"/>
          <a:ext cx="14630400" cy="7867379"/>
        </p:xfrm>
        <a:graphic>
          <a:graphicData uri="http://schemas.openxmlformats.org/drawingml/2006/table">
            <a:tbl>
              <a:tblPr firstRow="1" bandRow="1">
                <a:tableStyleId>{073A0DAA-6AF3-43AB-8588-CEC1D06C72B9}</a:tableStyleId>
              </a:tblPr>
              <a:tblGrid>
                <a:gridCol w="7315200"/>
                <a:gridCol w="7315200"/>
              </a:tblGrid>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000" b="0" dirty="0" smtClean="0">
                          <a:solidFill>
                            <a:schemeClr val="bg1"/>
                          </a:solidFill>
                          <a:latin typeface="Tahoma" pitchFamily="34" charset="0"/>
                          <a:ea typeface="Tahoma" pitchFamily="34" charset="0"/>
                          <a:cs typeface="Tahoma" pitchFamily="34" charset="0"/>
                        </a:rPr>
                        <a:t>When</a:t>
                      </a:r>
                      <a:r>
                        <a:rPr lang="en-US" sz="4000" b="0" baseline="0" dirty="0" smtClean="0">
                          <a:solidFill>
                            <a:schemeClr val="bg1"/>
                          </a:solidFill>
                          <a:latin typeface="Tahoma" pitchFamily="34" charset="0"/>
                          <a:ea typeface="Tahoma" pitchFamily="34" charset="0"/>
                          <a:cs typeface="Tahoma" pitchFamily="34" charset="0"/>
                        </a:rPr>
                        <a:t> would it be established?</a:t>
                      </a:r>
                      <a:endParaRPr lang="en-US" sz="4000" b="0" dirty="0" smtClean="0">
                        <a:solidFill>
                          <a:schemeClr val="bg1"/>
                        </a:solidFill>
                        <a:latin typeface="Tahoma" pitchFamily="34" charset="0"/>
                        <a:ea typeface="Tahoma" pitchFamily="34" charset="0"/>
                        <a:cs typeface="Tahoma" pitchFamily="34" charset="0"/>
                      </a:endParaRPr>
                    </a:p>
                  </a:txBody>
                  <a:tcPr/>
                </a:tc>
                <a:tc>
                  <a:txBody>
                    <a:bodyPr/>
                    <a:lstStyle/>
                    <a:p>
                      <a:pPr algn="ctr"/>
                      <a:r>
                        <a:rPr lang="en-US" sz="4000" b="0" dirty="0" smtClean="0">
                          <a:solidFill>
                            <a:schemeClr val="bg1"/>
                          </a:solidFill>
                          <a:latin typeface="Tahoma" pitchFamily="34" charset="0"/>
                          <a:ea typeface="Tahoma" pitchFamily="34" charset="0"/>
                          <a:cs typeface="Tahoma" pitchFamily="34" charset="0"/>
                        </a:rPr>
                        <a:t>In</a:t>
                      </a:r>
                      <a:r>
                        <a:rPr lang="en-US" sz="4000" b="0" baseline="0" dirty="0" smtClean="0">
                          <a:solidFill>
                            <a:schemeClr val="bg1"/>
                          </a:solidFill>
                          <a:latin typeface="Tahoma" pitchFamily="34" charset="0"/>
                          <a:ea typeface="Tahoma" pitchFamily="34" charset="0"/>
                          <a:cs typeface="Tahoma" pitchFamily="34" charset="0"/>
                        </a:rPr>
                        <a:t> the Last Days- Pentecost                </a:t>
                      </a:r>
                    </a:p>
                    <a:p>
                      <a:pPr algn="ctr"/>
                      <a:r>
                        <a:rPr lang="en-US" sz="4000" b="0" baseline="0" dirty="0" smtClean="0">
                          <a:solidFill>
                            <a:schemeClr val="bg1"/>
                          </a:solidFill>
                          <a:latin typeface="Tahoma" pitchFamily="34" charset="0"/>
                          <a:ea typeface="Tahoma" pitchFamily="34" charset="0"/>
                          <a:cs typeface="Tahoma" pitchFamily="34" charset="0"/>
                        </a:rPr>
                        <a:t>(Peter quotes Joel’s prophecy- Acts 2:17)</a:t>
                      </a:r>
                      <a:endParaRPr lang="en-US" sz="4000" b="0" dirty="0" smtClean="0">
                        <a:solidFill>
                          <a:schemeClr val="bg1"/>
                        </a:solidFill>
                        <a:latin typeface="Tahoma" pitchFamily="34" charset="0"/>
                        <a:ea typeface="Tahoma" pitchFamily="34" charset="0"/>
                        <a:cs typeface="Tahoma" pitchFamily="34" charset="0"/>
                      </a:endParaRPr>
                    </a:p>
                  </a:txBody>
                  <a:tcPr/>
                </a:tc>
              </a:tr>
              <a:tr h="24384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400" b="0" dirty="0" smtClean="0">
                          <a:solidFill>
                            <a:schemeClr val="bg1"/>
                          </a:solidFill>
                          <a:latin typeface="Tahoma" pitchFamily="34" charset="0"/>
                          <a:ea typeface="Tahoma" pitchFamily="34" charset="0"/>
                          <a:cs typeface="Tahoma" pitchFamily="34" charset="0"/>
                        </a:rPr>
                        <a:t>What was God going to</a:t>
                      </a:r>
                      <a:r>
                        <a:rPr lang="en-US" sz="4400" b="0" baseline="0" dirty="0" smtClean="0">
                          <a:solidFill>
                            <a:schemeClr val="bg1"/>
                          </a:solidFill>
                          <a:latin typeface="Tahoma" pitchFamily="34" charset="0"/>
                          <a:ea typeface="Tahoma" pitchFamily="34" charset="0"/>
                          <a:cs typeface="Tahoma" pitchFamily="34" charset="0"/>
                        </a:rPr>
                        <a:t> do?</a:t>
                      </a:r>
                      <a:endParaRPr lang="en-US" sz="4400" b="0" dirty="0" smtClean="0">
                        <a:solidFill>
                          <a:schemeClr val="bg1"/>
                        </a:solidFill>
                        <a:latin typeface="Tahoma" pitchFamily="34" charset="0"/>
                        <a:ea typeface="Tahoma" pitchFamily="34" charset="0"/>
                        <a:cs typeface="Tahoma" pitchFamily="34" charset="0"/>
                      </a:endParaRPr>
                    </a:p>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4200" b="0" dirty="0" smtClean="0">
                          <a:solidFill>
                            <a:schemeClr val="bg1"/>
                          </a:solidFill>
                          <a:latin typeface="Tahoma" pitchFamily="34" charset="0"/>
                          <a:ea typeface="Tahoma" pitchFamily="34" charset="0"/>
                          <a:cs typeface="Tahoma" pitchFamily="34" charset="0"/>
                        </a:rPr>
                        <a:t>Pour out His Spirit on all Flesh (Acts</a:t>
                      </a:r>
                      <a:r>
                        <a:rPr lang="en-US" sz="4200" b="0" baseline="0" dirty="0" smtClean="0">
                          <a:solidFill>
                            <a:schemeClr val="bg1"/>
                          </a:solidFill>
                          <a:latin typeface="Tahoma" pitchFamily="34" charset="0"/>
                          <a:ea typeface="Tahoma" pitchFamily="34" charset="0"/>
                          <a:cs typeface="Tahoma" pitchFamily="34" charset="0"/>
                        </a:rPr>
                        <a:t> 1:4-5; 2:1-4, 2:17-21; 10:44-46; 11:15-16)</a:t>
                      </a: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r h="2990579">
                <a:tc>
                  <a:txBody>
                    <a:bodyPr/>
                    <a:lstStyle/>
                    <a:p>
                      <a:pPr algn="ctr"/>
                      <a:r>
                        <a:rPr lang="en-US" sz="4200" dirty="0" smtClean="0">
                          <a:solidFill>
                            <a:schemeClr val="bg1"/>
                          </a:solidFill>
                          <a:latin typeface="Tahoma" pitchFamily="34" charset="0"/>
                          <a:ea typeface="Tahoma" pitchFamily="34" charset="0"/>
                          <a:cs typeface="Tahoma" pitchFamily="34" charset="0"/>
                        </a:rPr>
                        <a:t>For what </a:t>
                      </a:r>
                      <a:r>
                        <a:rPr lang="en-US" sz="4200" dirty="0" smtClean="0">
                          <a:solidFill>
                            <a:schemeClr val="bg1"/>
                          </a:solidFill>
                          <a:latin typeface="Tahoma" pitchFamily="34" charset="0"/>
                          <a:ea typeface="Tahoma" pitchFamily="34" charset="0"/>
                          <a:cs typeface="Tahoma" pitchFamily="34" charset="0"/>
                        </a:rPr>
                        <a:t>purpose?</a:t>
                      </a: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r>
                        <a:rPr lang="en-US" sz="4200" dirty="0" smtClean="0">
                          <a:solidFill>
                            <a:schemeClr val="bg1"/>
                          </a:solidFill>
                          <a:latin typeface="Tahoma" pitchFamily="34" charset="0"/>
                          <a:ea typeface="Tahoma" pitchFamily="34" charset="0"/>
                          <a:cs typeface="Tahoma" pitchFamily="34" charset="0"/>
                        </a:rPr>
                        <a:t>That</a:t>
                      </a:r>
                      <a:r>
                        <a:rPr lang="en-US" sz="4200" baseline="0" dirty="0" smtClean="0">
                          <a:solidFill>
                            <a:schemeClr val="bg1"/>
                          </a:solidFill>
                          <a:latin typeface="Tahoma" pitchFamily="34" charset="0"/>
                          <a:ea typeface="Tahoma" pitchFamily="34" charset="0"/>
                          <a:cs typeface="Tahoma" pitchFamily="34" charset="0"/>
                        </a:rPr>
                        <a:t> they might be </a:t>
                      </a:r>
                      <a:r>
                        <a:rPr lang="en-US" sz="4200" dirty="0" smtClean="0">
                          <a:solidFill>
                            <a:schemeClr val="bg1"/>
                          </a:solidFill>
                          <a:latin typeface="Tahoma" pitchFamily="34" charset="0"/>
                          <a:ea typeface="Tahoma" pitchFamily="34" charset="0"/>
                          <a:cs typeface="Tahoma" pitchFamily="34" charset="0"/>
                        </a:rPr>
                        <a:t>saved-    it was fulfilled when they obeyed</a:t>
                      </a:r>
                      <a:r>
                        <a:rPr lang="en-US" sz="4200" baseline="0" dirty="0" smtClean="0">
                          <a:solidFill>
                            <a:schemeClr val="bg1"/>
                          </a:solidFill>
                          <a:latin typeface="Tahoma" pitchFamily="34" charset="0"/>
                          <a:ea typeface="Tahoma" pitchFamily="34" charset="0"/>
                          <a:cs typeface="Tahoma" pitchFamily="34" charset="0"/>
                        </a:rPr>
                        <a:t> (Acts 2:21, 38, 41)</a:t>
                      </a:r>
                      <a:endParaRPr lang="en-US" sz="42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757751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399" cy="1219200"/>
          </a:xfrm>
        </p:spPr>
        <p:txBody>
          <a:bodyPr>
            <a:noAutofit/>
          </a:bodyPr>
          <a:lstStyle/>
          <a:p>
            <a:r>
              <a:rPr lang="en-US" sz="5700" dirty="0">
                <a:solidFill>
                  <a:srgbClr val="FFFF00"/>
                </a:solidFill>
                <a:latin typeface="Tahoma" pitchFamily="34" charset="0"/>
                <a:ea typeface="Tahoma" pitchFamily="34" charset="0"/>
                <a:cs typeface="Tahoma" pitchFamily="34" charset="0"/>
              </a:rPr>
              <a:t>Prophesy of God’s Kingdom (</a:t>
            </a:r>
            <a:r>
              <a:rPr lang="en-US" sz="5700" dirty="0" smtClean="0">
                <a:solidFill>
                  <a:srgbClr val="FFFF00"/>
                </a:solidFill>
                <a:latin typeface="Tahoma" pitchFamily="34" charset="0"/>
                <a:ea typeface="Tahoma" pitchFamily="34" charset="0"/>
                <a:cs typeface="Tahoma" pitchFamily="34" charset="0"/>
              </a:rPr>
              <a:t>Dan. 2:40a, 44)</a:t>
            </a:r>
            <a:endParaRPr lang="en-US" sz="5700" dirty="0"/>
          </a:p>
        </p:txBody>
      </p:sp>
      <p:sp>
        <p:nvSpPr>
          <p:cNvPr id="3" name="Content Placeholder 2"/>
          <p:cNvSpPr>
            <a:spLocks noGrp="1"/>
          </p:cNvSpPr>
          <p:nvPr>
            <p:ph idx="1"/>
          </p:nvPr>
        </p:nvSpPr>
        <p:spPr>
          <a:xfrm>
            <a:off x="-1" y="1295400"/>
            <a:ext cx="14630399" cy="6934200"/>
          </a:xfrm>
        </p:spPr>
        <p:txBody>
          <a:bodyPr>
            <a:normAutofit lnSpcReduction="10000"/>
          </a:bodyPr>
          <a:lstStyle/>
          <a:p>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Nebuchadnezzar’s dream was revealed to Daniel in which God was foretelling about His kingdom being established in the future from that time (Babylon- 1</a:t>
            </a:r>
            <a:r>
              <a:rPr lang="en-US"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st</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Medo</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Persia- 2</a:t>
            </a:r>
            <a:r>
              <a:rPr lang="en-US"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nd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Greece- 3</a:t>
            </a:r>
            <a:r>
              <a:rPr lang="en-US"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rd</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there will be a fourth kingdom as strong as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iron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In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the days of those kings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God of heaven will set up a kingdom which will never be destroyed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that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kingdom will not be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left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for another people; it will crush and put an end to all these kingdoms, but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it will itself endure </a:t>
            </a:r>
            <a:r>
              <a:rPr lang="en-US"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forever</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125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700" dirty="0" smtClean="0">
                <a:solidFill>
                  <a:srgbClr val="FFFF00"/>
                </a:solidFill>
                <a:latin typeface="Tahoma" pitchFamily="34" charset="0"/>
                <a:ea typeface="Tahoma" pitchFamily="34" charset="0"/>
                <a:cs typeface="Tahoma" pitchFamily="34" charset="0"/>
              </a:rPr>
              <a:t>Prophesy of God’s Kingdom (Dan. 2:40a, 44)</a:t>
            </a:r>
            <a:endParaRPr lang="en-US" sz="5700" dirty="0">
              <a:solidFill>
                <a:srgbClr val="FFFF00"/>
              </a:solidFill>
              <a:latin typeface="Tahoma" pitchFamily="34" charset="0"/>
              <a:ea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71782931"/>
              </p:ext>
            </p:extLst>
          </p:nvPr>
        </p:nvGraphicFramePr>
        <p:xfrm>
          <a:off x="0" y="1219200"/>
          <a:ext cx="14630400" cy="6949440"/>
        </p:xfrm>
        <a:graphic>
          <a:graphicData uri="http://schemas.openxmlformats.org/drawingml/2006/table">
            <a:tbl>
              <a:tblPr firstRow="1" bandRow="1">
                <a:tableStyleId>{073A0DAA-6AF3-43AB-8588-CEC1D06C72B9}</a:tableStyleId>
              </a:tblPr>
              <a:tblGrid>
                <a:gridCol w="7315200"/>
                <a:gridCol w="7315200"/>
              </a:tblGrid>
              <a:tr h="1143000">
                <a:tc>
                  <a:txBody>
                    <a:bodyPr/>
                    <a:lstStyle/>
                    <a:p>
                      <a:pPr algn="ct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700" dirty="0">
                <a:solidFill>
                  <a:srgbClr val="FFFF00"/>
                </a:solidFill>
                <a:latin typeface="Tahoma" pitchFamily="34" charset="0"/>
                <a:ea typeface="Tahoma" pitchFamily="34" charset="0"/>
                <a:cs typeface="Tahoma" pitchFamily="34" charset="0"/>
              </a:rPr>
              <a:t>Prophesy of God’s Kingdom (Dan. 2:40a, 44)</a:t>
            </a: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37467352"/>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2740065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700" dirty="0">
                <a:solidFill>
                  <a:srgbClr val="FFFF00"/>
                </a:solidFill>
                <a:latin typeface="Tahoma" pitchFamily="34" charset="0"/>
                <a:ea typeface="Tahoma" pitchFamily="34" charset="0"/>
                <a:cs typeface="Tahoma" pitchFamily="34" charset="0"/>
              </a:rPr>
              <a:t>Prophesy of God’s Kingdom (Dan. 2:40a, 44)</a:t>
            </a: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96699502"/>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3554956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700" dirty="0">
                <a:solidFill>
                  <a:srgbClr val="FFFF00"/>
                </a:solidFill>
                <a:latin typeface="Tahoma" pitchFamily="34" charset="0"/>
                <a:ea typeface="Tahoma" pitchFamily="34" charset="0"/>
                <a:cs typeface="Tahoma" pitchFamily="34" charset="0"/>
              </a:rPr>
              <a:t>Prophesy of God’s Kingdom (Dan. 2:40a, 44)</a:t>
            </a: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0393865"/>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3767776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700" dirty="0">
                <a:solidFill>
                  <a:srgbClr val="FFFF00"/>
                </a:solidFill>
                <a:latin typeface="Tahoma" pitchFamily="34" charset="0"/>
                <a:ea typeface="Tahoma" pitchFamily="34" charset="0"/>
                <a:cs typeface="Tahoma" pitchFamily="34" charset="0"/>
              </a:rPr>
              <a:t>Prophesy of God’s Kingdom (Dan. 2:40a, 44)</a:t>
            </a: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38180347"/>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baseline="0" dirty="0" smtClean="0">
                          <a:solidFill>
                            <a:schemeClr val="bg1"/>
                          </a:solidFill>
                          <a:latin typeface="Tahoma" pitchFamily="34" charset="0"/>
                          <a:ea typeface="Tahoma" pitchFamily="34" charset="0"/>
                          <a:cs typeface="Tahoma" pitchFamily="34" charset="0"/>
                        </a:rPr>
                        <a:t>Apostles clothed with power from God- Pentecost (Ax 2:1-4)</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25664433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200" dirty="0">
                <a:solidFill>
                  <a:srgbClr val="FFFF00"/>
                </a:solidFill>
                <a:latin typeface="Tahoma" pitchFamily="34" charset="0"/>
                <a:ea typeface="Tahoma" pitchFamily="34" charset="0"/>
                <a:cs typeface="Tahoma" pitchFamily="34" charset="0"/>
              </a:rPr>
              <a:t>Prophesy of God’s Kingdom </a:t>
            </a:r>
            <a:r>
              <a:rPr lang="en-US" sz="6200" dirty="0" smtClean="0">
                <a:solidFill>
                  <a:srgbClr val="FFFF00"/>
                </a:solidFill>
                <a:latin typeface="Tahoma" pitchFamily="34" charset="0"/>
                <a:ea typeface="Tahoma" pitchFamily="34" charset="0"/>
                <a:cs typeface="Tahoma" pitchFamily="34" charset="0"/>
              </a:rPr>
              <a:t>(Isa. 9:6-7)</a:t>
            </a:r>
            <a:endParaRPr lang="en-US" sz="6200" dirty="0"/>
          </a:p>
        </p:txBody>
      </p:sp>
      <p:sp>
        <p:nvSpPr>
          <p:cNvPr id="3" name="Content Placeholder 2"/>
          <p:cNvSpPr>
            <a:spLocks noGrp="1"/>
          </p:cNvSpPr>
          <p:nvPr>
            <p:ph idx="1"/>
          </p:nvPr>
        </p:nvSpPr>
        <p:spPr>
          <a:xfrm>
            <a:off x="0" y="1143000"/>
            <a:ext cx="14630400" cy="7315200"/>
          </a:xfrm>
        </p:spPr>
        <p:txBody>
          <a:bodyPr>
            <a:normAutofit fontScale="92500"/>
          </a:bodyPr>
          <a:lstStyle/>
          <a:p>
            <a:pPr marL="0" indent="0">
              <a:buNone/>
            </a:pP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For a child will be born to us, a son will be given to us;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the government will </a:t>
            </a:r>
            <a:r>
              <a:rPr lang="en-US"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rest</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 on His shoulders</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 and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name will be called Wonderful Counselor,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Mighty God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Eternal Father, Prince of Peace.</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will be no end to the increase of </a:t>
            </a:r>
            <a:r>
              <a:rPr lang="en-US" i="1" dirty="0">
                <a:solidFill>
                  <a:schemeClr val="bg1"/>
                </a:solidFill>
                <a:latin typeface="Tahoma" panose="020B0604030504040204" pitchFamily="34" charset="0"/>
                <a:ea typeface="Tahoma" panose="020B0604030504040204" pitchFamily="34" charset="0"/>
                <a:cs typeface="Tahoma" panose="020B0604030504040204" pitchFamily="34" charset="0"/>
              </a:rPr>
              <a:t>His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government or of peace,</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On the throne of David and over his kingdom</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establish it and to uphold it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with justice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&amp; righteousness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From then on and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forevermore</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zeal of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 of hosts will accomplish this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86037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Prophesy of God’s Kingdom (Da. 2:44; Is. 9:6-7)</a:t>
            </a:r>
            <a:endParaRPr lang="en-US" sz="5200" dirty="0">
              <a:solidFill>
                <a:srgbClr val="FFFF00"/>
              </a:solidFill>
              <a:latin typeface="Tahoma" pitchFamily="34" charset="0"/>
              <a:ea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769705335"/>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baseline="0" dirty="0" smtClean="0">
                          <a:solidFill>
                            <a:schemeClr val="bg1"/>
                          </a:solidFill>
                          <a:latin typeface="Tahoma" pitchFamily="34" charset="0"/>
                          <a:ea typeface="Tahoma" pitchFamily="34" charset="0"/>
                          <a:cs typeface="Tahoma" pitchFamily="34" charset="0"/>
                        </a:rPr>
                        <a:t>Apostles clothed with power from God- Pentecost (Ax 2:1-4)</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Who is it built on? Christ, apostles</a:t>
                      </a:r>
                      <a:r>
                        <a:rPr lang="en-US" sz="3900" baseline="0" dirty="0" smtClean="0">
                          <a:solidFill>
                            <a:schemeClr val="bg1"/>
                          </a:solidFill>
                          <a:latin typeface="Tahoma" pitchFamily="34" charset="0"/>
                          <a:ea typeface="Tahoma" pitchFamily="34" charset="0"/>
                          <a:cs typeface="Tahoma" pitchFamily="34" charset="0"/>
                        </a:rPr>
                        <a:t> had authority to preach (Mt. 16:16-19; 18:18; Ax 1:8)</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1731854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There are many churches in Fort Worth, Texas, USA &amp; </a:t>
            </a:r>
            <a:r>
              <a:rPr lang="en-US" sz="4000" dirty="0" smtClean="0">
                <a:solidFill>
                  <a:schemeClr val="bg1"/>
                </a:solidFill>
                <a:latin typeface="Tahoma" pitchFamily="34" charset="0"/>
                <a:ea typeface="Tahoma" pitchFamily="34" charset="0"/>
                <a:cs typeface="Tahoma" pitchFamily="34" charset="0"/>
              </a:rPr>
              <a:t>world</a:t>
            </a:r>
            <a:r>
              <a:rPr lang="en-US" sz="4000" dirty="0" smtClean="0">
                <a:solidFill>
                  <a:schemeClr val="bg1"/>
                </a:solidFill>
                <a:latin typeface="Tahoma" pitchFamily="34" charset="0"/>
                <a:ea typeface="Tahoma" pitchFamily="34" charset="0"/>
                <a:cs typeface="Tahoma" pitchFamily="34" charset="0"/>
              </a:rPr>
              <a:t>.</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Are they all approved by God?  Are any?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Many have their opinions on the matter but God’s thoughts are much higher than ours, and we must listen and obey Him if we want to go to heaven (Isaiah 55:8-9; Heb. 5:8-9).</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Where must anyone </a:t>
            </a:r>
            <a:r>
              <a:rPr lang="en-US" sz="4000" dirty="0" smtClean="0">
                <a:solidFill>
                  <a:schemeClr val="bg1"/>
                </a:solidFill>
                <a:latin typeface="Tahoma" pitchFamily="34" charset="0"/>
                <a:ea typeface="Tahoma" pitchFamily="34" charset="0"/>
                <a:cs typeface="Tahoma" pitchFamily="34" charset="0"/>
              </a:rPr>
              <a:t>get </a:t>
            </a:r>
            <a:r>
              <a:rPr lang="en-US" sz="4000" dirty="0" smtClean="0">
                <a:solidFill>
                  <a:schemeClr val="bg1"/>
                </a:solidFill>
                <a:latin typeface="Tahoma" pitchFamily="34" charset="0"/>
                <a:ea typeface="Tahoma" pitchFamily="34" charset="0"/>
                <a:cs typeface="Tahoma" pitchFamily="34" charset="0"/>
              </a:rPr>
              <a:t>authority to start a church?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It must have God’s approval which is revealed in the Scriptures.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What does the Bible say about the origin of the Lord’s church?</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Prophesy of God’s Kingdom (Da. 2:44; Is. 9:6-7)</a:t>
            </a:r>
            <a:endParaRPr lang="en-US" sz="5200" dirty="0">
              <a:solidFill>
                <a:srgbClr val="FFFF00"/>
              </a:solidFill>
              <a:latin typeface="Tahoma" pitchFamily="34" charset="0"/>
              <a:ea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618067324"/>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baseline="0" dirty="0" smtClean="0">
                          <a:solidFill>
                            <a:schemeClr val="bg1"/>
                          </a:solidFill>
                          <a:latin typeface="Tahoma" pitchFamily="34" charset="0"/>
                          <a:ea typeface="Tahoma" pitchFamily="34" charset="0"/>
                          <a:cs typeface="Tahoma" pitchFamily="34" charset="0"/>
                        </a:rPr>
                        <a:t>Apostles clothed with power from God- Pentecost (Ax 2:1-4)</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Who is it built on? Christ, apostles</a:t>
                      </a:r>
                      <a:r>
                        <a:rPr lang="en-US" sz="3900" baseline="0" dirty="0" smtClean="0">
                          <a:solidFill>
                            <a:schemeClr val="bg1"/>
                          </a:solidFill>
                          <a:latin typeface="Tahoma" pitchFamily="34" charset="0"/>
                          <a:ea typeface="Tahoma" pitchFamily="34" charset="0"/>
                          <a:cs typeface="Tahoma" pitchFamily="34" charset="0"/>
                        </a:rPr>
                        <a:t> had authority to preach (Mt. 16:16-19; 18:18; Ax 1:8)</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Christ was exalted to sit on David’s throne in heaven, not in a 1,000</a:t>
                      </a:r>
                      <a:r>
                        <a:rPr lang="en-US" sz="3900" baseline="0" dirty="0" smtClean="0">
                          <a:solidFill>
                            <a:schemeClr val="bg1"/>
                          </a:solidFill>
                          <a:latin typeface="Tahoma" pitchFamily="34" charset="0"/>
                          <a:ea typeface="Tahoma" pitchFamily="34" charset="0"/>
                          <a:cs typeface="Tahoma" pitchFamily="34" charset="0"/>
                        </a:rPr>
                        <a:t> year reign </a:t>
                      </a:r>
                      <a:r>
                        <a:rPr lang="en-US" sz="3900" dirty="0" smtClean="0">
                          <a:solidFill>
                            <a:schemeClr val="bg1"/>
                          </a:solidFill>
                          <a:latin typeface="Tahoma" pitchFamily="34" charset="0"/>
                          <a:ea typeface="Tahoma" pitchFamily="34" charset="0"/>
                          <a:cs typeface="Tahoma" pitchFamily="34" charset="0"/>
                        </a:rPr>
                        <a:t>(Ax 2:29-36)</a:t>
                      </a: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182449646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Prophesy of God’s Kingdom (Da. 2:44; Is. 9:6-7)</a:t>
            </a:r>
            <a:endParaRPr lang="en-US" sz="5200" dirty="0">
              <a:solidFill>
                <a:srgbClr val="FFFF00"/>
              </a:solidFill>
              <a:latin typeface="Tahoma" pitchFamily="34" charset="0"/>
              <a:ea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314972871"/>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baseline="0" dirty="0" smtClean="0">
                          <a:solidFill>
                            <a:schemeClr val="bg1"/>
                          </a:solidFill>
                          <a:latin typeface="Tahoma" pitchFamily="34" charset="0"/>
                          <a:ea typeface="Tahoma" pitchFamily="34" charset="0"/>
                          <a:cs typeface="Tahoma" pitchFamily="34" charset="0"/>
                        </a:rPr>
                        <a:t>Apostles clothed with power from God- Pentecost (Ax 2:1-4)</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Who is it built on? Christ, apostles</a:t>
                      </a:r>
                      <a:r>
                        <a:rPr lang="en-US" sz="3900" baseline="0" dirty="0" smtClean="0">
                          <a:solidFill>
                            <a:schemeClr val="bg1"/>
                          </a:solidFill>
                          <a:latin typeface="Tahoma" pitchFamily="34" charset="0"/>
                          <a:ea typeface="Tahoma" pitchFamily="34" charset="0"/>
                          <a:cs typeface="Tahoma" pitchFamily="34" charset="0"/>
                        </a:rPr>
                        <a:t> had authority to preach (Mt. 16:16-19; 18:18; Ax 1:8)</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Christ was exalted to sit on David’s throne in heaven, not in a 1,000</a:t>
                      </a:r>
                      <a:r>
                        <a:rPr lang="en-US" sz="3900" baseline="0" dirty="0" smtClean="0">
                          <a:solidFill>
                            <a:schemeClr val="bg1"/>
                          </a:solidFill>
                          <a:latin typeface="Tahoma" pitchFamily="34" charset="0"/>
                          <a:ea typeface="Tahoma" pitchFamily="34" charset="0"/>
                          <a:cs typeface="Tahoma" pitchFamily="34" charset="0"/>
                        </a:rPr>
                        <a:t> year reign </a:t>
                      </a:r>
                      <a:r>
                        <a:rPr lang="en-US" sz="3900" dirty="0" smtClean="0">
                          <a:solidFill>
                            <a:schemeClr val="bg1"/>
                          </a:solidFill>
                          <a:latin typeface="Tahoma" pitchFamily="34" charset="0"/>
                          <a:ea typeface="Tahoma" pitchFamily="34" charset="0"/>
                          <a:cs typeface="Tahoma" pitchFamily="34" charset="0"/>
                        </a:rPr>
                        <a:t>(Ax 2:29-36)</a:t>
                      </a: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How long would it stand?</a:t>
                      </a: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4257667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Prophesy of God’s Kingdom (Da. 2:44; Is. 9:6-7)</a:t>
            </a:r>
            <a:endParaRPr lang="en-US" sz="5200" dirty="0">
              <a:solidFill>
                <a:srgbClr val="FFFF00"/>
              </a:solidFill>
              <a:latin typeface="Tahoma" pitchFamily="34" charset="0"/>
              <a:ea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60116100"/>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baseline="0" dirty="0" smtClean="0">
                          <a:solidFill>
                            <a:schemeClr val="bg1"/>
                          </a:solidFill>
                          <a:latin typeface="Tahoma" pitchFamily="34" charset="0"/>
                          <a:ea typeface="Tahoma" pitchFamily="34" charset="0"/>
                          <a:cs typeface="Tahoma" pitchFamily="34" charset="0"/>
                        </a:rPr>
                        <a:t>Apostles clothed with power from God- Pentecost (Ax 2:1-4)</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Who is it built on? Christ, apostles</a:t>
                      </a:r>
                      <a:r>
                        <a:rPr lang="en-US" sz="3900" baseline="0" dirty="0" smtClean="0">
                          <a:solidFill>
                            <a:schemeClr val="bg1"/>
                          </a:solidFill>
                          <a:latin typeface="Tahoma" pitchFamily="34" charset="0"/>
                          <a:ea typeface="Tahoma" pitchFamily="34" charset="0"/>
                          <a:cs typeface="Tahoma" pitchFamily="34" charset="0"/>
                        </a:rPr>
                        <a:t> had authority to preach (Mt. 16:16-19; 18:18; Ax 1:8)</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Christ was exalted to sit on David’s throne in heaven, not in a 1,000</a:t>
                      </a:r>
                      <a:r>
                        <a:rPr lang="en-US" sz="3900" baseline="0" dirty="0" smtClean="0">
                          <a:solidFill>
                            <a:schemeClr val="bg1"/>
                          </a:solidFill>
                          <a:latin typeface="Tahoma" pitchFamily="34" charset="0"/>
                          <a:ea typeface="Tahoma" pitchFamily="34" charset="0"/>
                          <a:cs typeface="Tahoma" pitchFamily="34" charset="0"/>
                        </a:rPr>
                        <a:t> year reign </a:t>
                      </a:r>
                      <a:r>
                        <a:rPr lang="en-US" sz="3900" dirty="0" smtClean="0">
                          <a:solidFill>
                            <a:schemeClr val="bg1"/>
                          </a:solidFill>
                          <a:latin typeface="Tahoma" pitchFamily="34" charset="0"/>
                          <a:ea typeface="Tahoma" pitchFamily="34" charset="0"/>
                          <a:cs typeface="Tahoma" pitchFamily="34" charset="0"/>
                        </a:rPr>
                        <a:t>(Ax 2:29-36)</a:t>
                      </a: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How long would it stand?</a:t>
                      </a:r>
                    </a:p>
                  </a:txBody>
                  <a:tcPr>
                    <a:solidFill>
                      <a:schemeClr val="tx1"/>
                    </a:solidFill>
                  </a:tcPr>
                </a:tc>
                <a:tc>
                  <a:txBody>
                    <a:bodyPr/>
                    <a:lstStyle/>
                    <a:p>
                      <a:pPr algn="ctr"/>
                      <a:r>
                        <a:rPr lang="en-US" sz="3900" dirty="0" smtClean="0">
                          <a:solidFill>
                            <a:schemeClr val="bg1"/>
                          </a:solidFill>
                          <a:latin typeface="Tahoma" pitchFamily="34" charset="0"/>
                          <a:ea typeface="Tahoma" pitchFamily="34" charset="0"/>
                          <a:cs typeface="Tahoma" pitchFamily="34" charset="0"/>
                        </a:rPr>
                        <a:t>Forever (Heb. 1:8; 1 Co. 15:24)</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42525655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Prophesy of God’s Kingdom (Da. 2:44; Is. 9:6-7)</a:t>
            </a:r>
            <a:endParaRPr lang="en-US" sz="5200" dirty="0">
              <a:solidFill>
                <a:srgbClr val="FFFF00"/>
              </a:solidFill>
              <a:latin typeface="Tahoma" pitchFamily="34" charset="0"/>
              <a:ea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92903610"/>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baseline="0" dirty="0" smtClean="0">
                          <a:solidFill>
                            <a:schemeClr val="bg1"/>
                          </a:solidFill>
                          <a:latin typeface="Tahoma" pitchFamily="34" charset="0"/>
                          <a:ea typeface="Tahoma" pitchFamily="34" charset="0"/>
                          <a:cs typeface="Tahoma" pitchFamily="34" charset="0"/>
                        </a:rPr>
                        <a:t>Apostles clothed with power from God- Pentecost (Ax 2:1-4)</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Who is it built on? Christ, apostles</a:t>
                      </a:r>
                      <a:r>
                        <a:rPr lang="en-US" sz="3900" baseline="0" dirty="0" smtClean="0">
                          <a:solidFill>
                            <a:schemeClr val="bg1"/>
                          </a:solidFill>
                          <a:latin typeface="Tahoma" pitchFamily="34" charset="0"/>
                          <a:ea typeface="Tahoma" pitchFamily="34" charset="0"/>
                          <a:cs typeface="Tahoma" pitchFamily="34" charset="0"/>
                        </a:rPr>
                        <a:t> had authority to preach (Mt. 16:16-19; 18:18; Ax 1:8)</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Christ was exalted to sit on David’s throne in heaven, not in a 1,000</a:t>
                      </a:r>
                      <a:r>
                        <a:rPr lang="en-US" sz="3900" baseline="0" dirty="0" smtClean="0">
                          <a:solidFill>
                            <a:schemeClr val="bg1"/>
                          </a:solidFill>
                          <a:latin typeface="Tahoma" pitchFamily="34" charset="0"/>
                          <a:ea typeface="Tahoma" pitchFamily="34" charset="0"/>
                          <a:cs typeface="Tahoma" pitchFamily="34" charset="0"/>
                        </a:rPr>
                        <a:t> year reign </a:t>
                      </a:r>
                      <a:r>
                        <a:rPr lang="en-US" sz="3900" dirty="0" smtClean="0">
                          <a:solidFill>
                            <a:schemeClr val="bg1"/>
                          </a:solidFill>
                          <a:latin typeface="Tahoma" pitchFamily="34" charset="0"/>
                          <a:ea typeface="Tahoma" pitchFamily="34" charset="0"/>
                          <a:cs typeface="Tahoma" pitchFamily="34" charset="0"/>
                        </a:rPr>
                        <a:t>(Ax 2:29-36)</a:t>
                      </a: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How long would it stand?</a:t>
                      </a:r>
                    </a:p>
                  </a:txBody>
                  <a:tcPr>
                    <a:solidFill>
                      <a:schemeClr val="tx1"/>
                    </a:solidFill>
                  </a:tcPr>
                </a:tc>
                <a:tc>
                  <a:txBody>
                    <a:bodyPr/>
                    <a:lstStyle/>
                    <a:p>
                      <a:pPr algn="ctr"/>
                      <a:r>
                        <a:rPr lang="en-US" sz="3900" dirty="0" smtClean="0">
                          <a:solidFill>
                            <a:schemeClr val="bg1"/>
                          </a:solidFill>
                          <a:latin typeface="Tahoma" pitchFamily="34" charset="0"/>
                          <a:ea typeface="Tahoma" pitchFamily="34" charset="0"/>
                          <a:cs typeface="Tahoma" pitchFamily="34" charset="0"/>
                        </a:rPr>
                        <a:t>Forever (Heb. 1:8; 1 Co. 15:24)</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What kind of kingdom?</a:t>
                      </a:r>
                    </a:p>
                  </a:txBody>
                  <a:tcPr>
                    <a:solidFill>
                      <a:schemeClr val="tx1"/>
                    </a:solidFill>
                  </a:tcPr>
                </a:tc>
                <a:tc>
                  <a:txBody>
                    <a:bodyPr/>
                    <a:lstStyle/>
                    <a:p>
                      <a:pPr algn="ctr"/>
                      <a:r>
                        <a:rPr lang="en-US" sz="3900" baseline="0" dirty="0" smtClean="0">
                          <a:solidFill>
                            <a:schemeClr val="bg1"/>
                          </a:solidFill>
                          <a:latin typeface="Tahoma" pitchFamily="34" charset="0"/>
                          <a:ea typeface="Tahoma" pitchFamily="34" charset="0"/>
                          <a:cs typeface="Tahoma" pitchFamily="34" charset="0"/>
                        </a:rPr>
                        <a:t>                           </a:t>
                      </a:r>
                      <a:r>
                        <a:rPr lang="en-US" sz="3900" dirty="0" smtClean="0">
                          <a:solidFill>
                            <a:schemeClr val="bg1"/>
                          </a:solidFill>
                          <a:latin typeface="Tahoma" pitchFamily="34" charset="0"/>
                          <a:ea typeface="Tahoma" pitchFamily="34" charset="0"/>
                          <a:cs typeface="Tahoma" pitchFamily="34" charset="0"/>
                        </a:rPr>
                        <a:t> </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12990283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Prophesy of God’s Kingdom (Da. 2:44; Is. 9:6-7)</a:t>
            </a:r>
            <a:endParaRPr lang="en-US" sz="5200" dirty="0">
              <a:solidFill>
                <a:srgbClr val="FFFF00"/>
              </a:solidFill>
              <a:latin typeface="Tahoma" pitchFamily="34" charset="0"/>
              <a:ea typeface="Tahoma" pitchFamily="34" charset="0"/>
              <a:cs typeface="Tahoma" pitchFamily="34" charset="0"/>
            </a:endParaRPr>
          </a:p>
        </p:txBody>
      </p:sp>
      <p:graphicFrame>
        <p:nvGraphicFramePr>
          <p:cNvPr id="6" name="Content Placeholder 5"/>
          <p:cNvGraphicFramePr>
            <a:graphicFrameLocks noGrp="1"/>
          </p:cNvGraphicFramePr>
          <p:nvPr>
            <p:ph idx="1"/>
          </p:nvPr>
        </p:nvGraphicFramePr>
        <p:xfrm>
          <a:off x="0" y="1219200"/>
          <a:ext cx="14630400" cy="7010400"/>
        </p:xfrm>
        <a:graphic>
          <a:graphicData uri="http://schemas.openxmlformats.org/drawingml/2006/table">
            <a:tbl>
              <a:tblPr firstRow="1" bandRow="1">
                <a:tableStyleId>{2D5ABB26-0587-4C30-8999-92F81FD0307C}</a:tableStyleId>
              </a:tblPr>
              <a:tblGrid>
                <a:gridCol w="7315200"/>
                <a:gridCol w="7315200"/>
              </a:tblGrid>
              <a:tr h="1752600">
                <a:tc>
                  <a:txBody>
                    <a:bodyPr/>
                    <a:lstStyle/>
                    <a:p>
                      <a:endParaRPr lang="en-US" dirty="0"/>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a:p>
                  </a:txBody>
                  <a:tcPr/>
                </a:tc>
              </a:tr>
              <a:tr h="1752600">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19944847"/>
              </p:ext>
            </p:extLst>
          </p:nvPr>
        </p:nvGraphicFramePr>
        <p:xfrm>
          <a:off x="0" y="1219200"/>
          <a:ext cx="14630400" cy="7086600"/>
        </p:xfrm>
        <a:graphic>
          <a:graphicData uri="http://schemas.openxmlformats.org/drawingml/2006/table">
            <a:tbl>
              <a:tblPr firstRow="1" bandRow="1">
                <a:tableStyleId>{073A0DAA-6AF3-43AB-8588-CEC1D06C72B9}</a:tableStyleId>
              </a:tblPr>
              <a:tblGrid>
                <a:gridCol w="7315200"/>
                <a:gridCol w="7315200"/>
              </a:tblGrid>
              <a:tr h="381000">
                <a:tc>
                  <a:txBody>
                    <a:bodyPr/>
                    <a:lstStyle/>
                    <a:p>
                      <a:pPr algn="ctr"/>
                      <a:r>
                        <a:rPr lang="en-US" sz="3900" b="0" dirty="0" smtClean="0">
                          <a:solidFill>
                            <a:schemeClr val="bg1"/>
                          </a:solidFill>
                          <a:latin typeface="Tahoma" pitchFamily="34" charset="0"/>
                          <a:ea typeface="Tahoma" pitchFamily="34" charset="0"/>
                          <a:cs typeface="Tahoma" pitchFamily="34" charset="0"/>
                        </a:rPr>
                        <a:t>During the</a:t>
                      </a:r>
                      <a:r>
                        <a:rPr lang="en-US" sz="3900" b="0" baseline="0" dirty="0" smtClean="0">
                          <a:solidFill>
                            <a:schemeClr val="bg1"/>
                          </a:solidFill>
                          <a:latin typeface="Tahoma" pitchFamily="34" charset="0"/>
                          <a:ea typeface="Tahoma" pitchFamily="34" charset="0"/>
                          <a:cs typeface="Tahoma" pitchFamily="34" charset="0"/>
                        </a:rPr>
                        <a:t> days of </a:t>
                      </a:r>
                      <a:r>
                        <a:rPr lang="en-US" sz="3900" b="0" dirty="0" smtClean="0">
                          <a:solidFill>
                            <a:schemeClr val="bg1"/>
                          </a:solidFill>
                          <a:latin typeface="Tahoma" pitchFamily="34" charset="0"/>
                          <a:ea typeface="Tahoma" pitchFamily="34" charset="0"/>
                          <a:cs typeface="Tahoma" pitchFamily="34" charset="0"/>
                        </a:rPr>
                        <a:t>what kingdom would it be set up?</a:t>
                      </a:r>
                      <a:endParaRPr lang="en-US" sz="39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3900" b="0" dirty="0" smtClean="0">
                          <a:solidFill>
                            <a:schemeClr val="bg1"/>
                          </a:solidFill>
                          <a:latin typeface="Tahoma" pitchFamily="34" charset="0"/>
                          <a:ea typeface="Tahoma" pitchFamily="34" charset="0"/>
                          <a:cs typeface="Tahoma" pitchFamily="34" charset="0"/>
                        </a:rPr>
                        <a:t>Roman- Jesus preached it was at hand (Mt. 2:1; 4:17; </a:t>
                      </a:r>
                      <a:r>
                        <a:rPr lang="en-US" sz="3900" b="0" dirty="0" err="1" smtClean="0">
                          <a:solidFill>
                            <a:schemeClr val="bg1"/>
                          </a:solidFill>
                          <a:latin typeface="Tahoma" pitchFamily="34" charset="0"/>
                          <a:ea typeface="Tahoma" pitchFamily="34" charset="0"/>
                          <a:cs typeface="Tahoma" pitchFamily="34" charset="0"/>
                        </a:rPr>
                        <a:t>Lk</a:t>
                      </a:r>
                      <a:r>
                        <a:rPr lang="en-US" sz="3900" b="0" dirty="0" smtClean="0">
                          <a:solidFill>
                            <a:schemeClr val="bg1"/>
                          </a:solidFill>
                          <a:latin typeface="Tahoma" pitchFamily="34" charset="0"/>
                          <a:ea typeface="Tahoma" pitchFamily="34" charset="0"/>
                          <a:cs typeface="Tahoma" pitchFamily="34" charset="0"/>
                        </a:rPr>
                        <a:t>. 3:1)</a:t>
                      </a:r>
                      <a:endParaRPr lang="en-US" sz="3900" b="0" dirty="0">
                        <a:solidFill>
                          <a:schemeClr val="bg1"/>
                        </a:solidFill>
                        <a:latin typeface="Tahoma" pitchFamily="34" charset="0"/>
                        <a:ea typeface="Tahoma" pitchFamily="34" charset="0"/>
                        <a:cs typeface="Tahoma" pitchFamily="34" charset="0"/>
                      </a:endParaRPr>
                    </a:p>
                  </a:txBody>
                  <a:tcPr/>
                </a:tc>
              </a:tr>
              <a:tr h="146304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When did </a:t>
                      </a:r>
                      <a:r>
                        <a:rPr lang="en-US" sz="3900" baseline="0" dirty="0" smtClean="0">
                          <a:solidFill>
                            <a:schemeClr val="bg1"/>
                          </a:solidFill>
                          <a:latin typeface="Tahoma" pitchFamily="34" charset="0"/>
                          <a:ea typeface="Tahoma" pitchFamily="34" charset="0"/>
                          <a:cs typeface="Tahoma" pitchFamily="34" charset="0"/>
                        </a:rPr>
                        <a:t>God’s kingdom come?  (Mark 9:1; </a:t>
                      </a:r>
                      <a:r>
                        <a:rPr lang="en-US" sz="3900" baseline="0" dirty="0" err="1" smtClean="0">
                          <a:solidFill>
                            <a:schemeClr val="bg1"/>
                          </a:solidFill>
                          <a:latin typeface="Tahoma" pitchFamily="34" charset="0"/>
                          <a:ea typeface="Tahoma" pitchFamily="34" charset="0"/>
                          <a:cs typeface="Tahoma" pitchFamily="34" charset="0"/>
                        </a:rPr>
                        <a:t>Lk</a:t>
                      </a:r>
                      <a:r>
                        <a:rPr lang="en-US" sz="3900" baseline="0" dirty="0" smtClean="0">
                          <a:solidFill>
                            <a:schemeClr val="bg1"/>
                          </a:solidFill>
                          <a:latin typeface="Tahoma" pitchFamily="34" charset="0"/>
                          <a:ea typeface="Tahoma" pitchFamily="34" charset="0"/>
                          <a:cs typeface="Tahoma" pitchFamily="34" charset="0"/>
                        </a:rPr>
                        <a:t>. 24:49; Acts 1:4)</a:t>
                      </a:r>
                      <a:r>
                        <a:rPr lang="en-US" sz="3900" dirty="0" smtClean="0">
                          <a:solidFill>
                            <a:schemeClr val="bg1"/>
                          </a:solidFill>
                          <a:latin typeface="Tahoma" pitchFamily="34" charset="0"/>
                          <a:ea typeface="Tahoma" pitchFamily="34" charset="0"/>
                          <a:cs typeface="Tahoma" pitchFamily="34" charset="0"/>
                        </a:rPr>
                        <a:t> </a:t>
                      </a: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baseline="0" dirty="0" smtClean="0">
                          <a:solidFill>
                            <a:schemeClr val="bg1"/>
                          </a:solidFill>
                          <a:latin typeface="Tahoma" pitchFamily="34" charset="0"/>
                          <a:ea typeface="Tahoma" pitchFamily="34" charset="0"/>
                          <a:cs typeface="Tahoma" pitchFamily="34" charset="0"/>
                        </a:rPr>
                        <a:t>Apostles clothed with power from God- Pentecost (Ax 2:1-4)</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r>
              <a:tr h="19050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Who is it built on? Christ, apostles</a:t>
                      </a:r>
                      <a:r>
                        <a:rPr lang="en-US" sz="3900" baseline="0" dirty="0" smtClean="0">
                          <a:solidFill>
                            <a:schemeClr val="bg1"/>
                          </a:solidFill>
                          <a:latin typeface="Tahoma" pitchFamily="34" charset="0"/>
                          <a:ea typeface="Tahoma" pitchFamily="34" charset="0"/>
                          <a:cs typeface="Tahoma" pitchFamily="34" charset="0"/>
                        </a:rPr>
                        <a:t> had authority to preach (Mt. 16:16-19; 18:18; Ax 1:8)</a:t>
                      </a:r>
                      <a:endParaRPr lang="en-US" sz="3900" dirty="0" smtClean="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Christ was exalted to sit on David’s throne in heaven, not in a 1,000</a:t>
                      </a:r>
                      <a:r>
                        <a:rPr lang="en-US" sz="3900" baseline="0" dirty="0" smtClean="0">
                          <a:solidFill>
                            <a:schemeClr val="bg1"/>
                          </a:solidFill>
                          <a:latin typeface="Tahoma" pitchFamily="34" charset="0"/>
                          <a:ea typeface="Tahoma" pitchFamily="34" charset="0"/>
                          <a:cs typeface="Tahoma" pitchFamily="34" charset="0"/>
                        </a:rPr>
                        <a:t> year reign </a:t>
                      </a:r>
                      <a:r>
                        <a:rPr lang="en-US" sz="3900" dirty="0" smtClean="0">
                          <a:solidFill>
                            <a:schemeClr val="bg1"/>
                          </a:solidFill>
                          <a:latin typeface="Tahoma" pitchFamily="34" charset="0"/>
                          <a:ea typeface="Tahoma" pitchFamily="34" charset="0"/>
                          <a:cs typeface="Tahoma" pitchFamily="34" charset="0"/>
                        </a:rPr>
                        <a:t>(Ax 2:29-36)</a:t>
                      </a:r>
                    </a:p>
                  </a:txBody>
                  <a:tcPr>
                    <a:solidFill>
                      <a:schemeClr val="tx1"/>
                    </a:solidFill>
                  </a:tcPr>
                </a:tc>
              </a:tr>
              <a:tr h="838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How long would it stand?</a:t>
                      </a:r>
                    </a:p>
                  </a:txBody>
                  <a:tcPr>
                    <a:solidFill>
                      <a:schemeClr val="tx1"/>
                    </a:solidFill>
                  </a:tcPr>
                </a:tc>
                <a:tc>
                  <a:txBody>
                    <a:bodyPr/>
                    <a:lstStyle/>
                    <a:p>
                      <a:pPr algn="ctr"/>
                      <a:r>
                        <a:rPr lang="en-US" sz="3900" dirty="0" smtClean="0">
                          <a:solidFill>
                            <a:schemeClr val="bg1"/>
                          </a:solidFill>
                          <a:latin typeface="Tahoma" pitchFamily="34" charset="0"/>
                          <a:ea typeface="Tahoma" pitchFamily="34" charset="0"/>
                          <a:cs typeface="Tahoma" pitchFamily="34" charset="0"/>
                        </a:rPr>
                        <a:t>Forever (Heb. 1:8; 1 Co. 15:24)</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r h="1600200">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900" dirty="0" smtClean="0">
                          <a:solidFill>
                            <a:schemeClr val="bg1"/>
                          </a:solidFill>
                          <a:latin typeface="Tahoma" pitchFamily="34" charset="0"/>
                          <a:ea typeface="Tahoma" pitchFamily="34" charset="0"/>
                          <a:cs typeface="Tahoma" pitchFamily="34" charset="0"/>
                        </a:rPr>
                        <a:t>What kind of kingdom?</a:t>
                      </a:r>
                    </a:p>
                  </a:txBody>
                  <a:tcPr>
                    <a:solidFill>
                      <a:schemeClr val="tx1"/>
                    </a:solidFill>
                  </a:tcPr>
                </a:tc>
                <a:tc>
                  <a:txBody>
                    <a:bodyPr/>
                    <a:lstStyle/>
                    <a:p>
                      <a:pPr algn="ctr"/>
                      <a:r>
                        <a:rPr lang="en-US" sz="3900" dirty="0" smtClean="0">
                          <a:solidFill>
                            <a:schemeClr val="bg1"/>
                          </a:solidFill>
                          <a:latin typeface="Tahoma" pitchFamily="34" charset="0"/>
                          <a:ea typeface="Tahoma" pitchFamily="34" charset="0"/>
                          <a:cs typeface="Tahoma" pitchFamily="34" charset="0"/>
                        </a:rPr>
                        <a:t>Spiritual, not earthly (Jn. 18:36) peaceful, eternal (Eph. 2:13ff)</a:t>
                      </a:r>
                      <a:r>
                        <a:rPr lang="en-US" sz="3900" baseline="0" dirty="0" smtClean="0">
                          <a:solidFill>
                            <a:schemeClr val="bg1"/>
                          </a:solidFill>
                          <a:latin typeface="Tahoma" pitchFamily="34" charset="0"/>
                          <a:ea typeface="Tahoma" pitchFamily="34" charset="0"/>
                          <a:cs typeface="Tahoma" pitchFamily="34" charset="0"/>
                        </a:rPr>
                        <a:t>                           </a:t>
                      </a:r>
                      <a:r>
                        <a:rPr lang="en-US" sz="3900" dirty="0" smtClean="0">
                          <a:solidFill>
                            <a:schemeClr val="bg1"/>
                          </a:solidFill>
                          <a:latin typeface="Tahoma" pitchFamily="34" charset="0"/>
                          <a:ea typeface="Tahoma" pitchFamily="34" charset="0"/>
                          <a:cs typeface="Tahoma" pitchFamily="34" charset="0"/>
                        </a:rPr>
                        <a:t> </a:t>
                      </a:r>
                      <a:endParaRPr lang="en-US" sz="390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25063827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Autofit/>
          </a:bodyPr>
          <a:lstStyle/>
          <a:p>
            <a:r>
              <a:rPr lang="en-US" sz="5800" dirty="0" smtClean="0">
                <a:solidFill>
                  <a:srgbClr val="FFFF00"/>
                </a:solidFill>
                <a:latin typeface="Tahoma" pitchFamily="34" charset="0"/>
                <a:ea typeface="Tahoma" pitchFamily="34" charset="0"/>
                <a:cs typeface="Tahoma" pitchFamily="34" charset="0"/>
              </a:rPr>
              <a:t>The Lord Built His Church (Matt. 16:16-19)</a:t>
            </a:r>
            <a:endParaRPr lang="en-US" sz="58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The prophecies of God’s house, God’s kingdom, and God’s Spirit being poured out on all flesh was fulfilled in Christ Jesus as He built His church on the Day of Pentecost (Acts 2).</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Those who were convicted that they had crucified the Son of God obeyed the command to repent and be baptized.  The Lord added the saved to the church (Acts 2:36-38, 41, 47)</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This is the origin of the church you can read about in the Bible, “the church of Christ”, which isn’t a denomination (Ro 16:16).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Individually, the disciples were called Christians (Acts 11:26).</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3914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What is the origin of the church that you are a member of?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Can you find it in the Scriptures?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What is the origin of the Baptist, Catholic, Methodist, Pentecostal, Lutheran or any other church (1 Cor. 1:12-13)?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can’t find it in the Bible, it cannot approved of God.  </a:t>
            </a:r>
          </a:p>
          <a:p>
            <a:pPr algn="ctr">
              <a:buNone/>
            </a:pPr>
            <a:endParaRPr lang="en-US" sz="10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died so that you can be forgiven of your sins.  Why not respond to the gospel right now and become a New Testament Christian (Acts 11:26) by repenting and being baptized just as they did in the 1</a:t>
            </a:r>
            <a:r>
              <a:rPr lang="en-US" sz="4000" baseline="30000" dirty="0" smtClean="0">
                <a:solidFill>
                  <a:schemeClr val="bg1"/>
                </a:solidFill>
                <a:latin typeface="Tahoma" pitchFamily="34" charset="0"/>
                <a:ea typeface="Tahoma" pitchFamily="34" charset="0"/>
                <a:cs typeface="Tahoma" pitchFamily="34" charset="0"/>
              </a:rPr>
              <a:t>st</a:t>
            </a:r>
            <a:r>
              <a:rPr lang="en-US" sz="4000" dirty="0" smtClean="0">
                <a:solidFill>
                  <a:schemeClr val="bg1"/>
                </a:solidFill>
                <a:latin typeface="Tahoma" pitchFamily="34" charset="0"/>
                <a:ea typeface="Tahoma" pitchFamily="34" charset="0"/>
                <a:cs typeface="Tahoma" pitchFamily="34" charset="0"/>
              </a:rPr>
              <a:t> century (Acts 2:38)! </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endParaRPr lang="en-US" sz="4000"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a:solidFill>
                  <a:srgbClr val="FFFF00"/>
                </a:solidFill>
                <a:latin typeface="Tahoma" pitchFamily="34" charset="0"/>
                <a:ea typeface="Tahoma" pitchFamily="34" charset="0"/>
                <a:cs typeface="Tahoma" pitchFamily="34" charset="0"/>
              </a:rPr>
              <a:t>Prophecy of God’s House (Isa. 2:2-3)</a:t>
            </a:r>
            <a:endParaRPr lang="en-US" sz="6600" dirty="0"/>
          </a:p>
        </p:txBody>
      </p:sp>
      <p:sp>
        <p:nvSpPr>
          <p:cNvPr id="3" name="Content Placeholder 2"/>
          <p:cNvSpPr>
            <a:spLocks noGrp="1"/>
          </p:cNvSpPr>
          <p:nvPr>
            <p:ph idx="1"/>
          </p:nvPr>
        </p:nvSpPr>
        <p:spPr>
          <a:xfrm>
            <a:off x="0" y="1219200"/>
            <a:ext cx="14630400" cy="7010400"/>
          </a:xfrm>
        </p:spPr>
        <p:txBody>
          <a:bodyPr>
            <a:normAutofit/>
          </a:bodyPr>
          <a:lstStyle/>
          <a:p>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Now it will come about that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In the last days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mountain of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the house of the </a:t>
            </a:r>
            <a:r>
              <a:rPr lang="en-US" u="sng"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Will be established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the chief of the mountains,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will be raised above the hills;</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all the nations will stream to it</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endParaRPr lang="en-US"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337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a:solidFill>
                  <a:srgbClr val="FFFF00"/>
                </a:solidFill>
                <a:latin typeface="Tahoma" pitchFamily="34" charset="0"/>
                <a:ea typeface="Tahoma" pitchFamily="34" charset="0"/>
                <a:cs typeface="Tahoma" pitchFamily="34" charset="0"/>
              </a:rPr>
              <a:t>Prophecy of God’s House (Isa. 2:2-3)</a:t>
            </a:r>
            <a:endParaRPr lang="en-US" sz="6600" dirty="0"/>
          </a:p>
        </p:txBody>
      </p:sp>
      <p:sp>
        <p:nvSpPr>
          <p:cNvPr id="3" name="Content Placeholder 2"/>
          <p:cNvSpPr>
            <a:spLocks noGrp="1"/>
          </p:cNvSpPr>
          <p:nvPr>
            <p:ph idx="1"/>
          </p:nvPr>
        </p:nvSpPr>
        <p:spPr>
          <a:xfrm>
            <a:off x="0" y="1219200"/>
            <a:ext cx="14630400" cy="7010400"/>
          </a:xfrm>
        </p:spPr>
        <p:txBody>
          <a:bodyPr>
            <a:normAutofit/>
          </a:bodyPr>
          <a:lstStyle/>
          <a:p>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many peoples will come and say,</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“Come, let us go up to the mountain of the </a:t>
            </a:r>
            <a:r>
              <a:rPr lang="en-US" cap="small" dirty="0">
                <a:solidFill>
                  <a:schemeClr val="bg1"/>
                </a:solidFill>
                <a:latin typeface="Tahoma" panose="020B0604030504040204" pitchFamily="34" charset="0"/>
                <a:ea typeface="Tahoma" panose="020B0604030504040204" pitchFamily="34" charset="0"/>
                <a:cs typeface="Tahoma" panose="020B0604030504040204" pitchFamily="34" charset="0"/>
              </a:rPr>
              <a:t>Lord</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u="sng" dirty="0">
                <a:solidFill>
                  <a:schemeClr val="bg1"/>
                </a:solidFill>
                <a:latin typeface="Tahoma" panose="020B0604030504040204" pitchFamily="34" charset="0"/>
                <a:ea typeface="Tahoma" panose="020B0604030504040204" pitchFamily="34" charset="0"/>
                <a:cs typeface="Tahoma" panose="020B0604030504040204" pitchFamily="34" charset="0"/>
              </a:rPr>
              <a:t>the house of the God of Jacob</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That He may teach us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concerning </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dirty="0" smtClean="0">
                <a:solidFill>
                  <a:schemeClr val="bg1"/>
                </a:solidFill>
                <a:latin typeface="Tahoma" panose="020B0604030504040204" pitchFamily="34" charset="0"/>
                <a:ea typeface="Tahoma" panose="020B0604030504040204" pitchFamily="34" charset="0"/>
                <a:cs typeface="Tahoma" panose="020B0604030504040204" pitchFamily="34" charset="0"/>
              </a:rPr>
              <a:t>ways</a:t>
            </a:r>
            <a:r>
              <a:rPr lang="en-US"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dirty="0" smtClean="0"/>
              <a:t>For </a:t>
            </a:r>
            <a:r>
              <a:rPr lang="en-US" dirty="0" smtClean="0">
                <a:solidFill>
                  <a:schemeClr val="bg1"/>
                </a:solidFill>
                <a:latin typeface="Tahoma" pitchFamily="34" charset="0"/>
                <a:ea typeface="Tahoma" pitchFamily="34" charset="0"/>
                <a:cs typeface="Tahoma" pitchFamily="34" charset="0"/>
              </a:rPr>
              <a:t>the law will go forth from Zion</a:t>
            </a:r>
            <a:br>
              <a:rPr lang="en-US" dirty="0" smtClean="0">
                <a:solidFill>
                  <a:schemeClr val="bg1"/>
                </a:solidFill>
                <a:latin typeface="Tahoma" pitchFamily="34" charset="0"/>
                <a:ea typeface="Tahoma" pitchFamily="34" charset="0"/>
                <a:cs typeface="Tahoma" pitchFamily="34" charset="0"/>
              </a:rPr>
            </a:br>
            <a:r>
              <a:rPr lang="en-US" dirty="0" smtClean="0">
                <a:solidFill>
                  <a:schemeClr val="bg1"/>
                </a:solidFill>
                <a:latin typeface="Tahoma" pitchFamily="34" charset="0"/>
                <a:ea typeface="Tahoma" pitchFamily="34" charset="0"/>
                <a:cs typeface="Tahoma" pitchFamily="34" charset="0"/>
              </a:rPr>
              <a:t>And </a:t>
            </a:r>
            <a:r>
              <a:rPr lang="en-US" u="sng" dirty="0" smtClean="0">
                <a:solidFill>
                  <a:schemeClr val="bg1"/>
                </a:solidFill>
                <a:latin typeface="Tahoma" pitchFamily="34" charset="0"/>
                <a:ea typeface="Tahoma" pitchFamily="34" charset="0"/>
                <a:cs typeface="Tahoma" pitchFamily="34" charset="0"/>
              </a:rPr>
              <a:t>the word of the </a:t>
            </a:r>
            <a:r>
              <a:rPr lang="en-US" u="sng" cap="small" dirty="0" smtClean="0">
                <a:solidFill>
                  <a:schemeClr val="bg1"/>
                </a:solidFill>
                <a:latin typeface="Tahoma" pitchFamily="34" charset="0"/>
                <a:ea typeface="Tahoma" pitchFamily="34" charset="0"/>
                <a:cs typeface="Tahoma" pitchFamily="34" charset="0"/>
              </a:rPr>
              <a:t>Lord</a:t>
            </a:r>
            <a:r>
              <a:rPr lang="en-US" u="sng" dirty="0" smtClean="0">
                <a:solidFill>
                  <a:schemeClr val="bg1"/>
                </a:solidFill>
                <a:latin typeface="Tahoma" pitchFamily="34" charset="0"/>
                <a:ea typeface="Tahoma" pitchFamily="34" charset="0"/>
                <a:cs typeface="Tahoma" pitchFamily="34" charset="0"/>
              </a:rPr>
              <a:t> from Jerusalem</a:t>
            </a:r>
          </a:p>
        </p:txBody>
      </p:sp>
    </p:spTree>
    <p:extLst>
      <p:ext uri="{BB962C8B-B14F-4D97-AF65-F5344CB8AC3E}">
        <p14:creationId xmlns:p14="http://schemas.microsoft.com/office/powerpoint/2010/main" val="1083371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Prophecy of God’s House (Isa. 2:2-3)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1012267"/>
              </p:ext>
            </p:extLst>
          </p:nvPr>
        </p:nvGraphicFramePr>
        <p:xfrm>
          <a:off x="0" y="1295400"/>
          <a:ext cx="14630400" cy="6858000"/>
        </p:xfrm>
        <a:graphic>
          <a:graphicData uri="http://schemas.openxmlformats.org/drawingml/2006/table">
            <a:tbl>
              <a:tblPr firstRow="1" bandRow="1">
                <a:tableStyleId>{073A0DAA-6AF3-43AB-8588-CEC1D06C72B9}</a:tableStyleId>
              </a:tblPr>
              <a:tblGrid>
                <a:gridCol w="7315200"/>
                <a:gridCol w="7315200"/>
              </a:tblGrid>
              <a:tr h="1676400">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400" b="0" dirty="0" smtClean="0">
                        <a:solidFill>
                          <a:schemeClr val="bg1"/>
                        </a:solidFill>
                        <a:latin typeface="Tahoma" pitchFamily="34" charset="0"/>
                        <a:ea typeface="Tahoma" pitchFamily="34" charset="0"/>
                        <a:cs typeface="Tahoma" pitchFamily="34" charset="0"/>
                      </a:endParaRPr>
                    </a:p>
                  </a:txBody>
                  <a:tcPr/>
                </a:tc>
              </a:tr>
              <a:tr h="1920348">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r>
              <a:tr h="3261252">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Prophecy of God’s House (Isa. 2:2-3)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3462086"/>
              </p:ext>
            </p:extLst>
          </p:nvPr>
        </p:nvGraphicFramePr>
        <p:xfrm>
          <a:off x="0" y="1295400"/>
          <a:ext cx="14630400" cy="6858000"/>
        </p:xfrm>
        <a:graphic>
          <a:graphicData uri="http://schemas.openxmlformats.org/drawingml/2006/table">
            <a:tbl>
              <a:tblPr firstRow="1" bandRow="1">
                <a:tableStyleId>{073A0DAA-6AF3-43AB-8588-CEC1D06C72B9}</a:tableStyleId>
              </a:tblPr>
              <a:tblGrid>
                <a:gridCol w="7315200"/>
                <a:gridCol w="7315200"/>
              </a:tblGrid>
              <a:tr h="1676400">
                <a:tc>
                  <a:txBody>
                    <a:bodyPr/>
                    <a:lstStyle/>
                    <a:p>
                      <a:pPr algn="ctr"/>
                      <a:r>
                        <a:rPr lang="en-US" sz="4400" b="0" dirty="0" smtClean="0">
                          <a:solidFill>
                            <a:schemeClr val="bg1"/>
                          </a:solidFill>
                          <a:latin typeface="Tahoma" pitchFamily="34" charset="0"/>
                          <a:ea typeface="Tahoma" pitchFamily="34" charset="0"/>
                          <a:cs typeface="Tahoma" pitchFamily="34" charset="0"/>
                        </a:rPr>
                        <a:t>Where</a:t>
                      </a:r>
                      <a:r>
                        <a:rPr lang="en-US" sz="4400" b="0" baseline="0" dirty="0" smtClean="0">
                          <a:solidFill>
                            <a:schemeClr val="bg1"/>
                          </a:solidFill>
                          <a:latin typeface="Tahoma" pitchFamily="34" charset="0"/>
                          <a:ea typeface="Tahoma" pitchFamily="34" charset="0"/>
                          <a:cs typeface="Tahoma" pitchFamily="34" charset="0"/>
                        </a:rPr>
                        <a:t> would it happen?</a:t>
                      </a:r>
                      <a:endParaRPr lang="en-US" sz="4400" b="0" dirty="0">
                        <a:solidFill>
                          <a:schemeClr val="bg1"/>
                        </a:solidFill>
                        <a:latin typeface="Tahoma" pitchFamily="34" charset="0"/>
                        <a:ea typeface="Tahoma" pitchFamily="34" charset="0"/>
                        <a:cs typeface="Tahoma" pitchFamily="34" charset="0"/>
                      </a:endParaRPr>
                    </a:p>
                  </a:txBody>
                  <a:tcPr/>
                </a:tc>
                <a:tc>
                  <a:txBody>
                    <a:bodyPr/>
                    <a:lstStyle/>
                    <a:p>
                      <a:pPr algn="ctr"/>
                      <a:endParaRPr lang="en-US" sz="4400" b="0" dirty="0" smtClean="0">
                        <a:solidFill>
                          <a:schemeClr val="bg1"/>
                        </a:solidFill>
                        <a:latin typeface="Tahoma" pitchFamily="34" charset="0"/>
                        <a:ea typeface="Tahoma" pitchFamily="34" charset="0"/>
                        <a:cs typeface="Tahoma" pitchFamily="34" charset="0"/>
                      </a:endParaRPr>
                    </a:p>
                  </a:txBody>
                  <a:tcPr/>
                </a:tc>
              </a:tr>
              <a:tr h="1920348">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r>
              <a:tr h="3261252">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2384806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Prophecy of God’s House (Isa. 2:2-3)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0305824"/>
              </p:ext>
            </p:extLst>
          </p:nvPr>
        </p:nvGraphicFramePr>
        <p:xfrm>
          <a:off x="0" y="1295400"/>
          <a:ext cx="14630400" cy="6858000"/>
        </p:xfrm>
        <a:graphic>
          <a:graphicData uri="http://schemas.openxmlformats.org/drawingml/2006/table">
            <a:tbl>
              <a:tblPr firstRow="1" bandRow="1">
                <a:tableStyleId>{073A0DAA-6AF3-43AB-8588-CEC1D06C72B9}</a:tableStyleId>
              </a:tblPr>
              <a:tblGrid>
                <a:gridCol w="7315200"/>
                <a:gridCol w="7315200"/>
              </a:tblGrid>
              <a:tr h="1676400">
                <a:tc>
                  <a:txBody>
                    <a:bodyPr/>
                    <a:lstStyle/>
                    <a:p>
                      <a:pPr algn="ctr"/>
                      <a:r>
                        <a:rPr lang="en-US" sz="4400" b="0" dirty="0" smtClean="0">
                          <a:solidFill>
                            <a:schemeClr val="bg1"/>
                          </a:solidFill>
                          <a:latin typeface="Tahoma" pitchFamily="34" charset="0"/>
                          <a:ea typeface="Tahoma" pitchFamily="34" charset="0"/>
                          <a:cs typeface="Tahoma" pitchFamily="34" charset="0"/>
                        </a:rPr>
                        <a:t>Where</a:t>
                      </a:r>
                      <a:r>
                        <a:rPr lang="en-US" sz="4400" b="0" baseline="0" dirty="0" smtClean="0">
                          <a:solidFill>
                            <a:schemeClr val="bg1"/>
                          </a:solidFill>
                          <a:latin typeface="Tahoma" pitchFamily="34" charset="0"/>
                          <a:ea typeface="Tahoma" pitchFamily="34" charset="0"/>
                          <a:cs typeface="Tahoma" pitchFamily="34" charset="0"/>
                        </a:rPr>
                        <a:t> would it happen?</a:t>
                      </a:r>
                      <a:endParaRPr lang="en-US" sz="44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4400" b="0" baseline="0" dirty="0" smtClean="0">
                          <a:solidFill>
                            <a:schemeClr val="bg1"/>
                          </a:solidFill>
                          <a:latin typeface="Tahoma" pitchFamily="34" charset="0"/>
                          <a:ea typeface="Tahoma" pitchFamily="34" charset="0"/>
                          <a:cs typeface="Tahoma" pitchFamily="34" charset="0"/>
                        </a:rPr>
                        <a:t>Jerusalem                            (Luke 24:47; Acts 1:5)</a:t>
                      </a:r>
                      <a:endParaRPr lang="en-US" sz="4400" b="0" dirty="0" smtClean="0">
                        <a:solidFill>
                          <a:schemeClr val="bg1"/>
                        </a:solidFill>
                        <a:latin typeface="Tahoma" pitchFamily="34" charset="0"/>
                        <a:ea typeface="Tahoma" pitchFamily="34" charset="0"/>
                        <a:cs typeface="Tahoma" pitchFamily="34" charset="0"/>
                      </a:endParaRPr>
                    </a:p>
                  </a:txBody>
                  <a:tcPr/>
                </a:tc>
              </a:tr>
              <a:tr h="1920348">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r>
              <a:tr h="3261252">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634982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3716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Prophecy of God’s House (Isa. 2:2-3)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0309277"/>
              </p:ext>
            </p:extLst>
          </p:nvPr>
        </p:nvGraphicFramePr>
        <p:xfrm>
          <a:off x="0" y="1295400"/>
          <a:ext cx="14630400" cy="6858000"/>
        </p:xfrm>
        <a:graphic>
          <a:graphicData uri="http://schemas.openxmlformats.org/drawingml/2006/table">
            <a:tbl>
              <a:tblPr firstRow="1" bandRow="1">
                <a:tableStyleId>{073A0DAA-6AF3-43AB-8588-CEC1D06C72B9}</a:tableStyleId>
              </a:tblPr>
              <a:tblGrid>
                <a:gridCol w="7315200"/>
                <a:gridCol w="7315200"/>
              </a:tblGrid>
              <a:tr h="1676400">
                <a:tc>
                  <a:txBody>
                    <a:bodyPr/>
                    <a:lstStyle/>
                    <a:p>
                      <a:pPr algn="ctr"/>
                      <a:r>
                        <a:rPr lang="en-US" sz="4400" b="0" dirty="0" smtClean="0">
                          <a:solidFill>
                            <a:schemeClr val="bg1"/>
                          </a:solidFill>
                          <a:latin typeface="Tahoma" pitchFamily="34" charset="0"/>
                          <a:ea typeface="Tahoma" pitchFamily="34" charset="0"/>
                          <a:cs typeface="Tahoma" pitchFamily="34" charset="0"/>
                        </a:rPr>
                        <a:t>Where</a:t>
                      </a:r>
                      <a:r>
                        <a:rPr lang="en-US" sz="4400" b="0" baseline="0" dirty="0" smtClean="0">
                          <a:solidFill>
                            <a:schemeClr val="bg1"/>
                          </a:solidFill>
                          <a:latin typeface="Tahoma" pitchFamily="34" charset="0"/>
                          <a:ea typeface="Tahoma" pitchFamily="34" charset="0"/>
                          <a:cs typeface="Tahoma" pitchFamily="34" charset="0"/>
                        </a:rPr>
                        <a:t> would it happen?</a:t>
                      </a:r>
                      <a:endParaRPr lang="en-US" sz="4400" b="0" dirty="0">
                        <a:solidFill>
                          <a:schemeClr val="bg1"/>
                        </a:solidFill>
                        <a:latin typeface="Tahoma" pitchFamily="34" charset="0"/>
                        <a:ea typeface="Tahoma" pitchFamily="34" charset="0"/>
                        <a:cs typeface="Tahoma" pitchFamily="34" charset="0"/>
                      </a:endParaRPr>
                    </a:p>
                  </a:txBody>
                  <a:tcPr/>
                </a:tc>
                <a:tc>
                  <a:txBody>
                    <a:bodyPr/>
                    <a:lstStyle/>
                    <a:p>
                      <a:pPr algn="ctr"/>
                      <a:r>
                        <a:rPr lang="en-US" sz="4400" b="0" baseline="0" dirty="0" smtClean="0">
                          <a:solidFill>
                            <a:schemeClr val="bg1"/>
                          </a:solidFill>
                          <a:latin typeface="Tahoma" pitchFamily="34" charset="0"/>
                          <a:ea typeface="Tahoma" pitchFamily="34" charset="0"/>
                          <a:cs typeface="Tahoma" pitchFamily="34" charset="0"/>
                        </a:rPr>
                        <a:t>Jerusalem                            (Luke 24:47; Acts 1:5)</a:t>
                      </a:r>
                      <a:endParaRPr lang="en-US" sz="4400" b="0" dirty="0" smtClean="0">
                        <a:solidFill>
                          <a:schemeClr val="bg1"/>
                        </a:solidFill>
                        <a:latin typeface="Tahoma" pitchFamily="34" charset="0"/>
                        <a:ea typeface="Tahoma" pitchFamily="34" charset="0"/>
                        <a:cs typeface="Tahoma" pitchFamily="34" charset="0"/>
                      </a:endParaRPr>
                    </a:p>
                  </a:txBody>
                  <a:tcPr/>
                </a:tc>
              </a:tr>
              <a:tr h="1920348">
                <a:tc>
                  <a:txBody>
                    <a:bodyPr/>
                    <a:lstStyle/>
                    <a:p>
                      <a:pPr algn="ctr"/>
                      <a:r>
                        <a:rPr lang="en-US" sz="4400" dirty="0" smtClean="0">
                          <a:solidFill>
                            <a:schemeClr val="bg1"/>
                          </a:solidFill>
                          <a:latin typeface="Tahoma" pitchFamily="34" charset="0"/>
                          <a:ea typeface="Tahoma" pitchFamily="34" charset="0"/>
                          <a:cs typeface="Tahoma" pitchFamily="34" charset="0"/>
                        </a:rPr>
                        <a:t>Who</a:t>
                      </a:r>
                      <a:r>
                        <a:rPr lang="en-US" sz="4400" baseline="0" dirty="0" smtClean="0">
                          <a:solidFill>
                            <a:schemeClr val="bg1"/>
                          </a:solidFill>
                          <a:latin typeface="Tahoma" pitchFamily="34" charset="0"/>
                          <a:ea typeface="Tahoma" pitchFamily="34" charset="0"/>
                          <a:cs typeface="Tahoma" pitchFamily="34" charset="0"/>
                        </a:rPr>
                        <a:t> would make it up?</a:t>
                      </a: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endParaRPr lang="en-US" sz="4400" b="0" dirty="0" smtClean="0">
                        <a:solidFill>
                          <a:schemeClr val="bg1"/>
                        </a:solidFill>
                        <a:latin typeface="Tahoma" pitchFamily="34" charset="0"/>
                        <a:ea typeface="Tahoma" pitchFamily="34" charset="0"/>
                        <a:cs typeface="Tahoma" pitchFamily="34" charset="0"/>
                      </a:endParaRPr>
                    </a:p>
                  </a:txBody>
                  <a:tcPr>
                    <a:solidFill>
                      <a:schemeClr val="tx1"/>
                    </a:solidFill>
                  </a:tcPr>
                </a:tc>
              </a:tr>
              <a:tr h="3261252">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c>
                  <a:txBody>
                    <a:bodyPr/>
                    <a:lstStyle/>
                    <a:p>
                      <a:pPr algn="ctr"/>
                      <a:endParaRPr lang="en-US" sz="4400" b="0" dirty="0">
                        <a:solidFill>
                          <a:schemeClr val="bg1"/>
                        </a:solidFill>
                        <a:latin typeface="Tahoma" pitchFamily="34" charset="0"/>
                        <a:ea typeface="Tahoma" pitchFamily="34" charset="0"/>
                        <a:cs typeface="Tahoma" pitchFamily="34" charset="0"/>
                      </a:endParaRPr>
                    </a:p>
                  </a:txBody>
                  <a:tcPr>
                    <a:solidFill>
                      <a:schemeClr val="tx1"/>
                    </a:solidFill>
                  </a:tcPr>
                </a:tc>
              </a:tr>
            </a:tbl>
          </a:graphicData>
        </a:graphic>
      </p:graphicFrame>
    </p:spTree>
    <p:extLst>
      <p:ext uri="{BB962C8B-B14F-4D97-AF65-F5344CB8AC3E}">
        <p14:creationId xmlns:p14="http://schemas.microsoft.com/office/powerpoint/2010/main" val="1957795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4452</TotalTime>
  <Words>1959</Words>
  <Application>Microsoft Office PowerPoint</Application>
  <PresentationFormat>Custom</PresentationFormat>
  <Paragraphs>182</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Tahoma</vt:lpstr>
      <vt:lpstr>Office Theme</vt:lpstr>
      <vt:lpstr>Hymns for Worship at Woodmont</vt:lpstr>
      <vt:lpstr>Origin of the Lord’s Church</vt:lpstr>
      <vt:lpstr>Introduction</vt:lpstr>
      <vt:lpstr>Prophecy of God’s House (Isa. 2:2-3)</vt:lpstr>
      <vt:lpstr>Prophecy of God’s House (Isa. 2:2-3)</vt:lpstr>
      <vt:lpstr>Prophecy of God’s House (Isa. 2:2-3)</vt:lpstr>
      <vt:lpstr>Prophecy of God’s House (Isa. 2:2-3)</vt:lpstr>
      <vt:lpstr>Prophecy of God’s House (Isa. 2:2-3)</vt:lpstr>
      <vt:lpstr>Prophecy of God’s House (Isa. 2:2-3)</vt:lpstr>
      <vt:lpstr>Prophecy of God’s House (Isa. 2:2-3)</vt:lpstr>
      <vt:lpstr>Prophecy of God’s House (Isa. 2:2-3)</vt:lpstr>
      <vt:lpstr>Prophecy of God’s House (Isa. 2:2-3)</vt:lpstr>
      <vt:lpstr>Prophesy of God’s Spirit (Joel 2:28-32)</vt:lpstr>
      <vt:lpstr>Prophesy of God’s Spirit (Joel 2:28-32)</vt:lpstr>
      <vt:lpstr>Prophesy of God’s Spirit (Joel 2:28-32)</vt:lpstr>
      <vt:lpstr>Prophesy of God’s Spirit (Joel 2:28-32)</vt:lpstr>
      <vt:lpstr>Prophesy of God’s Spirit (Joel 2:28-32)</vt:lpstr>
      <vt:lpstr>Prophesy of God’s Spirit (Joel 2:28-32)</vt:lpstr>
      <vt:lpstr>Prophesy of God’s Spirit (Joel 2:28-32)</vt:lpstr>
      <vt:lpstr>Prophesy of God’s Spirit (Joel 2:28-32)</vt:lpstr>
      <vt:lpstr>Prophesy of God’s Spirit (Joel 2:28-32)</vt:lpstr>
      <vt:lpstr>Prophesy of God’s Kingdom (Dan. 2:40a, 44)</vt:lpstr>
      <vt:lpstr>Prophesy of God’s Kingdom (Dan. 2:40a, 44)</vt:lpstr>
      <vt:lpstr>Prophesy of God’s Kingdom (Dan. 2:40a, 44)</vt:lpstr>
      <vt:lpstr>Prophesy of God’s Kingdom (Dan. 2:40a, 44)</vt:lpstr>
      <vt:lpstr>Prophesy of God’s Kingdom (Dan. 2:40a, 44)</vt:lpstr>
      <vt:lpstr>Prophesy of God’s Kingdom (Dan. 2:40a, 44)</vt:lpstr>
      <vt:lpstr>Prophesy of God’s Kingdom (Isa. 9:6-7)</vt:lpstr>
      <vt:lpstr>Prophesy of God’s Kingdom (Da. 2:44; Is. 9:6-7)</vt:lpstr>
      <vt:lpstr>Prophesy of God’s Kingdom (Da. 2:44; Is. 9:6-7)</vt:lpstr>
      <vt:lpstr>Prophesy of God’s Kingdom (Da. 2:44; Is. 9:6-7)</vt:lpstr>
      <vt:lpstr>Prophesy of God’s Kingdom (Da. 2:44; Is. 9:6-7)</vt:lpstr>
      <vt:lpstr>Prophesy of God’s Kingdom (Da. 2:44; Is. 9:6-7)</vt:lpstr>
      <vt:lpstr>Prophesy of God’s Kingdom (Da. 2:44; Is. 9:6-7)</vt:lpstr>
      <vt:lpstr>The Lord Built His Church (Matt. 16:16-19)</vt:lpstr>
      <vt:lpstr>Conclusion</vt:lpstr>
    </vt:vector>
  </TitlesOfParts>
  <Company>Highway 290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 of the Lord’s Church</dc:title>
  <dc:creator>Steven Lawrence Locklair</dc:creator>
  <cp:lastModifiedBy>locklairdad</cp:lastModifiedBy>
  <cp:revision>53</cp:revision>
  <dcterms:created xsi:type="dcterms:W3CDTF">2015-10-02T19:23:53Z</dcterms:created>
  <dcterms:modified xsi:type="dcterms:W3CDTF">2015-10-11T23:17:25Z</dcterms:modified>
</cp:coreProperties>
</file>