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8" r:id="rId2"/>
    <p:sldId id="266" r:id="rId3"/>
    <p:sldId id="258" r:id="rId4"/>
    <p:sldId id="260" r:id="rId5"/>
    <p:sldId id="261" r:id="rId6"/>
    <p:sldId id="262" r:id="rId7"/>
    <p:sldId id="263" r:id="rId8"/>
    <p:sldId id="264" r:id="rId9"/>
    <p:sldId id="267" r:id="rId10"/>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1" autoAdjust="0"/>
    <p:restoredTop sz="94660"/>
  </p:normalViewPr>
  <p:slideViewPr>
    <p:cSldViewPr snapToGrid="0">
      <p:cViewPr varScale="1">
        <p:scale>
          <a:sx n="80" d="100"/>
          <a:sy n="80" d="100"/>
        </p:scale>
        <p:origin x="126" y="3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912183"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3" cy="355083"/>
          </a:xfrm>
          <a:prstGeom prst="rect">
            <a:avLst/>
          </a:prstGeom>
        </p:spPr>
        <p:txBody>
          <a:bodyPr vert="horz" lIns="91440" tIns="45720" rIns="91440" bIns="45720" rtlCol="0"/>
          <a:lstStyle>
            <a:lvl1pPr algn="r">
              <a:defRPr sz="1200"/>
            </a:lvl1pPr>
          </a:lstStyle>
          <a:p>
            <a:fld id="{FD389022-C6A1-4B5D-9F09-44B2A75B62DB}" type="datetimeFigureOut">
              <a:rPr lang="en-US" smtClean="0"/>
              <a:pPr/>
              <a:t>12/13/2015</a:t>
            </a:fld>
            <a:endParaRPr lang="en-US"/>
          </a:p>
        </p:txBody>
      </p:sp>
      <p:sp>
        <p:nvSpPr>
          <p:cNvPr id="4" name="Footer Placeholder 3"/>
          <p:cNvSpPr>
            <a:spLocks noGrp="1"/>
          </p:cNvSpPr>
          <p:nvPr>
            <p:ph type="ftr" sz="quarter" idx="2"/>
          </p:nvPr>
        </p:nvSpPr>
        <p:spPr>
          <a:xfrm>
            <a:off x="1" y="6721994"/>
            <a:ext cx="3912183"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4"/>
            <a:ext cx="3912183" cy="355082"/>
          </a:xfrm>
          <a:prstGeom prst="rect">
            <a:avLst/>
          </a:prstGeom>
        </p:spPr>
        <p:txBody>
          <a:bodyPr vert="horz" lIns="91440" tIns="45720" rIns="91440" bIns="45720" rtlCol="0" anchor="b"/>
          <a:lstStyle>
            <a:lvl1pPr algn="r">
              <a:defRPr sz="1200"/>
            </a:lvl1pPr>
          </a:lstStyle>
          <a:p>
            <a:fld id="{C7E03A4A-6CAE-451A-9FF1-A85016A11800}" type="slidenum">
              <a:rPr lang="en-US" smtClean="0"/>
              <a:pPr/>
              <a:t>‹#›</a:t>
            </a:fld>
            <a:endParaRPr lang="en-US"/>
          </a:p>
        </p:txBody>
      </p:sp>
    </p:spTree>
    <p:extLst>
      <p:ext uri="{BB962C8B-B14F-4D97-AF65-F5344CB8AC3E}">
        <p14:creationId xmlns:p14="http://schemas.microsoft.com/office/powerpoint/2010/main" val="1517047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912183"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842" y="0"/>
            <a:ext cx="3912183" cy="355083"/>
          </a:xfrm>
          <a:prstGeom prst="rect">
            <a:avLst/>
          </a:prstGeom>
        </p:spPr>
        <p:txBody>
          <a:bodyPr vert="horz" lIns="91440" tIns="45720" rIns="91440" bIns="45720" rtlCol="0"/>
          <a:lstStyle>
            <a:lvl1pPr algn="r">
              <a:defRPr sz="1200"/>
            </a:lvl1pPr>
          </a:lstStyle>
          <a:p>
            <a:fld id="{60540E64-79E0-4B2F-9ADE-4ACF3E01F2B5}" type="datetimeFigureOut">
              <a:rPr lang="en-US" smtClean="0"/>
              <a:pPr/>
              <a:t>12/13/2015</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405843"/>
            <a:ext cx="7222490" cy="278659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721994"/>
            <a:ext cx="3912183" cy="35508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842" y="6721994"/>
            <a:ext cx="3912183" cy="355082"/>
          </a:xfrm>
          <a:prstGeom prst="rect">
            <a:avLst/>
          </a:prstGeom>
        </p:spPr>
        <p:txBody>
          <a:bodyPr vert="horz" lIns="91440" tIns="45720" rIns="91440" bIns="45720" rtlCol="0" anchor="b"/>
          <a:lstStyle>
            <a:lvl1pPr algn="r">
              <a:defRPr sz="1200"/>
            </a:lvl1pPr>
          </a:lstStyle>
          <a:p>
            <a:fld id="{572706E4-C59D-45AD-8881-F0C2E3C0618E}" type="slidenum">
              <a:rPr lang="en-US" smtClean="0"/>
              <a:pPr/>
              <a:t>‹#›</a:t>
            </a:fld>
            <a:endParaRPr lang="en-US"/>
          </a:p>
        </p:txBody>
      </p:sp>
    </p:spTree>
    <p:extLst>
      <p:ext uri="{BB962C8B-B14F-4D97-AF65-F5344CB8AC3E}">
        <p14:creationId xmlns:p14="http://schemas.microsoft.com/office/powerpoint/2010/main" val="1020793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Parker asked aft</a:t>
            </a:r>
            <a:r>
              <a:rPr lang="en-US" baseline="0" dirty="0" smtClean="0"/>
              <a:t>er services Sunday morning if we were going to continue the lesson in the evening.  I do listen to all suggestions.  </a:t>
            </a:r>
            <a:endParaRPr lang="en-US" dirty="0"/>
          </a:p>
        </p:txBody>
      </p:sp>
      <p:sp>
        <p:nvSpPr>
          <p:cNvPr id="4" name="Slide Number Placeholder 3"/>
          <p:cNvSpPr>
            <a:spLocks noGrp="1"/>
          </p:cNvSpPr>
          <p:nvPr>
            <p:ph type="sldNum" sz="quarter" idx="10"/>
          </p:nvPr>
        </p:nvSpPr>
        <p:spPr/>
        <p:txBody>
          <a:bodyPr/>
          <a:lstStyle/>
          <a:p>
            <a:fld id="{572706E4-C59D-45AD-8881-F0C2E3C0618E}" type="slidenum">
              <a:rPr lang="en-US" smtClean="0"/>
              <a:pPr/>
              <a:t>3</a:t>
            </a:fld>
            <a:endParaRPr lang="en-US"/>
          </a:p>
        </p:txBody>
      </p:sp>
    </p:spTree>
    <p:extLst>
      <p:ext uri="{BB962C8B-B14F-4D97-AF65-F5344CB8AC3E}">
        <p14:creationId xmlns:p14="http://schemas.microsoft.com/office/powerpoint/2010/main" val="999046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a matter of life or death!</a:t>
            </a:r>
            <a:endParaRPr lang="en-US" dirty="0"/>
          </a:p>
        </p:txBody>
      </p:sp>
      <p:sp>
        <p:nvSpPr>
          <p:cNvPr id="4" name="Slide Number Placeholder 3"/>
          <p:cNvSpPr>
            <a:spLocks noGrp="1"/>
          </p:cNvSpPr>
          <p:nvPr>
            <p:ph type="sldNum" sz="quarter" idx="10"/>
          </p:nvPr>
        </p:nvSpPr>
        <p:spPr/>
        <p:txBody>
          <a:bodyPr/>
          <a:lstStyle/>
          <a:p>
            <a:fld id="{572706E4-C59D-45AD-8881-F0C2E3C0618E}" type="slidenum">
              <a:rPr lang="en-US" smtClean="0"/>
              <a:pPr/>
              <a:t>7</a:t>
            </a:fld>
            <a:endParaRPr lang="en-US"/>
          </a:p>
        </p:txBody>
      </p:sp>
    </p:spTree>
    <p:extLst>
      <p:ext uri="{BB962C8B-B14F-4D97-AF65-F5344CB8AC3E}">
        <p14:creationId xmlns:p14="http://schemas.microsoft.com/office/powerpoint/2010/main" val="1499012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say that you are spiritual but are practicing the works of the flesh, please consider that you are in </a:t>
            </a:r>
            <a:r>
              <a:rPr lang="en-US" sz="12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jeapordy</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of losing your soul.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Submit to the teaching of the Holy Spirit</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so that you be holy and spiritual, not impure and fleshly!  Are you producing good or bad fruit?  The Lord knows and so should you. What happens to rotten fruit?  Thrown out.</a:t>
            </a:r>
            <a:endParaRPr lang="en-US" altLang="en-US" sz="1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572706E4-C59D-45AD-8881-F0C2E3C0618E}" type="slidenum">
              <a:rPr lang="en-US" smtClean="0"/>
              <a:pPr/>
              <a:t>8</a:t>
            </a:fld>
            <a:endParaRPr lang="en-US"/>
          </a:p>
        </p:txBody>
      </p:sp>
    </p:spTree>
    <p:extLst>
      <p:ext uri="{BB962C8B-B14F-4D97-AF65-F5344CB8AC3E}">
        <p14:creationId xmlns:p14="http://schemas.microsoft.com/office/powerpoint/2010/main" val="204139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2706E4-C59D-45AD-8881-F0C2E3C0618E}" type="slidenum">
              <a:rPr lang="en-US" smtClean="0"/>
              <a:pPr/>
              <a:t>9</a:t>
            </a:fld>
            <a:endParaRPr lang="en-US"/>
          </a:p>
        </p:txBody>
      </p:sp>
    </p:spTree>
    <p:extLst>
      <p:ext uri="{BB962C8B-B14F-4D97-AF65-F5344CB8AC3E}">
        <p14:creationId xmlns:p14="http://schemas.microsoft.com/office/powerpoint/2010/main" val="204139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1EF711-07B5-412B-9B0D-482465FE52B6}" type="datetimeFigureOut">
              <a:rPr lang="en-US" smtClean="0"/>
              <a:pPr/>
              <a:t>12/13/2015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3CEBE-4A81-4C27-8EA0-DC73048AA53F}" type="slidenum">
              <a:rPr lang="en-US" smtClean="0"/>
              <a:pPr/>
              <a:t>‹#›</a:t>
            </a:fld>
            <a:endParaRPr lang="en-US"/>
          </a:p>
        </p:txBody>
      </p:sp>
    </p:spTree>
    <p:extLst>
      <p:ext uri="{BB962C8B-B14F-4D97-AF65-F5344CB8AC3E}">
        <p14:creationId xmlns:p14="http://schemas.microsoft.com/office/powerpoint/2010/main" val="4258973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EF711-07B5-412B-9B0D-482465FE52B6}" type="datetimeFigureOut">
              <a:rPr lang="en-US" smtClean="0"/>
              <a:pPr/>
              <a:t>12/13/2015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3CEBE-4A81-4C27-8EA0-DC73048AA53F}" type="slidenum">
              <a:rPr lang="en-US" smtClean="0"/>
              <a:pPr/>
              <a:t>‹#›</a:t>
            </a:fld>
            <a:endParaRPr lang="en-US"/>
          </a:p>
        </p:txBody>
      </p:sp>
    </p:spTree>
    <p:extLst>
      <p:ext uri="{BB962C8B-B14F-4D97-AF65-F5344CB8AC3E}">
        <p14:creationId xmlns:p14="http://schemas.microsoft.com/office/powerpoint/2010/main" val="2396960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EF711-07B5-412B-9B0D-482465FE52B6}" type="datetimeFigureOut">
              <a:rPr lang="en-US" smtClean="0"/>
              <a:pPr/>
              <a:t>12/13/2015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3CEBE-4A81-4C27-8EA0-DC73048AA53F}" type="slidenum">
              <a:rPr lang="en-US" smtClean="0"/>
              <a:pPr/>
              <a:t>‹#›</a:t>
            </a:fld>
            <a:endParaRPr lang="en-US"/>
          </a:p>
        </p:txBody>
      </p:sp>
    </p:spTree>
    <p:extLst>
      <p:ext uri="{BB962C8B-B14F-4D97-AF65-F5344CB8AC3E}">
        <p14:creationId xmlns:p14="http://schemas.microsoft.com/office/powerpoint/2010/main" val="1319129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EF711-07B5-412B-9B0D-482465FE52B6}" type="datetimeFigureOut">
              <a:rPr lang="en-US" smtClean="0"/>
              <a:pPr/>
              <a:t>12/13/2015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3CEBE-4A81-4C27-8EA0-DC73048AA53F}" type="slidenum">
              <a:rPr lang="en-US" smtClean="0"/>
              <a:pPr/>
              <a:t>‹#›</a:t>
            </a:fld>
            <a:endParaRPr lang="en-US"/>
          </a:p>
        </p:txBody>
      </p:sp>
    </p:spTree>
    <p:extLst>
      <p:ext uri="{BB962C8B-B14F-4D97-AF65-F5344CB8AC3E}">
        <p14:creationId xmlns:p14="http://schemas.microsoft.com/office/powerpoint/2010/main" val="1962057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1EF711-07B5-412B-9B0D-482465FE52B6}" type="datetimeFigureOut">
              <a:rPr lang="en-US" smtClean="0"/>
              <a:pPr/>
              <a:t>12/13/2015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3CEBE-4A81-4C27-8EA0-DC73048AA53F}" type="slidenum">
              <a:rPr lang="en-US" smtClean="0"/>
              <a:pPr/>
              <a:t>‹#›</a:t>
            </a:fld>
            <a:endParaRPr lang="en-US"/>
          </a:p>
        </p:txBody>
      </p:sp>
    </p:spTree>
    <p:extLst>
      <p:ext uri="{BB962C8B-B14F-4D97-AF65-F5344CB8AC3E}">
        <p14:creationId xmlns:p14="http://schemas.microsoft.com/office/powerpoint/2010/main" val="3284278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1EF711-07B5-412B-9B0D-482465FE52B6}" type="datetimeFigureOut">
              <a:rPr lang="en-US" smtClean="0"/>
              <a:pPr/>
              <a:t>12/13/2015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3CEBE-4A81-4C27-8EA0-DC73048AA53F}" type="slidenum">
              <a:rPr lang="en-US" smtClean="0"/>
              <a:pPr/>
              <a:t>‹#›</a:t>
            </a:fld>
            <a:endParaRPr lang="en-US"/>
          </a:p>
        </p:txBody>
      </p:sp>
    </p:spTree>
    <p:extLst>
      <p:ext uri="{BB962C8B-B14F-4D97-AF65-F5344CB8AC3E}">
        <p14:creationId xmlns:p14="http://schemas.microsoft.com/office/powerpoint/2010/main" val="1710565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1EF711-07B5-412B-9B0D-482465FE52B6}" type="datetimeFigureOut">
              <a:rPr lang="en-US" smtClean="0"/>
              <a:pPr/>
              <a:t>12/13/2015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03CEBE-4A81-4C27-8EA0-DC73048AA53F}" type="slidenum">
              <a:rPr lang="en-US" smtClean="0"/>
              <a:pPr/>
              <a:t>‹#›</a:t>
            </a:fld>
            <a:endParaRPr lang="en-US"/>
          </a:p>
        </p:txBody>
      </p:sp>
    </p:spTree>
    <p:extLst>
      <p:ext uri="{BB962C8B-B14F-4D97-AF65-F5344CB8AC3E}">
        <p14:creationId xmlns:p14="http://schemas.microsoft.com/office/powerpoint/2010/main" val="2629660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1EF711-07B5-412B-9B0D-482465FE52B6}" type="datetimeFigureOut">
              <a:rPr lang="en-US" smtClean="0"/>
              <a:pPr/>
              <a:t>12/13/2015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03CEBE-4A81-4C27-8EA0-DC73048AA53F}" type="slidenum">
              <a:rPr lang="en-US" smtClean="0"/>
              <a:pPr/>
              <a:t>‹#›</a:t>
            </a:fld>
            <a:endParaRPr lang="en-US"/>
          </a:p>
        </p:txBody>
      </p:sp>
    </p:spTree>
    <p:extLst>
      <p:ext uri="{BB962C8B-B14F-4D97-AF65-F5344CB8AC3E}">
        <p14:creationId xmlns:p14="http://schemas.microsoft.com/office/powerpoint/2010/main" val="2101548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EF711-07B5-412B-9B0D-482465FE52B6}" type="datetimeFigureOut">
              <a:rPr lang="en-US" smtClean="0"/>
              <a:pPr/>
              <a:t>12/13/2015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03CEBE-4A81-4C27-8EA0-DC73048AA53F}" type="slidenum">
              <a:rPr lang="en-US" smtClean="0"/>
              <a:pPr/>
              <a:t>‹#›</a:t>
            </a:fld>
            <a:endParaRPr lang="en-US"/>
          </a:p>
        </p:txBody>
      </p:sp>
    </p:spTree>
    <p:extLst>
      <p:ext uri="{BB962C8B-B14F-4D97-AF65-F5344CB8AC3E}">
        <p14:creationId xmlns:p14="http://schemas.microsoft.com/office/powerpoint/2010/main" val="375237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1EF711-07B5-412B-9B0D-482465FE52B6}" type="datetimeFigureOut">
              <a:rPr lang="en-US" smtClean="0"/>
              <a:pPr/>
              <a:t>12/13/2015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3CEBE-4A81-4C27-8EA0-DC73048AA53F}" type="slidenum">
              <a:rPr lang="en-US" smtClean="0"/>
              <a:pPr/>
              <a:t>‹#›</a:t>
            </a:fld>
            <a:endParaRPr lang="en-US"/>
          </a:p>
        </p:txBody>
      </p:sp>
    </p:spTree>
    <p:extLst>
      <p:ext uri="{BB962C8B-B14F-4D97-AF65-F5344CB8AC3E}">
        <p14:creationId xmlns:p14="http://schemas.microsoft.com/office/powerpoint/2010/main" val="4044239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1EF711-07B5-412B-9B0D-482465FE52B6}" type="datetimeFigureOut">
              <a:rPr lang="en-US" smtClean="0"/>
              <a:pPr/>
              <a:t>12/13/2015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3CEBE-4A81-4C27-8EA0-DC73048AA53F}" type="slidenum">
              <a:rPr lang="en-US" smtClean="0"/>
              <a:pPr/>
              <a:t>‹#›</a:t>
            </a:fld>
            <a:endParaRPr lang="en-US"/>
          </a:p>
        </p:txBody>
      </p:sp>
    </p:spTree>
    <p:extLst>
      <p:ext uri="{BB962C8B-B14F-4D97-AF65-F5344CB8AC3E}">
        <p14:creationId xmlns:p14="http://schemas.microsoft.com/office/powerpoint/2010/main" val="1824573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1EF711-07B5-412B-9B0D-482465FE52B6}" type="datetimeFigureOut">
              <a:rPr lang="en-US" smtClean="0"/>
              <a:pPr/>
              <a:t>12/13/2015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03CEBE-4A81-4C27-8EA0-DC73048AA53F}" type="slidenum">
              <a:rPr lang="en-US" smtClean="0"/>
              <a:pPr/>
              <a:t>‹#›</a:t>
            </a:fld>
            <a:endParaRPr lang="en-US"/>
          </a:p>
        </p:txBody>
      </p:sp>
    </p:spTree>
    <p:extLst>
      <p:ext uri="{BB962C8B-B14F-4D97-AF65-F5344CB8AC3E}">
        <p14:creationId xmlns:p14="http://schemas.microsoft.com/office/powerpoint/2010/main" val="4207813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412- God is Love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74- Abide with Me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635- A Beautiful Prayer</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614- The Fruit of the Spirit</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322- Bring Christ Your Broken Life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643- God’s Family</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10260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19396"/>
            <a:ext cx="12192000" cy="6038603"/>
          </a:xfrm>
        </p:spPr>
        <p:txBody>
          <a:bodyPr>
            <a:normAutofit/>
          </a:bodyPr>
          <a:lstStyle/>
          <a:p>
            <a:pPr marL="0" indent="0" algn="ctr">
              <a:buNone/>
            </a:pPr>
            <a:r>
              <a:rPr lang="en-US" sz="12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Works of the Flesh vs. the Fruit of the Spirit</a:t>
            </a:r>
            <a:endParaRPr lang="en-US" sz="12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85904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8150"/>
          </a:xfrm>
          <a:solidFill>
            <a:schemeClr val="tx1"/>
          </a:solidFill>
        </p:spPr>
        <p:txBody>
          <a:bodyPr/>
          <a:lstStyle/>
          <a:p>
            <a:pPr algn="ctr"/>
            <a:r>
              <a:rPr lang="en-US" smtClean="0">
                <a:solidFill>
                  <a:srgbClr val="FFFF00"/>
                </a:solidFill>
                <a:latin typeface="Tahoma" panose="020B0604030504040204" pitchFamily="34" charset="0"/>
                <a:ea typeface="Tahoma" panose="020B0604030504040204" pitchFamily="34" charset="0"/>
                <a:cs typeface="Tahoma" panose="020B0604030504040204" pitchFamily="34" charset="0"/>
              </a:rPr>
              <a:t>Last Week- Learned the Work of the Holy Spirit</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43148"/>
            <a:ext cx="12192000" cy="6014851"/>
          </a:xfrm>
          <a:solidFill>
            <a:schemeClr val="tx1"/>
          </a:solidFill>
        </p:spPr>
        <p:txBody>
          <a:bodyPr>
            <a:normAutofit fontScale="92500"/>
          </a:bodyPr>
          <a:lstStyle/>
          <a:p>
            <a:pPr algn="ctr">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a:t>
            </a:r>
            <a:r>
              <a:rPr lang="en-US" alt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is a person in the Godhead who </a:t>
            </a: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doesn’t work through miracles, feelings, or a still small voice but through God’s word. </a:t>
            </a:r>
          </a:p>
          <a:p>
            <a:pPr algn="ctr">
              <a:buNone/>
            </a:pPr>
            <a:endParaRPr lang="en-US" altLang="en-US" sz="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His will was </a:t>
            </a:r>
            <a:r>
              <a:rPr lang="en-US" altLang="en-US" sz="3200" u="sng"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communicated</a:t>
            </a: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to the apostles- we read &amp; understand.</a:t>
            </a:r>
          </a:p>
          <a:p>
            <a:pPr algn="ctr">
              <a:buNone/>
            </a:pPr>
            <a:endParaRPr lang="en-US" altLang="en-US" sz="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The miraculous gifts </a:t>
            </a:r>
            <a:r>
              <a:rPr lang="en-US" altLang="en-US" sz="3200" u="sng"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confirmed</a:t>
            </a: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the word spoken by the apostles.</a:t>
            </a:r>
          </a:p>
          <a:p>
            <a:pPr algn="ctr">
              <a:buNone/>
            </a:pPr>
            <a:endParaRPr lang="en-US" altLang="en-US" sz="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The Holy Spirit </a:t>
            </a:r>
            <a:r>
              <a:rPr lang="en-US" altLang="en-US" sz="3200" u="sng"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convicts</a:t>
            </a: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men of sin by the Spirit’s sword (Bible).</a:t>
            </a:r>
          </a:p>
          <a:p>
            <a:pPr algn="ctr">
              <a:buNone/>
            </a:pPr>
            <a:endParaRPr lang="en-US" altLang="en-US" sz="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The Holy Spirit </a:t>
            </a:r>
            <a:r>
              <a:rPr lang="en-US" altLang="en-US" sz="3200" u="sng"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converts</a:t>
            </a: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man when they are baptized into Christ.</a:t>
            </a:r>
          </a:p>
          <a:p>
            <a:pPr algn="ctr">
              <a:buNone/>
            </a:pPr>
            <a:endParaRPr lang="en-US" altLang="en-US" sz="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t</a:t>
            </a: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he Holy Spirit </a:t>
            </a:r>
            <a:r>
              <a:rPr lang="en-US" altLang="en-US" sz="3200" u="sng"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consecrates</a:t>
            </a: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Christians to live a holy life.</a:t>
            </a:r>
          </a:p>
          <a:p>
            <a:pPr marL="0" indent="0" algn="ctr">
              <a:buNone/>
            </a:pPr>
            <a:endParaRPr lang="en-US" altLang="en-US" sz="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alt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ran out of time last week in discussing the last point.  This sermon deals with “The Works of the Flesh vs. the Fruit of the Spirit”.</a:t>
            </a:r>
            <a:endPar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31204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48144"/>
          </a:xfrm>
          <a:solidFill>
            <a:schemeClr val="tx1"/>
          </a:solidFill>
        </p:spPr>
        <p:txBody>
          <a:bodyPr>
            <a:normAutofit/>
          </a:bodyPr>
          <a:lstStyle/>
          <a:p>
            <a:pPr algn="ctr"/>
            <a:r>
              <a:rPr lang="en-US" sz="3800" dirty="0" smtClean="0">
                <a:solidFill>
                  <a:srgbClr val="FFFF00"/>
                </a:solidFill>
                <a:latin typeface="Tahoma" panose="020B0604030504040204" pitchFamily="34" charset="0"/>
                <a:ea typeface="Tahoma" panose="020B0604030504040204" pitchFamily="34" charset="0"/>
                <a:cs typeface="Tahoma" panose="020B0604030504040204" pitchFamily="34" charset="0"/>
              </a:rPr>
              <a:t>Works of the Flesh vs. Fruit of the Spirit (Gal. 5:16-26)</a:t>
            </a:r>
            <a:endParaRPr lang="en-US" sz="3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748146"/>
            <a:ext cx="12192000" cy="6109854"/>
          </a:xfrm>
          <a:solidFill>
            <a:schemeClr val="tx1"/>
          </a:solidFill>
        </p:spPr>
        <p:txBody>
          <a:bodyPr>
            <a:normAutofit fontScale="92500"/>
          </a:bodyPr>
          <a:lstStyle/>
          <a:p>
            <a:pPr algn="ctr">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If we walk by the Spirit, we won’t carry out the flesh’s desire (v. 16) </a:t>
            </a:r>
            <a:endPar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endParaRPr lang="en-US" altLang="en-US" sz="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The flesh and the Spirit are in </a:t>
            </a:r>
            <a:r>
              <a:rPr lang="en-US" alt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opposition to one another (v. 17)</a:t>
            </a:r>
            <a:endPar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endParaRPr lang="en-US" altLang="en-US" sz="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The context is that they were led by the Spirit and were not under the works of the Law of Moses [fleshly ordinances] (v. 18).</a:t>
            </a:r>
          </a:p>
          <a:p>
            <a:pPr algn="ctr">
              <a:buNone/>
            </a:pPr>
            <a:endParaRPr lang="en-US" altLang="en-US" sz="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The works of the flesh are obvious to all and </a:t>
            </a:r>
            <a:r>
              <a:rPr lang="en-US" alt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practice any of these sins you won’t go to heaven (v. 19-21). </a:t>
            </a:r>
            <a:endPar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endParaRPr lang="en-US" altLang="en-US" sz="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But there is no law against practicing the fruit of the Spirit (v. 22-23). </a:t>
            </a:r>
          </a:p>
          <a:p>
            <a:pPr algn="ctr">
              <a:buNone/>
            </a:pPr>
            <a:endParaRPr lang="en-US" altLang="en-US" sz="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are a faithful Christian, you will put to death the flesh with its passions and desires in order to walk by the Spirit instead of challenging and envying one another (v. 24-26).</a:t>
            </a:r>
          </a:p>
          <a:p>
            <a:pPr algn="ctr">
              <a:buNone/>
            </a:pP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81561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48144"/>
          </a:xfrm>
          <a:solidFill>
            <a:schemeClr val="tx1"/>
          </a:solidFill>
        </p:spPr>
        <p:txBody>
          <a:bodyPr>
            <a:noAutofit/>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Works of the Flesh</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748146"/>
            <a:ext cx="12192000" cy="6109854"/>
          </a:xfrm>
          <a:solidFill>
            <a:schemeClr val="tx1"/>
          </a:solidFill>
        </p:spPr>
        <p:txBody>
          <a:bodyPr>
            <a:normAutofit fontScale="92500" lnSpcReduction="10000"/>
          </a:bodyPr>
          <a:lstStyle/>
          <a:p>
            <a:pPr algn="ctr">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Our flesh might desire to look at pornography, engage in lascivious dancing, or sexual immorality but the Spirit says abstain</a:t>
            </a:r>
            <a:r>
              <a:rPr lang="en-US" alt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Th. 4:3-8)</a:t>
            </a:r>
            <a:endPar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endParaRPr lang="en-US" altLang="en-US" sz="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We might want to gamble (lottery, casino, online, betting, sports pools, etc.) but to be greedy is idolatrous (Luke 12:15; Col. 3:5).</a:t>
            </a:r>
          </a:p>
          <a:p>
            <a:pPr algn="ctr">
              <a:buNone/>
            </a:pPr>
            <a:endParaRPr lang="en-US" altLang="en-US" sz="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We might want to drink beer, wine, or mixed drinks at </a:t>
            </a:r>
            <a:r>
              <a:rPr lang="en-US" alt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Christmas or New Years’ Eve parties </a:t>
            </a: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with coworkers or friends but the Bible says that we have wasted enough time living like heathens </a:t>
            </a:r>
            <a:r>
              <a:rPr lang="en-US" alt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(1 Pet. 4:1-4). </a:t>
            </a:r>
            <a:endPar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endParaRPr lang="en-US" altLang="en-US" sz="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But I don’t do those things.  Would others say that you are hateful &amp; impetuous; &amp; cause divisions, dissensions, and strife among your family members, brethren, or coworkers (Gal. 5:20)? </a:t>
            </a:r>
          </a:p>
          <a:p>
            <a:pPr algn="ctr">
              <a:buNone/>
            </a:pPr>
            <a:endParaRPr lang="en-US" altLang="en-US" sz="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are walking by the Spirit, you will not be carrying out these works of the flesh which leads to eternal torment!</a:t>
            </a:r>
          </a:p>
          <a:p>
            <a:pPr algn="ctr">
              <a:buNone/>
            </a:pP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19704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48144"/>
          </a:xfrm>
          <a:solidFill>
            <a:schemeClr val="tx1"/>
          </a:solidFill>
        </p:spPr>
        <p:txBody>
          <a:bodyPr>
            <a:noAutofit/>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Fruit of the Spirit</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748146"/>
            <a:ext cx="12192000" cy="6109854"/>
          </a:xfrm>
          <a:solidFill>
            <a:schemeClr val="tx1"/>
          </a:solidFill>
        </p:spPr>
        <p:txBody>
          <a:bodyPr>
            <a:normAutofit/>
          </a:bodyPr>
          <a:lstStyle/>
          <a:p>
            <a:pPr algn="ctr">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Instead of lusting and/or dressing so to entice the opposite sex, we </a:t>
            </a:r>
            <a:r>
              <a:rPr lang="en-US" sz="3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love</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their soul so as to teach, serve, or encourage them toward love and good works.                                               (Gal. 5:13-14; 2 Tim. 2:24-26; Heb. 10:23-25)</a:t>
            </a:r>
            <a:endPar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endParaRPr lang="en-US" altLang="en-US" sz="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Instead of drinking alcohol, we receive </a:t>
            </a:r>
            <a:r>
              <a:rPr lang="en-US" altLang="en-US" sz="3200" u="sng"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joy</a:t>
            </a: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by being filled with the Spirit as we sing hymns with grace in our hearts (Eph. 5:18-21).</a:t>
            </a:r>
          </a:p>
          <a:p>
            <a:pPr algn="ctr">
              <a:buNone/>
            </a:pPr>
            <a:endParaRPr lang="en-US" altLang="en-US" sz="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Instead of being a </a:t>
            </a:r>
            <a:r>
              <a:rPr lang="en-US" altLang="en-US" sz="3200" dirty="0" err="1" smtClean="0">
                <a:solidFill>
                  <a:schemeClr val="bg1"/>
                </a:solidFill>
                <a:effectLst/>
                <a:latin typeface="Tahoma" panose="020B0604030504040204" pitchFamily="34" charset="0"/>
                <a:ea typeface="Tahoma" panose="020B0604030504040204" pitchFamily="34" charset="0"/>
                <a:cs typeface="Tahoma" panose="020B0604030504040204" pitchFamily="34" charset="0"/>
              </a:rPr>
              <a:t>strifemaker</a:t>
            </a:r>
            <a:r>
              <a:rPr lang="en-US" alt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we will be a </a:t>
            </a:r>
            <a:r>
              <a:rPr lang="en-US" altLang="en-US" sz="3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peace</a:t>
            </a:r>
            <a:r>
              <a:rPr lang="en-US" alt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maker</a:t>
            </a: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alt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(Mt. 5:9). </a:t>
            </a:r>
            <a:endPar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endParaRPr lang="en-US" altLang="en-US" sz="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Instead of being short tempered, we will be </a:t>
            </a:r>
            <a:r>
              <a:rPr lang="en-US" altLang="en-US" sz="3200" u="sng"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patient</a:t>
            </a: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(2 Pt. 3:15).</a:t>
            </a:r>
          </a:p>
          <a:p>
            <a:pPr algn="ctr">
              <a:buNone/>
            </a:pPr>
            <a:endParaRPr lang="en-US" altLang="en-US" sz="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Instead of being mean &amp; hateful, we will be </a:t>
            </a:r>
            <a:r>
              <a:rPr lang="en-US" sz="3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kind</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to all (2 </a:t>
            </a:r>
            <a:r>
              <a:rPr lang="en-US" sz="32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2:24)</a:t>
            </a:r>
          </a:p>
          <a:p>
            <a:pPr algn="ctr">
              <a:buNone/>
            </a:pP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45312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48144"/>
          </a:xfrm>
          <a:solidFill>
            <a:schemeClr val="tx1"/>
          </a:solidFill>
        </p:spPr>
        <p:txBody>
          <a:bodyPr>
            <a:noAutofit/>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Fruit of the Spirit</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748146"/>
            <a:ext cx="12192000" cy="6109854"/>
          </a:xfrm>
          <a:solidFill>
            <a:schemeClr val="tx1"/>
          </a:solidFill>
        </p:spPr>
        <p:txBody>
          <a:bodyPr>
            <a:normAutofit/>
          </a:bodyPr>
          <a:lstStyle/>
          <a:p>
            <a:pPr algn="ctr">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Instead of joining the gamblers, we will be exposing the works of darkness with </a:t>
            </a:r>
            <a:r>
              <a:rPr lang="en-US" sz="3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goodness,</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righteousness and truth (Eph. 5:8-11).</a:t>
            </a:r>
            <a:endPar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endParaRPr lang="en-US" altLang="en-US" sz="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Instead of being unreliable, we live by </a:t>
            </a:r>
            <a:r>
              <a:rPr lang="en-US" altLang="en-US" sz="3200" u="sng"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faith</a:t>
            </a: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(Gal. 2:20; 3:11-12).</a:t>
            </a:r>
          </a:p>
          <a:p>
            <a:pPr algn="ctr">
              <a:buNone/>
            </a:pPr>
            <a:endParaRPr lang="en-US" altLang="en-US" sz="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Instead of blowing our stack, w</a:t>
            </a:r>
            <a:r>
              <a:rPr lang="en-US" alt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e have our strength under control of God’s will- being meek or </a:t>
            </a:r>
            <a:r>
              <a:rPr lang="en-US" altLang="en-US" sz="32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gentle</a:t>
            </a: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to restore souls </a:t>
            </a:r>
            <a:r>
              <a:rPr lang="en-US" alt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(Ga. 6:1). </a:t>
            </a:r>
            <a:endPar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endParaRPr lang="en-US" altLang="en-US" sz="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Instead of being unrestrained, we exercise </a:t>
            </a:r>
            <a:r>
              <a:rPr lang="en-US" altLang="en-US" sz="3200" u="sng"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self-control</a:t>
            </a: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over our bodies so that it becomes our slave (1 Cor. 9:25-27).</a:t>
            </a:r>
          </a:p>
          <a:p>
            <a:pPr algn="ctr">
              <a:buNone/>
            </a:pPr>
            <a:endParaRPr lang="en-US" altLang="en-US" sz="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crucifying the flesh with its desires or giving in (Ga 5:24)?</a:t>
            </a:r>
          </a:p>
          <a:p>
            <a:pPr marL="0" indent="0" algn="ctr">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Is your mind set on the flesh or Spirit (Rom. 8:5ff)?   </a:t>
            </a:r>
          </a:p>
          <a:p>
            <a:pPr algn="ctr">
              <a:buNone/>
            </a:pP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38720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48144"/>
          </a:xfrm>
          <a:solidFill>
            <a:schemeClr val="tx1"/>
          </a:solidFill>
        </p:spPr>
        <p:txBody>
          <a:bodyPr>
            <a:noAutofit/>
          </a:bodyPr>
          <a:lstStyle/>
          <a:p>
            <a:pPr algn="ct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Conclusion</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74207"/>
            <a:ext cx="12192000" cy="6310365"/>
          </a:xfrm>
          <a:solidFill>
            <a:schemeClr val="tx1"/>
          </a:solidFill>
        </p:spPr>
        <p:txBody>
          <a:bodyPr>
            <a:normAutofit lnSpcReduction="10000"/>
          </a:bodyPr>
          <a:lstStyle/>
          <a:p>
            <a:pPr algn="ctr">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It</a:t>
            </a: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is by God’s love, kindness and patience that you can be saved. (Rom. 2:4; 5:8; 2 Pet. 3:15)</a:t>
            </a:r>
          </a:p>
          <a:p>
            <a:pPr algn="ctr">
              <a:buNone/>
            </a:pPr>
            <a:endParaRPr lang="en-US" altLang="en-US" sz="9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Christ died so that you could be forgiven and die to the works of the flesh and produce the fruit of the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Spirit.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(Gal. 5:19-23; 1 Pt. 2:21-25</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endParaRPr lang="en-US" altLang="en-US" sz="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algn="ctr">
              <a:buNone/>
            </a:pP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You </a:t>
            </a: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will reap what </a:t>
            </a: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you </a:t>
            </a: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have sown in the Judgment Day and you can’t go to heaven practicing sin (</a:t>
            </a:r>
            <a:r>
              <a:rPr lang="en-US" alt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Gal. 6:7-8). </a:t>
            </a:r>
          </a:p>
          <a:p>
            <a:pPr algn="ctr">
              <a:buNone/>
            </a:pPr>
            <a:endParaRPr lang="en-US" alt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The Holy Spirit will make you holy &amp; spiritual not impure &amp; fleshly</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algn="ctr">
              <a:buNone/>
            </a:pPr>
            <a:endParaRPr lang="en-US" altLang="en-US" sz="9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alt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So be careful what movies, TV shows, and videos you watch that promote sexual sins, profanity, and alcohol this holiday season lest you give into temptation &amp; be in danger of losing your soul.  </a:t>
            </a:r>
          </a:p>
          <a:p>
            <a:pPr algn="ctr">
              <a:buNone/>
            </a:pPr>
            <a:endParaRPr lang="en-US" altLang="en-US" sz="9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00978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48144"/>
          </a:xfrm>
          <a:solidFill>
            <a:schemeClr val="tx1"/>
          </a:solidFill>
        </p:spPr>
        <p:txBody>
          <a:bodyPr>
            <a:noAutofit/>
          </a:bodyPr>
          <a:lstStyle/>
          <a:p>
            <a:pPr algn="ct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Conclusion</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748146"/>
            <a:ext cx="12192000" cy="6436426"/>
          </a:xfrm>
          <a:solidFill>
            <a:schemeClr val="tx1"/>
          </a:solidFill>
        </p:spPr>
        <p:txBody>
          <a:bodyPr>
            <a:normAutofit/>
          </a:bodyPr>
          <a:lstStyle/>
          <a:p>
            <a:pPr marL="0" indent="0" algn="ctr">
              <a:lnSpc>
                <a:spcPct val="100000"/>
              </a:lnSpc>
              <a:spcBef>
                <a:spcPts val="0"/>
              </a:spcBef>
              <a:buNone/>
              <a:defRPr/>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If Paul can change from being the chief of sinners to a servant of the Lord, so can you through obeying the gospel!                    (1 Tim. 1:12-16)</a:t>
            </a:r>
          </a:p>
          <a:p>
            <a:pPr marL="0" indent="0" algn="ctr">
              <a:buNone/>
            </a:pPr>
            <a:endParaRPr lang="en-US" altLang="en-US" sz="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alt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“Why are you waiting?  Arise and be baptized and wash away your sins calling on the name of the Lord” (Acts 22:16)</a:t>
            </a:r>
            <a:r>
              <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endParaRPr lang="en-US" altLang="en-US" sz="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alt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are a faithful Christian, don’t grow weary in seeking opportunities to do good to all people and especially those who are of household of the faith (Gal. 6:9-10). </a:t>
            </a:r>
          </a:p>
          <a:p>
            <a:pPr marL="0" indent="0" algn="ctr">
              <a:buNone/>
            </a:pPr>
            <a:endParaRPr lang="en-US" alt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alt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have gone back to practicing sin, repent and pray for forgiveness (Acts 8:20-22).</a:t>
            </a:r>
          </a:p>
          <a:p>
            <a:pPr marL="0" indent="0" algn="ctr">
              <a:buNone/>
            </a:pPr>
            <a:endParaRPr lang="en-US" altLang="en-US" sz="32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00978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1000</TotalTime>
  <Words>1126</Words>
  <Application>Microsoft Office PowerPoint</Application>
  <PresentationFormat>Widescreen</PresentationFormat>
  <Paragraphs>93</Paragraphs>
  <Slides>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Tahoma</vt:lpstr>
      <vt:lpstr>Office Theme</vt:lpstr>
      <vt:lpstr>Hymns for Worship at Woodmont</vt:lpstr>
      <vt:lpstr>PowerPoint Presentation</vt:lpstr>
      <vt:lpstr>Last Week- Learned the Work of the Holy Spirit</vt:lpstr>
      <vt:lpstr>Works of the Flesh vs. Fruit of the Spirit (Gal. 5:16-26)</vt:lpstr>
      <vt:lpstr>Works of the Flesh</vt:lpstr>
      <vt:lpstr>Fruit of the Spirit</vt:lpstr>
      <vt:lpstr>Fruit of the Spirit</vt:lpstr>
      <vt:lpstr>Conclusion</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Works of the Flesh vs. the Fruit of the Spirit</dc:title>
  <dc:creator>Steven Locklair</dc:creator>
  <cp:lastModifiedBy>Steven Locklair</cp:lastModifiedBy>
  <cp:revision>50</cp:revision>
  <cp:lastPrinted>2015-12-13T05:04:13Z</cp:lastPrinted>
  <dcterms:created xsi:type="dcterms:W3CDTF">2015-12-12T18:47:48Z</dcterms:created>
  <dcterms:modified xsi:type="dcterms:W3CDTF">2015-12-13T19:55:53Z</dcterms:modified>
</cp:coreProperties>
</file>