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4"/>
  </p:notesMasterIdLst>
  <p:sldIdLst>
    <p:sldId id="265" r:id="rId2"/>
    <p:sldId id="368" r:id="rId3"/>
    <p:sldId id="373" r:id="rId4"/>
    <p:sldId id="379" r:id="rId5"/>
    <p:sldId id="380" r:id="rId6"/>
    <p:sldId id="381" r:id="rId7"/>
    <p:sldId id="383" r:id="rId8"/>
    <p:sldId id="384" r:id="rId9"/>
    <p:sldId id="386" r:id="rId10"/>
    <p:sldId id="387" r:id="rId11"/>
    <p:sldId id="388" r:id="rId12"/>
    <p:sldId id="389" r:id="rId13"/>
    <p:sldId id="390" r:id="rId14"/>
    <p:sldId id="391" r:id="rId15"/>
    <p:sldId id="392" r:id="rId16"/>
    <p:sldId id="393" r:id="rId17"/>
    <p:sldId id="394" r:id="rId18"/>
    <p:sldId id="395" r:id="rId19"/>
    <p:sldId id="396" r:id="rId20"/>
    <p:sldId id="367" r:id="rId21"/>
    <p:sldId id="398" r:id="rId22"/>
    <p:sldId id="397"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00FF00"/>
    <a:srgbClr val="FFFF00"/>
    <a:srgbClr val="00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5" autoAdjust="0"/>
    <p:restoredTop sz="94617" autoAdjust="0"/>
  </p:normalViewPr>
  <p:slideViewPr>
    <p:cSldViewPr>
      <p:cViewPr varScale="1">
        <p:scale>
          <a:sx n="98" d="100"/>
          <a:sy n="98" d="100"/>
        </p:scale>
        <p:origin x="300" y="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29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EC7208E-0B80-4BE7-94BD-DEBCF6FB9E5A}" type="datetimeFigureOut">
              <a:rPr lang="en-US"/>
              <a:pPr>
                <a:defRPr/>
              </a:pPr>
              <a:t>12/2/2015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4029F94-DE82-4023-90D9-511A50807731}" type="slidenum">
              <a:rPr lang="en-US" altLang="en-US"/>
              <a:pPr/>
              <a:t>‹#›</a:t>
            </a:fld>
            <a:endParaRPr lang="en-US" altLang="en-US"/>
          </a:p>
        </p:txBody>
      </p:sp>
    </p:spTree>
    <p:extLst>
      <p:ext uri="{BB962C8B-B14F-4D97-AF65-F5344CB8AC3E}">
        <p14:creationId xmlns:p14="http://schemas.microsoft.com/office/powerpoint/2010/main" val="42751752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3902076"/>
            <a:ext cx="4533900"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latin typeface="Arial" charset="0"/>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latin typeface="Arial" charset="0"/>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grpSp>
      <p:sp>
        <p:nvSpPr>
          <p:cNvPr id="222218" name="Rectangle 10"/>
          <p:cNvSpPr>
            <a:spLocks noGrp="1" noChangeArrowheads="1"/>
          </p:cNvSpPr>
          <p:nvPr>
            <p:ph type="ctrTitle" sz="quarter"/>
          </p:nvPr>
        </p:nvSpPr>
        <p:spPr>
          <a:xfrm>
            <a:off x="914400" y="1873250"/>
            <a:ext cx="10363200" cy="1555750"/>
          </a:xfrm>
        </p:spPr>
        <p:txBody>
          <a:bodyPr/>
          <a:lstStyle>
            <a:lvl1pPr>
              <a:defRPr sz="4800"/>
            </a:lvl1pPr>
          </a:lstStyle>
          <a:p>
            <a:r>
              <a:rPr lang="en-US"/>
              <a:t>Click to edit Master title style</a:t>
            </a:r>
          </a:p>
        </p:txBody>
      </p:sp>
      <p:sp>
        <p:nvSpPr>
          <p:cNvPr id="222219" name="Rectangle 11"/>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fld id="{C4298287-C5DC-40F9-B77C-5E4CEE9C88D1}" type="slidenum">
              <a:rPr lang="en-US" altLang="en-US"/>
              <a:pPr/>
              <a:t>‹#›</a:t>
            </a:fld>
            <a:endParaRPr lang="en-US" altLang="en-US"/>
          </a:p>
        </p:txBody>
      </p:sp>
    </p:spTree>
    <p:extLst>
      <p:ext uri="{BB962C8B-B14F-4D97-AF65-F5344CB8AC3E}">
        <p14:creationId xmlns:p14="http://schemas.microsoft.com/office/powerpoint/2010/main" val="125489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BC600A0-DC2B-4916-9604-4299FDB44A4E}" type="slidenum">
              <a:rPr lang="en-US" altLang="en-US"/>
              <a:pPr/>
              <a:t>‹#›</a:t>
            </a:fld>
            <a:endParaRPr lang="en-US" altLang="en-US"/>
          </a:p>
        </p:txBody>
      </p:sp>
    </p:spTree>
    <p:extLst>
      <p:ext uri="{BB962C8B-B14F-4D97-AF65-F5344CB8AC3E}">
        <p14:creationId xmlns:p14="http://schemas.microsoft.com/office/powerpoint/2010/main" val="251522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9BA230B-D83F-4DAE-AC53-A123426BC792}" type="slidenum">
              <a:rPr lang="en-US" altLang="en-US"/>
              <a:pPr/>
              <a:t>‹#›</a:t>
            </a:fld>
            <a:endParaRPr lang="en-US" altLang="en-US"/>
          </a:p>
        </p:txBody>
      </p:sp>
    </p:spTree>
    <p:extLst>
      <p:ext uri="{BB962C8B-B14F-4D97-AF65-F5344CB8AC3E}">
        <p14:creationId xmlns:p14="http://schemas.microsoft.com/office/powerpoint/2010/main" val="242833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64D1D19-38EC-423B-BCFA-0C920C600356}" type="slidenum">
              <a:rPr lang="en-US" altLang="en-US"/>
              <a:pPr/>
              <a:t>‹#›</a:t>
            </a:fld>
            <a:endParaRPr lang="en-US" altLang="en-US"/>
          </a:p>
        </p:txBody>
      </p:sp>
    </p:spTree>
    <p:extLst>
      <p:ext uri="{BB962C8B-B14F-4D97-AF65-F5344CB8AC3E}">
        <p14:creationId xmlns:p14="http://schemas.microsoft.com/office/powerpoint/2010/main" val="378748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D58AB2B-CF65-43F5-AA81-EC3779A7B946}" type="slidenum">
              <a:rPr lang="en-US" altLang="en-US"/>
              <a:pPr/>
              <a:t>‹#›</a:t>
            </a:fld>
            <a:endParaRPr lang="en-US" altLang="en-US"/>
          </a:p>
        </p:txBody>
      </p:sp>
    </p:spTree>
    <p:extLst>
      <p:ext uri="{BB962C8B-B14F-4D97-AF65-F5344CB8AC3E}">
        <p14:creationId xmlns:p14="http://schemas.microsoft.com/office/powerpoint/2010/main" val="121979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F2F09A45-7589-40DE-9E81-4549F0251478}" type="slidenum">
              <a:rPr lang="en-US" altLang="en-US"/>
              <a:pPr/>
              <a:t>‹#›</a:t>
            </a:fld>
            <a:endParaRPr lang="en-US" altLang="en-US"/>
          </a:p>
        </p:txBody>
      </p:sp>
    </p:spTree>
    <p:extLst>
      <p:ext uri="{BB962C8B-B14F-4D97-AF65-F5344CB8AC3E}">
        <p14:creationId xmlns:p14="http://schemas.microsoft.com/office/powerpoint/2010/main" val="3008867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1CD4AF56-CEB4-483A-B1A1-48045C47115B}" type="slidenum">
              <a:rPr lang="en-US" altLang="en-US"/>
              <a:pPr/>
              <a:t>‹#›</a:t>
            </a:fld>
            <a:endParaRPr lang="en-US" altLang="en-US"/>
          </a:p>
        </p:txBody>
      </p:sp>
    </p:spTree>
    <p:extLst>
      <p:ext uri="{BB962C8B-B14F-4D97-AF65-F5344CB8AC3E}">
        <p14:creationId xmlns:p14="http://schemas.microsoft.com/office/powerpoint/2010/main" val="366912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1DF7C1D9-6424-443F-B357-42D4D07B0D1F}" type="slidenum">
              <a:rPr lang="en-US" altLang="en-US"/>
              <a:pPr/>
              <a:t>‹#›</a:t>
            </a:fld>
            <a:endParaRPr lang="en-US" altLang="en-US"/>
          </a:p>
        </p:txBody>
      </p:sp>
    </p:spTree>
    <p:extLst>
      <p:ext uri="{BB962C8B-B14F-4D97-AF65-F5344CB8AC3E}">
        <p14:creationId xmlns:p14="http://schemas.microsoft.com/office/powerpoint/2010/main" val="3678000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3B143DF1-E21C-4CE4-8043-5D1BD6F71271}" type="slidenum">
              <a:rPr lang="en-US" altLang="en-US"/>
              <a:pPr/>
              <a:t>‹#›</a:t>
            </a:fld>
            <a:endParaRPr lang="en-US" altLang="en-US"/>
          </a:p>
        </p:txBody>
      </p:sp>
    </p:spTree>
    <p:extLst>
      <p:ext uri="{BB962C8B-B14F-4D97-AF65-F5344CB8AC3E}">
        <p14:creationId xmlns:p14="http://schemas.microsoft.com/office/powerpoint/2010/main" val="164947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C296146B-F740-4801-8B03-46791F74089E}" type="slidenum">
              <a:rPr lang="en-US" altLang="en-US"/>
              <a:pPr/>
              <a:t>‹#›</a:t>
            </a:fld>
            <a:endParaRPr lang="en-US" altLang="en-US"/>
          </a:p>
        </p:txBody>
      </p:sp>
    </p:spTree>
    <p:extLst>
      <p:ext uri="{BB962C8B-B14F-4D97-AF65-F5344CB8AC3E}">
        <p14:creationId xmlns:p14="http://schemas.microsoft.com/office/powerpoint/2010/main" val="262329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91F19152-479E-4DF5-9F98-0E4CB7A684BB}" type="slidenum">
              <a:rPr lang="en-US" altLang="en-US"/>
              <a:pPr/>
              <a:t>‹#›</a:t>
            </a:fld>
            <a:endParaRPr lang="en-US" altLang="en-US"/>
          </a:p>
        </p:txBody>
      </p:sp>
    </p:spTree>
    <p:extLst>
      <p:ext uri="{BB962C8B-B14F-4D97-AF65-F5344CB8AC3E}">
        <p14:creationId xmlns:p14="http://schemas.microsoft.com/office/powerpoint/2010/main" val="4093072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2118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22118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latin typeface="Arial" charset="0"/>
              </a:endParaRPr>
            </a:p>
          </p:txBody>
        </p:sp>
        <p:sp>
          <p:nvSpPr>
            <p:cNvPr id="22118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22119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22119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sp>
          <p:nvSpPr>
            <p:cNvPr id="22119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latin typeface="Arial" charset="0"/>
              </a:endParaRPr>
            </a:p>
          </p:txBody>
        </p:sp>
        <p:sp>
          <p:nvSpPr>
            <p:cNvPr id="22119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grpSp>
      <p:sp>
        <p:nvSpPr>
          <p:cNvPr id="221194" name="Rectangle 10"/>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21195" name="Rectangle 11"/>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1196" name="Rectangle 12"/>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defRPr>
            </a:lvl1pPr>
          </a:lstStyle>
          <a:p>
            <a:pPr>
              <a:defRPr/>
            </a:pPr>
            <a:endParaRPr lang="en-US"/>
          </a:p>
        </p:txBody>
      </p:sp>
      <p:sp>
        <p:nvSpPr>
          <p:cNvPr id="221197" name="Rectangle 13"/>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defRPr>
            </a:lvl1pPr>
          </a:lstStyle>
          <a:p>
            <a:pPr>
              <a:defRPr/>
            </a:pPr>
            <a:endParaRPr lang="en-US"/>
          </a:p>
        </p:txBody>
      </p:sp>
      <p:sp>
        <p:nvSpPr>
          <p:cNvPr id="221198" name="Rectangle 14"/>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4A3AC547-1BC3-4315-A4D6-6D112557122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WordArt 5"/>
          <p:cNvSpPr>
            <a:spLocks noChangeArrowheads="1" noChangeShapeType="1" noTextEdit="1"/>
          </p:cNvSpPr>
          <p:nvPr/>
        </p:nvSpPr>
        <p:spPr bwMode="auto">
          <a:xfrm>
            <a:off x="0" y="3276600"/>
            <a:ext cx="11125200" cy="3581400"/>
          </a:xfrm>
          <a:prstGeom prst="rect">
            <a:avLst/>
          </a:prstGeom>
        </p:spPr>
        <p:txBody>
          <a:bodyPr wrap="none" fromWordArt="1">
            <a:prstTxWarp prst="textCascadeUp">
              <a:avLst>
                <a:gd name="adj" fmla="val 44444"/>
              </a:avLst>
            </a:prstTxWarp>
            <a:scene3d>
              <a:camera prst="legacyPerspectiveFront">
                <a:rot lat="20519992" lon="1080000" rev="0"/>
              </a:camera>
              <a:lightRig rig="legacyHarsh2" dir="b"/>
            </a:scene3d>
            <a:sp3d extrusionH="430200" prstMaterial="legacyMatte">
              <a:extrusionClr>
                <a:srgbClr val="FF6600"/>
              </a:extrusionClr>
              <a:contourClr>
                <a:srgbClr val="FFE701"/>
              </a:contourClr>
            </a:sp3d>
          </a:bodyPr>
          <a:lstStyle/>
          <a:p>
            <a:pPr algn="ctr"/>
            <a:r>
              <a:rPr lang="en-US" sz="2400" kern="10" dirty="0">
                <a:ln w="9525">
                  <a:round/>
                  <a:headEnd/>
                  <a:tailEnd/>
                </a:ln>
                <a:gradFill rotWithShape="1">
                  <a:gsLst>
                    <a:gs pos="0">
                      <a:srgbClr val="FFE701"/>
                    </a:gs>
                    <a:gs pos="100000">
                      <a:srgbClr val="FE3E02"/>
                    </a:gs>
                  </a:gsLst>
                  <a:lin ang="5400000" scaled="1"/>
                </a:gradFill>
                <a:latin typeface="Impact" panose="020B0806030902050204" pitchFamily="34" charset="0"/>
              </a:rPr>
              <a:t>Subjective or Objective?</a:t>
            </a:r>
          </a:p>
        </p:txBody>
      </p:sp>
      <p:sp>
        <p:nvSpPr>
          <p:cNvPr id="14339" name="WordArt 6"/>
          <p:cNvSpPr>
            <a:spLocks noChangeArrowheads="1" noChangeShapeType="1" noTextEdit="1"/>
          </p:cNvSpPr>
          <p:nvPr/>
        </p:nvSpPr>
        <p:spPr bwMode="auto">
          <a:xfrm>
            <a:off x="228600" y="152400"/>
            <a:ext cx="11658600" cy="2514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Truth:</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12192000" cy="1676400"/>
          </a:xfrm>
        </p:spPr>
        <p:txBody>
          <a:bodyPr/>
          <a:lstStyle/>
          <a:p>
            <a:pPr eaLnBrk="1" hangingPunct="1"/>
            <a:r>
              <a:rPr lang="en-US" altLang="en-US" sz="5400" dirty="0">
                <a:solidFill>
                  <a:srgbClr val="FFFF00"/>
                </a:solidFill>
                <a:effectLst/>
                <a:latin typeface="Tahoma" panose="020B0604030504040204" pitchFamily="34" charset="0"/>
                <a:cs typeface="Tahoma" panose="020B0604030504040204" pitchFamily="34" charset="0"/>
              </a:rPr>
              <a:t>The Jews are Deceived by their Religious Leaders </a:t>
            </a:r>
            <a:r>
              <a:rPr lang="en-US" altLang="en-US" sz="42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600200"/>
            <a:ext cx="12192000" cy="5257800"/>
          </a:xfrm>
        </p:spPr>
        <p:txBody>
          <a:bodyPr/>
          <a:lstStyle/>
          <a:p>
            <a:pPr algn="ctr" eaLnBrk="1" hangingPunct="1">
              <a:buFont typeface="Wingdings" panose="05000000000000000000" pitchFamily="2" charset="2"/>
              <a:buNone/>
              <a:defRPr/>
            </a:pPr>
            <a:endParaRPr lang="en-US" sz="800" i="1" dirty="0">
              <a:solidFill>
                <a:srgbClr val="CC0000"/>
              </a:solidFill>
              <a:effectLst/>
              <a:latin typeface="Tahoma" pitchFamily="34" charset="0"/>
              <a:cs typeface="Tahoma" pitchFamily="34" charset="0"/>
            </a:endParaRPr>
          </a:p>
          <a:p>
            <a:pPr algn="ctr" eaLnBrk="1" hangingPunct="1">
              <a:buFont typeface="Wingdings" panose="05000000000000000000" pitchFamily="2" charset="2"/>
              <a:buNone/>
              <a:defRPr/>
            </a:pPr>
            <a:r>
              <a:rPr lang="en-US" sz="3600" dirty="0" smtClean="0">
                <a:effectLst/>
                <a:latin typeface="Tahoma" pitchFamily="34" charset="0"/>
                <a:cs typeface="Tahoma" pitchFamily="34" charset="0"/>
              </a:rPr>
              <a:t>“But </a:t>
            </a:r>
            <a:r>
              <a:rPr lang="en-US" sz="3600" u="sng" dirty="0" smtClean="0">
                <a:effectLst/>
                <a:latin typeface="Tahoma" pitchFamily="34" charset="0"/>
                <a:cs typeface="Tahoma" pitchFamily="34" charset="0"/>
              </a:rPr>
              <a:t>the chief priests and the elders</a:t>
            </a:r>
            <a:r>
              <a:rPr lang="en-US" sz="3600" dirty="0" smtClean="0">
                <a:effectLst/>
                <a:latin typeface="Tahoma" pitchFamily="34" charset="0"/>
                <a:cs typeface="Tahoma" pitchFamily="34" charset="0"/>
              </a:rPr>
              <a:t> </a:t>
            </a:r>
            <a:r>
              <a:rPr lang="en-US" sz="3600" dirty="0" smtClean="0">
                <a:solidFill>
                  <a:srgbClr val="FFFF00"/>
                </a:solidFill>
                <a:effectLst/>
                <a:latin typeface="Tahoma" pitchFamily="34" charset="0"/>
                <a:cs typeface="Tahoma" pitchFamily="34" charset="0"/>
              </a:rPr>
              <a:t>persuaded the crowds </a:t>
            </a:r>
            <a:r>
              <a:rPr lang="en-US" sz="3600" dirty="0" smtClean="0">
                <a:effectLst/>
                <a:latin typeface="Tahoma" pitchFamily="34" charset="0"/>
                <a:cs typeface="Tahoma" pitchFamily="34" charset="0"/>
              </a:rPr>
              <a:t>to ask for Barabbas &amp; </a:t>
            </a:r>
            <a:r>
              <a:rPr lang="en-US" sz="3600" u="sng" dirty="0" smtClean="0">
                <a:effectLst/>
                <a:latin typeface="Tahoma" pitchFamily="34" charset="0"/>
                <a:cs typeface="Tahoma" pitchFamily="34" charset="0"/>
              </a:rPr>
              <a:t>to put Jesus to death</a:t>
            </a:r>
            <a:r>
              <a:rPr lang="en-US" sz="3600" dirty="0" smtClean="0">
                <a:effectLst/>
                <a:latin typeface="Tahoma" pitchFamily="34" charset="0"/>
                <a:cs typeface="Tahoma" pitchFamily="34" charset="0"/>
              </a:rPr>
              <a:t>”</a:t>
            </a:r>
            <a:r>
              <a:rPr lang="en-US" sz="3600" dirty="0" smtClean="0">
                <a:latin typeface="Tahoma" pitchFamily="34" charset="0"/>
                <a:cs typeface="Tahoma" pitchFamily="34" charset="0"/>
              </a:rPr>
              <a:t> (Mt. 27:20).</a:t>
            </a:r>
          </a:p>
          <a:p>
            <a:pPr algn="ctr" eaLnBrk="1" hangingPunct="1">
              <a:buFont typeface="Wingdings" panose="05000000000000000000" pitchFamily="2" charset="2"/>
              <a:buNone/>
              <a:defRPr/>
            </a:pPr>
            <a:endParaRPr lang="en-US" sz="1600" dirty="0">
              <a:latin typeface="Tahoma" pitchFamily="34" charset="0"/>
              <a:cs typeface="Tahoma" pitchFamily="34" charset="0"/>
            </a:endParaRPr>
          </a:p>
          <a:p>
            <a:pPr algn="ctr" eaLnBrk="1" hangingPunct="1">
              <a:buFont typeface="Wingdings" panose="05000000000000000000" pitchFamily="2" charset="2"/>
              <a:buNone/>
              <a:defRPr/>
            </a:pPr>
            <a:r>
              <a:rPr lang="en-US" sz="3600" dirty="0" smtClean="0">
                <a:effectLst/>
                <a:latin typeface="Tahoma" pitchFamily="34" charset="0"/>
                <a:cs typeface="Tahoma" pitchFamily="34" charset="0"/>
              </a:rPr>
              <a:t>Even though they were ignorant that Jesus was the Christ it did not release them from guilt (Acts 2:23, 36; 3:17).</a:t>
            </a:r>
          </a:p>
          <a:p>
            <a:pPr algn="ctr" eaLnBrk="1" hangingPunct="1">
              <a:buFont typeface="Wingdings" panose="05000000000000000000" pitchFamily="2" charset="2"/>
              <a:buNone/>
              <a:defRPr/>
            </a:pPr>
            <a:endParaRPr lang="en-US" sz="1600" dirty="0">
              <a:effectLst/>
              <a:latin typeface="Tahoma" pitchFamily="34" charset="0"/>
              <a:cs typeface="Tahoma" pitchFamily="34" charset="0"/>
            </a:endParaRPr>
          </a:p>
          <a:p>
            <a:pPr algn="ctr" eaLnBrk="1" hangingPunct="1">
              <a:buFont typeface="Wingdings" panose="05000000000000000000" pitchFamily="2" charset="2"/>
              <a:buNone/>
              <a:defRPr/>
            </a:pPr>
            <a:r>
              <a:rPr lang="en-US" sz="3600" dirty="0" smtClean="0">
                <a:effectLst/>
                <a:latin typeface="Tahoma" pitchFamily="34" charset="0"/>
                <a:cs typeface="Tahoma" pitchFamily="34" charset="0"/>
              </a:rPr>
              <a:t>Many are deceived by their religious leaders who are false teachers [even among brethren] which doesn’t relieve them of their guilt today (Mt. 7:15-20; 2 Pt. 2:1-3, 20-22)</a:t>
            </a:r>
          </a:p>
          <a:p>
            <a:pPr algn="ctr" eaLnBrk="1" hangingPunct="1">
              <a:buFont typeface="Wingdings" panose="05000000000000000000" pitchFamily="2" charset="2"/>
              <a:buNone/>
              <a:defRPr/>
            </a:pPr>
            <a:endParaRPr lang="en-US" dirty="0" smtClean="0">
              <a:effectLst/>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1" end="1"/>
                                            </p:txEl>
                                          </p:spTgt>
                                        </p:tgtEl>
                                        <p:attrNameLst>
                                          <p:attrName>style.visibility</p:attrName>
                                        </p:attrNameLst>
                                      </p:cBhvr>
                                      <p:to>
                                        <p:strVal val="visible"/>
                                      </p:to>
                                    </p:set>
                                    <p:animEffect transition="in" filter="fade">
                                      <p:cBhvr>
                                        <p:cTn id="7" dur="500"/>
                                        <p:tgtEl>
                                          <p:spTgt spid="26009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3" end="3"/>
                                            </p:txEl>
                                          </p:spTgt>
                                        </p:tgtEl>
                                        <p:attrNameLst>
                                          <p:attrName>style.visibility</p:attrName>
                                        </p:attrNameLst>
                                      </p:cBhvr>
                                      <p:to>
                                        <p:strVal val="visible"/>
                                      </p:to>
                                    </p:set>
                                    <p:animEffect transition="in" filter="fade">
                                      <p:cBhvr>
                                        <p:cTn id="12" dur="500"/>
                                        <p:tgtEl>
                                          <p:spTgt spid="26009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5" end="5"/>
                                            </p:txEl>
                                          </p:spTgt>
                                        </p:tgtEl>
                                        <p:attrNameLst>
                                          <p:attrName>style.visibility</p:attrName>
                                        </p:attrNameLst>
                                      </p:cBhvr>
                                      <p:to>
                                        <p:strVal val="visible"/>
                                      </p:to>
                                    </p:set>
                                    <p:animEffect transition="in" filter="fade">
                                      <p:cBhvr>
                                        <p:cTn id="17" dur="500"/>
                                        <p:tgtEl>
                                          <p:spTgt spid="260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12192000" cy="990600"/>
          </a:xfrm>
        </p:spPr>
        <p:txBody>
          <a:bodyPr/>
          <a:lstStyle/>
          <a:p>
            <a:pPr eaLnBrk="1" hangingPunct="1"/>
            <a:r>
              <a:rPr lang="en-US" altLang="en-US" sz="4800" dirty="0">
                <a:solidFill>
                  <a:srgbClr val="FFFF00"/>
                </a:solidFill>
                <a:effectLst/>
                <a:latin typeface="Tahoma" panose="020B0604030504040204" pitchFamily="34" charset="0"/>
                <a:cs typeface="Tahoma" panose="020B0604030504040204" pitchFamily="34" charset="0"/>
              </a:rPr>
              <a:t>Truth must be Obeyed or You’ll be Deceived</a:t>
            </a:r>
            <a:r>
              <a:rPr lang="en-US" altLang="en-US" sz="36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990600"/>
            <a:ext cx="12192000" cy="5867400"/>
          </a:xfrm>
        </p:spPr>
        <p:txBody>
          <a:bodyPr/>
          <a:lstStyle/>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“But </a:t>
            </a:r>
            <a:r>
              <a:rPr lang="en-US" altLang="en-US" sz="3400" dirty="0" smtClean="0">
                <a:solidFill>
                  <a:schemeClr val="accent1"/>
                </a:solidFill>
                <a:effectLst/>
                <a:latin typeface="Tahoma" panose="020B0604030504040204" pitchFamily="34" charset="0"/>
                <a:cs typeface="Tahoma" panose="020B0604030504040204" pitchFamily="34" charset="0"/>
              </a:rPr>
              <a:t>prove yourselves </a:t>
            </a:r>
            <a:r>
              <a:rPr lang="en-US" altLang="en-US" sz="3400" u="sng" dirty="0" smtClean="0">
                <a:solidFill>
                  <a:schemeClr val="accent1"/>
                </a:solidFill>
                <a:effectLst/>
                <a:latin typeface="Tahoma" panose="020B0604030504040204" pitchFamily="34" charset="0"/>
                <a:cs typeface="Tahoma" panose="020B0604030504040204" pitchFamily="34" charset="0"/>
              </a:rPr>
              <a:t>doers of the word</a:t>
            </a:r>
            <a:r>
              <a:rPr lang="en-US" altLang="en-US" sz="3400" dirty="0" smtClean="0">
                <a:effectLst/>
                <a:latin typeface="Tahoma" panose="020B0604030504040204" pitchFamily="34" charset="0"/>
                <a:cs typeface="Tahoma" panose="020B0604030504040204" pitchFamily="34" charset="0"/>
              </a:rPr>
              <a:t>, and </a:t>
            </a:r>
            <a:r>
              <a:rPr lang="en-US" altLang="en-US" sz="3400" u="sng" dirty="0" smtClean="0">
                <a:effectLst/>
                <a:latin typeface="Tahoma" panose="020B0604030504040204" pitchFamily="34" charset="0"/>
                <a:cs typeface="Tahoma" panose="020B0604030504040204" pitchFamily="34" charset="0"/>
              </a:rPr>
              <a:t>not merely hearers who delude themselves</a:t>
            </a:r>
            <a:r>
              <a:rPr lang="en-US" altLang="en-US" sz="3400" dirty="0" smtClean="0">
                <a:solidFill>
                  <a:srgbClr val="FFFF00"/>
                </a:solidFill>
                <a:effectLst/>
                <a:latin typeface="Tahoma" panose="020B0604030504040204" pitchFamily="34" charset="0"/>
                <a:cs typeface="Tahoma" panose="020B0604030504040204" pitchFamily="34" charset="0"/>
              </a:rPr>
              <a:t>.</a:t>
            </a:r>
            <a:r>
              <a:rPr lang="en-US" altLang="en-US" sz="3400" dirty="0" smtClean="0">
                <a:effectLst/>
                <a:latin typeface="Tahoma" panose="020B0604030504040204" pitchFamily="34" charset="0"/>
                <a:cs typeface="Tahoma" panose="020B0604030504040204" pitchFamily="34" charset="0"/>
              </a:rPr>
              <a:t> For if anyone is a hearer of the word and not a doer, he is like a man who looks at his natural face in a mirror; for once he has looked at himself and gone away, he has immediately </a:t>
            </a:r>
            <a:r>
              <a:rPr lang="en-US" altLang="en-US" sz="3400" u="sng" dirty="0" smtClean="0">
                <a:effectLst/>
                <a:latin typeface="Tahoma" panose="020B0604030504040204" pitchFamily="34" charset="0"/>
                <a:cs typeface="Tahoma" panose="020B0604030504040204" pitchFamily="34" charset="0"/>
              </a:rPr>
              <a:t>forgotten</a:t>
            </a:r>
            <a:r>
              <a:rPr lang="en-US" altLang="en-US" sz="3400" dirty="0" smtClean="0">
                <a:effectLst/>
                <a:latin typeface="Tahoma" panose="020B0604030504040204" pitchFamily="34" charset="0"/>
                <a:cs typeface="Tahoma" panose="020B0604030504040204" pitchFamily="34" charset="0"/>
              </a:rPr>
              <a:t> what kind of person he was. But one who </a:t>
            </a:r>
            <a:r>
              <a:rPr lang="en-US" altLang="en-US" sz="3400" dirty="0" smtClean="0">
                <a:solidFill>
                  <a:srgbClr val="FFFF00"/>
                </a:solidFill>
                <a:effectLst/>
                <a:latin typeface="Tahoma" panose="020B0604030504040204" pitchFamily="34" charset="0"/>
                <a:cs typeface="Tahoma" panose="020B0604030504040204" pitchFamily="34" charset="0"/>
              </a:rPr>
              <a:t>looks intently at</a:t>
            </a:r>
            <a:r>
              <a:rPr lang="en-US" altLang="en-US" sz="3400" dirty="0" smtClean="0">
                <a:solidFill>
                  <a:schemeClr val="accent1"/>
                </a:solidFill>
                <a:effectLst/>
                <a:latin typeface="Tahoma" panose="020B0604030504040204" pitchFamily="34" charset="0"/>
                <a:cs typeface="Tahoma" panose="020B0604030504040204" pitchFamily="34" charset="0"/>
              </a:rPr>
              <a:t> the perfect law, the law of liberty, </a:t>
            </a:r>
            <a:r>
              <a:rPr lang="en-US" altLang="en-US" sz="3400" dirty="0" smtClean="0">
                <a:solidFill>
                  <a:srgbClr val="FFFF00"/>
                </a:solidFill>
                <a:effectLst/>
                <a:latin typeface="Tahoma" panose="020B0604030504040204" pitchFamily="34" charset="0"/>
                <a:cs typeface="Tahoma" panose="020B0604030504040204" pitchFamily="34" charset="0"/>
              </a:rPr>
              <a:t>and abides</a:t>
            </a:r>
            <a:r>
              <a:rPr lang="en-US" altLang="en-US" sz="3400" dirty="0" smtClean="0">
                <a:effectLst/>
                <a:latin typeface="Tahoma" panose="020B0604030504040204" pitchFamily="34" charset="0"/>
                <a:cs typeface="Tahoma" panose="020B0604030504040204" pitchFamily="34" charset="0"/>
              </a:rPr>
              <a:t> by it, </a:t>
            </a:r>
            <a:r>
              <a:rPr lang="en-US" altLang="en-US" sz="3400" u="sng" dirty="0" smtClean="0">
                <a:effectLst/>
                <a:latin typeface="Tahoma" panose="020B0604030504040204" pitchFamily="34" charset="0"/>
                <a:cs typeface="Tahoma" panose="020B0604030504040204" pitchFamily="34" charset="0"/>
              </a:rPr>
              <a:t>not</a:t>
            </a:r>
            <a:r>
              <a:rPr lang="en-US" altLang="en-US" sz="3400" dirty="0" smtClean="0">
                <a:effectLst/>
                <a:latin typeface="Tahoma" panose="020B0604030504040204" pitchFamily="34" charset="0"/>
                <a:cs typeface="Tahoma" panose="020B0604030504040204" pitchFamily="34" charset="0"/>
              </a:rPr>
              <a:t> having become </a:t>
            </a:r>
            <a:r>
              <a:rPr lang="en-US" altLang="en-US" sz="3400" u="sng" dirty="0" smtClean="0">
                <a:effectLst/>
                <a:latin typeface="Tahoma" panose="020B0604030504040204" pitchFamily="34" charset="0"/>
                <a:cs typeface="Tahoma" panose="020B0604030504040204" pitchFamily="34" charset="0"/>
              </a:rPr>
              <a:t>a forgetful hearer</a:t>
            </a:r>
            <a:r>
              <a:rPr lang="en-US" altLang="en-US" sz="3400" dirty="0" smtClean="0">
                <a:effectLst/>
                <a:latin typeface="Tahoma" panose="020B0604030504040204" pitchFamily="34" charset="0"/>
                <a:cs typeface="Tahoma" panose="020B0604030504040204" pitchFamily="34" charset="0"/>
              </a:rPr>
              <a:t> but an </a:t>
            </a:r>
            <a:r>
              <a:rPr lang="en-US" altLang="en-US" sz="3400" dirty="0" smtClean="0">
                <a:solidFill>
                  <a:srgbClr val="FFFF00"/>
                </a:solidFill>
                <a:effectLst/>
                <a:latin typeface="Tahoma" panose="020B0604030504040204" pitchFamily="34" charset="0"/>
                <a:cs typeface="Tahoma" panose="020B0604030504040204" pitchFamily="34" charset="0"/>
              </a:rPr>
              <a:t>effectual doer</a:t>
            </a:r>
            <a:r>
              <a:rPr lang="en-US" altLang="en-US" sz="3400" dirty="0" smtClean="0">
                <a:effectLst/>
                <a:latin typeface="Tahoma" panose="020B0604030504040204" pitchFamily="34" charset="0"/>
                <a:cs typeface="Tahoma" panose="020B0604030504040204" pitchFamily="34" charset="0"/>
              </a:rPr>
              <a:t>, this man will be blessed in what he does” (James 1:22-25).</a:t>
            </a:r>
          </a:p>
          <a:p>
            <a:pPr algn="ctr" eaLnBrk="1" hangingPunct="1">
              <a:buFont typeface="Wingdings" panose="05000000000000000000" pitchFamily="2" charset="2"/>
              <a:buNone/>
            </a:pPr>
            <a:endParaRPr lang="en-US" altLang="en-US" sz="1400" dirty="0" smtClean="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Who will be blessed? Only the doer, not the forgetful hearer!</a:t>
            </a:r>
          </a:p>
          <a:p>
            <a:pPr algn="ctr" eaLnBrk="1" hangingPunct="1">
              <a:buFont typeface="Wingdings" panose="05000000000000000000" pitchFamily="2" charset="2"/>
              <a:buNone/>
            </a:pPr>
            <a:endParaRPr lang="en-US" altLang="en-US" dirty="0" smtClean="0">
              <a:effectLst/>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12192000" cy="990600"/>
          </a:xfrm>
        </p:spPr>
        <p:txBody>
          <a:bodyPr/>
          <a:lstStyle/>
          <a:p>
            <a:pPr eaLnBrk="1" hangingPunct="1"/>
            <a:r>
              <a:rPr lang="en-US" altLang="en-US" sz="4800" dirty="0" smtClean="0">
                <a:solidFill>
                  <a:srgbClr val="FFFF00"/>
                </a:solidFill>
                <a:effectLst/>
                <a:latin typeface="Tahoma" panose="020B0604030504040204" pitchFamily="34" charset="0"/>
                <a:cs typeface="Tahoma" panose="020B0604030504040204" pitchFamily="34" charset="0"/>
              </a:rPr>
              <a:t>Truth </a:t>
            </a:r>
            <a:r>
              <a:rPr lang="en-US" altLang="en-US" sz="4800" dirty="0">
                <a:solidFill>
                  <a:srgbClr val="FFFF00"/>
                </a:solidFill>
                <a:effectLst/>
                <a:latin typeface="Tahoma" panose="020B0604030504040204" pitchFamily="34" charset="0"/>
                <a:cs typeface="Tahoma" panose="020B0604030504040204" pitchFamily="34" charset="0"/>
              </a:rPr>
              <a:t>must be Obeyed or You’ll be Deceived                                      </a:t>
            </a:r>
          </a:p>
        </p:txBody>
      </p:sp>
      <p:sp>
        <p:nvSpPr>
          <p:cNvPr id="260099" name="Rectangle 3"/>
          <p:cNvSpPr>
            <a:spLocks noGrp="1" noChangeArrowheads="1"/>
          </p:cNvSpPr>
          <p:nvPr>
            <p:ph type="body" idx="1"/>
          </p:nvPr>
        </p:nvSpPr>
        <p:spPr>
          <a:xfrm>
            <a:off x="0" y="1066800"/>
            <a:ext cx="12192000" cy="5791200"/>
          </a:xfrm>
        </p:spPr>
        <p:txBody>
          <a:bodyPr/>
          <a:lstStyle/>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“activity of </a:t>
            </a:r>
            <a:r>
              <a:rPr lang="en-US" altLang="en-US" sz="3400" dirty="0" smtClean="0">
                <a:solidFill>
                  <a:srgbClr val="FFFF00"/>
                </a:solidFill>
                <a:effectLst/>
                <a:latin typeface="Tahoma" panose="020B0604030504040204" pitchFamily="34" charset="0"/>
                <a:cs typeface="Tahoma" panose="020B0604030504040204" pitchFamily="34" charset="0"/>
              </a:rPr>
              <a:t>Satan</a:t>
            </a:r>
            <a:r>
              <a:rPr lang="en-US" altLang="en-US" sz="3400" dirty="0" smtClean="0">
                <a:effectLst/>
                <a:latin typeface="Tahoma" panose="020B0604030504040204" pitchFamily="34" charset="0"/>
                <a:cs typeface="Tahoma" panose="020B0604030504040204" pitchFamily="34" charset="0"/>
              </a:rPr>
              <a:t>, with all power and signs and false wonders, and with all </a:t>
            </a:r>
            <a:r>
              <a:rPr lang="en-US" altLang="en-US" sz="3400" dirty="0" smtClean="0">
                <a:solidFill>
                  <a:srgbClr val="FFFF00"/>
                </a:solidFill>
                <a:effectLst/>
                <a:latin typeface="Tahoma" panose="020B0604030504040204" pitchFamily="34" charset="0"/>
                <a:cs typeface="Tahoma" panose="020B0604030504040204" pitchFamily="34" charset="0"/>
              </a:rPr>
              <a:t>the </a:t>
            </a:r>
            <a:r>
              <a:rPr lang="en-US" altLang="en-US" sz="3400" u="sng" dirty="0" smtClean="0">
                <a:solidFill>
                  <a:srgbClr val="FFFF00"/>
                </a:solidFill>
                <a:effectLst/>
                <a:latin typeface="Tahoma" panose="020B0604030504040204" pitchFamily="34" charset="0"/>
                <a:cs typeface="Tahoma" panose="020B0604030504040204" pitchFamily="34" charset="0"/>
              </a:rPr>
              <a:t>deception of wickedness</a:t>
            </a:r>
            <a:r>
              <a:rPr lang="en-US" altLang="en-US" sz="3400" dirty="0" smtClean="0">
                <a:solidFill>
                  <a:srgbClr val="FFFF00"/>
                </a:solidFill>
                <a:effectLst/>
                <a:latin typeface="Tahoma" panose="020B0604030504040204" pitchFamily="34" charset="0"/>
                <a:cs typeface="Tahoma" panose="020B0604030504040204" pitchFamily="34" charset="0"/>
              </a:rPr>
              <a:t> for those who </a:t>
            </a:r>
            <a:r>
              <a:rPr lang="en-US" altLang="en-US" sz="3400" dirty="0" smtClean="0">
                <a:solidFill>
                  <a:srgbClr val="00B0F0"/>
                </a:solidFill>
                <a:effectLst/>
                <a:latin typeface="Tahoma" panose="020B0604030504040204" pitchFamily="34" charset="0"/>
                <a:cs typeface="Tahoma" panose="020B0604030504040204" pitchFamily="34" charset="0"/>
              </a:rPr>
              <a:t>perish</a:t>
            </a:r>
            <a:r>
              <a:rPr lang="en-US" altLang="en-US" sz="3400" dirty="0" smtClean="0">
                <a:effectLst/>
                <a:latin typeface="Tahoma" panose="020B0604030504040204" pitchFamily="34" charset="0"/>
                <a:cs typeface="Tahoma" panose="020B0604030504040204" pitchFamily="34" charset="0"/>
              </a:rPr>
              <a:t>, because they did not receive the </a:t>
            </a:r>
            <a:r>
              <a:rPr lang="en-US" altLang="en-US" sz="3400" dirty="0" smtClean="0">
                <a:solidFill>
                  <a:schemeClr val="accent1"/>
                </a:solidFill>
                <a:effectLst/>
                <a:latin typeface="Tahoma" panose="020B0604030504040204" pitchFamily="34" charset="0"/>
                <a:cs typeface="Tahoma" panose="020B0604030504040204" pitchFamily="34" charset="0"/>
              </a:rPr>
              <a:t>love of the truth so as to be saved</a:t>
            </a:r>
            <a:r>
              <a:rPr lang="en-US" altLang="en-US" sz="3400" dirty="0" smtClean="0">
                <a:effectLst/>
                <a:latin typeface="Tahoma" panose="020B0604030504040204" pitchFamily="34" charset="0"/>
                <a:cs typeface="Tahoma" panose="020B0604030504040204" pitchFamily="34" charset="0"/>
              </a:rPr>
              <a:t>. For this reason God will send upon them a </a:t>
            </a:r>
            <a:r>
              <a:rPr lang="en-US" altLang="en-US" sz="3400" u="sng" dirty="0" smtClean="0">
                <a:solidFill>
                  <a:srgbClr val="FFFF00"/>
                </a:solidFill>
                <a:effectLst/>
                <a:latin typeface="Tahoma" panose="020B0604030504040204" pitchFamily="34" charset="0"/>
                <a:cs typeface="Tahoma" panose="020B0604030504040204" pitchFamily="34" charset="0"/>
              </a:rPr>
              <a:t>deluding influence so that they will believe what is false</a:t>
            </a:r>
            <a:r>
              <a:rPr lang="en-US" altLang="en-US" sz="3400" dirty="0" smtClean="0">
                <a:effectLst/>
                <a:latin typeface="Tahoma" panose="020B0604030504040204" pitchFamily="34" charset="0"/>
                <a:cs typeface="Tahoma" panose="020B0604030504040204" pitchFamily="34" charset="0"/>
              </a:rPr>
              <a:t>, in order that they all may be </a:t>
            </a:r>
            <a:r>
              <a:rPr lang="en-US" altLang="en-US" sz="3400" dirty="0" smtClean="0">
                <a:solidFill>
                  <a:srgbClr val="00B0F0"/>
                </a:solidFill>
                <a:effectLst/>
                <a:latin typeface="Tahoma" panose="020B0604030504040204" pitchFamily="34" charset="0"/>
                <a:cs typeface="Tahoma" panose="020B0604030504040204" pitchFamily="34" charset="0"/>
              </a:rPr>
              <a:t>judged</a:t>
            </a:r>
            <a:r>
              <a:rPr lang="en-US" altLang="en-US" sz="3400" dirty="0" smtClean="0">
                <a:effectLst/>
                <a:latin typeface="Tahoma" panose="020B0604030504040204" pitchFamily="34" charset="0"/>
                <a:cs typeface="Tahoma" panose="020B0604030504040204" pitchFamily="34" charset="0"/>
              </a:rPr>
              <a:t> who did not </a:t>
            </a:r>
            <a:r>
              <a:rPr lang="en-US" altLang="en-US" sz="3400" dirty="0" smtClean="0">
                <a:solidFill>
                  <a:srgbClr val="00B0F0"/>
                </a:solidFill>
                <a:effectLst/>
                <a:latin typeface="Tahoma" panose="020B0604030504040204" pitchFamily="34" charset="0"/>
                <a:cs typeface="Tahoma" panose="020B0604030504040204" pitchFamily="34" charset="0"/>
              </a:rPr>
              <a:t>believe the truth</a:t>
            </a:r>
            <a:r>
              <a:rPr lang="en-US" altLang="en-US" sz="3400" dirty="0" smtClean="0">
                <a:effectLst/>
                <a:latin typeface="Tahoma" panose="020B0604030504040204" pitchFamily="34" charset="0"/>
                <a:cs typeface="Tahoma" panose="020B0604030504040204" pitchFamily="34" charset="0"/>
              </a:rPr>
              <a:t>, </a:t>
            </a:r>
            <a:r>
              <a:rPr lang="en-US" altLang="en-US" sz="3400" dirty="0" smtClean="0">
                <a:solidFill>
                  <a:srgbClr val="FFFF00"/>
                </a:solidFill>
                <a:effectLst/>
                <a:latin typeface="Tahoma" panose="020B0604030504040204" pitchFamily="34" charset="0"/>
                <a:cs typeface="Tahoma" panose="020B0604030504040204" pitchFamily="34" charset="0"/>
              </a:rPr>
              <a:t>but </a:t>
            </a:r>
            <a:r>
              <a:rPr lang="en-US" altLang="en-US" sz="3400" u="sng" dirty="0" smtClean="0">
                <a:solidFill>
                  <a:srgbClr val="FFFF00"/>
                </a:solidFill>
                <a:effectLst/>
                <a:latin typeface="Tahoma" panose="020B0604030504040204" pitchFamily="34" charset="0"/>
                <a:cs typeface="Tahoma" panose="020B0604030504040204" pitchFamily="34" charset="0"/>
              </a:rPr>
              <a:t>took pleasure in wickedness</a:t>
            </a:r>
            <a:r>
              <a:rPr lang="en-US" altLang="en-US" sz="3400" dirty="0" smtClean="0">
                <a:effectLst/>
                <a:latin typeface="Tahoma" panose="020B0604030504040204" pitchFamily="34" charset="0"/>
                <a:cs typeface="Tahoma" panose="020B0604030504040204" pitchFamily="34" charset="0"/>
              </a:rPr>
              <a:t>” (2 Thess. 2:10-12).</a:t>
            </a:r>
          </a:p>
          <a:p>
            <a:pPr algn="ctr" eaLnBrk="1" hangingPunct="1">
              <a:buFont typeface="Wingdings" panose="05000000000000000000" pitchFamily="2" charset="2"/>
              <a:buNone/>
            </a:pPr>
            <a:endParaRPr lang="en-US" altLang="en-US" sz="2000" dirty="0" smtClean="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You either love the truth so as to be saved or you will be deceived so as to be condemned!</a:t>
            </a:r>
          </a:p>
          <a:p>
            <a:pPr algn="ctr" eaLnBrk="1" hangingPunct="1">
              <a:buFont typeface="Wingdings" panose="05000000000000000000" pitchFamily="2" charset="2"/>
              <a:buNone/>
            </a:pPr>
            <a:endParaRPr lang="en-US" altLang="en-US" dirty="0" smtClean="0">
              <a:effectLst/>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12192000" cy="990600"/>
          </a:xfrm>
        </p:spPr>
        <p:txBody>
          <a:bodyPr/>
          <a:lstStyle/>
          <a:p>
            <a:pPr eaLnBrk="1" hangingPunct="1"/>
            <a:r>
              <a:rPr lang="en-US" altLang="en-US" sz="4800" dirty="0" smtClean="0">
                <a:solidFill>
                  <a:srgbClr val="FFFF00"/>
                </a:solidFill>
                <a:effectLst/>
                <a:latin typeface="Tahoma" panose="020B0604030504040204" pitchFamily="34" charset="0"/>
                <a:cs typeface="Tahoma" panose="020B0604030504040204" pitchFamily="34" charset="0"/>
              </a:rPr>
              <a:t>Truth </a:t>
            </a:r>
            <a:r>
              <a:rPr lang="en-US" altLang="en-US" sz="4800" dirty="0">
                <a:solidFill>
                  <a:srgbClr val="FFFF00"/>
                </a:solidFill>
                <a:effectLst/>
                <a:latin typeface="Tahoma" panose="020B0604030504040204" pitchFamily="34" charset="0"/>
                <a:cs typeface="Tahoma" panose="020B0604030504040204" pitchFamily="34" charset="0"/>
              </a:rPr>
              <a:t>must be Obeyed or You’ll be Deceived </a:t>
            </a:r>
            <a:r>
              <a:rPr lang="en-US" altLang="en-US" sz="36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990600"/>
            <a:ext cx="12192000" cy="5867400"/>
          </a:xfrm>
        </p:spPr>
        <p:txBody>
          <a:bodyPr/>
          <a:lstStyle/>
          <a:p>
            <a:pPr algn="ctr" eaLnBrk="1" hangingPunct="1">
              <a:lnSpc>
                <a:spcPct val="90000"/>
              </a:lnSpc>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All the examples in our lesson that were used in the lesson so far were those who were wrong in what they thought was the truth. </a:t>
            </a:r>
          </a:p>
          <a:p>
            <a:pPr algn="ctr" eaLnBrk="1" hangingPunct="1">
              <a:lnSpc>
                <a:spcPct val="90000"/>
              </a:lnSpc>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What did they all have to do? </a:t>
            </a:r>
          </a:p>
          <a:p>
            <a:pPr algn="ctr" eaLnBrk="1" hangingPunct="1">
              <a:lnSpc>
                <a:spcPct val="90000"/>
              </a:lnSpc>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After examining the evidence they had to submit their subjective feelings, thoughts, and opinions to the objective standard of truth.</a:t>
            </a:r>
          </a:p>
          <a:p>
            <a:pPr algn="ctr" eaLnBrk="1" hangingPunct="1">
              <a:lnSpc>
                <a:spcPct val="90000"/>
              </a:lnSpc>
              <a:buFont typeface="Wingdings" panose="05000000000000000000" pitchFamily="2" charset="2"/>
              <a:buNone/>
            </a:pPr>
            <a:endParaRPr lang="en-US" altLang="en-US" sz="1600" dirty="0">
              <a:solidFill>
                <a:srgbClr val="FFFF00"/>
              </a:solidFill>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In the New Testament, they obeyed the Lord so that they might be saved (Hebrews 5:8-9).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4" end="4"/>
                                            </p:txEl>
                                          </p:spTgt>
                                        </p:tgtEl>
                                        <p:attrNameLst>
                                          <p:attrName>style.visibility</p:attrName>
                                        </p:attrNameLst>
                                      </p:cBhvr>
                                      <p:to>
                                        <p:strVal val="visible"/>
                                      </p:to>
                                    </p:set>
                                    <p:animEffect transition="in" filter="fade">
                                      <p:cBhvr>
                                        <p:cTn id="17" dur="500"/>
                                        <p:tgtEl>
                                          <p:spTgt spid="26009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60099">
                                            <p:txEl>
                                              <p:pRg st="6" end="6"/>
                                            </p:txEl>
                                          </p:spTgt>
                                        </p:tgtEl>
                                        <p:attrNameLst>
                                          <p:attrName>style.visibility</p:attrName>
                                        </p:attrNameLst>
                                      </p:cBhvr>
                                      <p:to>
                                        <p:strVal val="visible"/>
                                      </p:to>
                                    </p:set>
                                    <p:animEffect transition="in" filter="fade">
                                      <p:cBhvr>
                                        <p:cTn id="22" dur="500"/>
                                        <p:tgtEl>
                                          <p:spTgt spid="260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12192000" cy="990600"/>
          </a:xfrm>
        </p:spPr>
        <p:txBody>
          <a:bodyPr/>
          <a:lstStyle/>
          <a:p>
            <a:pPr eaLnBrk="1" hangingPunct="1"/>
            <a:r>
              <a:rPr lang="en-US" altLang="en-US" sz="4600" dirty="0">
                <a:solidFill>
                  <a:srgbClr val="FFFF00"/>
                </a:solidFill>
                <a:effectLst/>
                <a:latin typeface="Tahoma" panose="020B0604030504040204" pitchFamily="34" charset="0"/>
                <a:cs typeface="Tahoma" panose="020B0604030504040204" pitchFamily="34" charset="0"/>
              </a:rPr>
              <a:t>Jacob thought Joseph was Dead for 22 Years</a:t>
            </a:r>
            <a:r>
              <a:rPr lang="en-US" altLang="en-US" sz="36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990600"/>
            <a:ext cx="12192000" cy="5867400"/>
          </a:xfrm>
        </p:spPr>
        <p:txBody>
          <a:bodyPr/>
          <a:lstStyle/>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Jacob’s sons come back with food from Egypt because of the famine and they had to tell their father,</a:t>
            </a:r>
            <a:r>
              <a:rPr lang="en-US" altLang="en-US" sz="3400" dirty="0" smtClean="0">
                <a:solidFill>
                  <a:schemeClr val="accent1"/>
                </a:solidFill>
                <a:effectLst/>
                <a:latin typeface="Tahoma" panose="020B0604030504040204" pitchFamily="34" charset="0"/>
                <a:cs typeface="Tahoma" panose="020B0604030504040204" pitchFamily="34" charset="0"/>
              </a:rPr>
              <a:t> </a:t>
            </a:r>
          </a:p>
          <a:p>
            <a:pPr algn="ctr" eaLnBrk="1" hangingPunct="1">
              <a:buFont typeface="Wingdings" panose="05000000000000000000" pitchFamily="2" charset="2"/>
              <a:buNone/>
            </a:pPr>
            <a:endParaRPr lang="en-US" altLang="en-US" sz="1400" dirty="0">
              <a:solidFill>
                <a:schemeClr val="accent1"/>
              </a:solidFill>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a:t>
            </a:r>
            <a:r>
              <a:rPr lang="en-US" altLang="en-US" sz="3400" dirty="0" smtClean="0">
                <a:solidFill>
                  <a:schemeClr val="accent1"/>
                </a:solidFill>
                <a:effectLst/>
                <a:latin typeface="Tahoma" panose="020B0604030504040204" pitchFamily="34" charset="0"/>
                <a:cs typeface="Tahoma" panose="020B0604030504040204" pitchFamily="34" charset="0"/>
              </a:rPr>
              <a:t>Joseph is still alive</a:t>
            </a:r>
            <a:r>
              <a:rPr lang="en-US" altLang="en-US" sz="3400" dirty="0" smtClean="0">
                <a:effectLst/>
                <a:latin typeface="Tahoma" panose="020B0604030504040204" pitchFamily="34" charset="0"/>
                <a:cs typeface="Tahoma" panose="020B0604030504040204" pitchFamily="34" charset="0"/>
              </a:rPr>
              <a:t> &amp; indeed he is ruler over all the land of Egypt, but he was stunned, for </a:t>
            </a:r>
            <a:r>
              <a:rPr lang="en-US" altLang="en-US" sz="3400" dirty="0" smtClean="0">
                <a:solidFill>
                  <a:srgbClr val="FFFF00"/>
                </a:solidFill>
                <a:effectLst/>
                <a:latin typeface="Tahoma" panose="020B0604030504040204" pitchFamily="34" charset="0"/>
                <a:cs typeface="Tahoma" panose="020B0604030504040204" pitchFamily="34" charset="0"/>
              </a:rPr>
              <a:t>he did not believe them</a:t>
            </a:r>
            <a:r>
              <a:rPr lang="en-US" altLang="en-US" sz="3400" dirty="0" smtClean="0">
                <a:effectLst/>
                <a:latin typeface="Tahoma" panose="020B0604030504040204" pitchFamily="34" charset="0"/>
                <a:cs typeface="Tahoma" panose="020B0604030504040204" pitchFamily="34" charset="0"/>
              </a:rPr>
              <a:t>.” (Gen. 45:26)</a:t>
            </a:r>
          </a:p>
          <a:p>
            <a:pPr algn="ctr" eaLnBrk="1" hangingPunct="1">
              <a:buFont typeface="Wingdings" panose="05000000000000000000" pitchFamily="2" charset="2"/>
              <a:buNone/>
            </a:pPr>
            <a:endParaRPr lang="en-US" altLang="en-US" sz="1400" dirty="0">
              <a:solidFill>
                <a:schemeClr val="accent1"/>
              </a:solidFill>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Why didn’t Jacob believe them? </a:t>
            </a:r>
          </a:p>
          <a:p>
            <a:pPr algn="ctr" eaLnBrk="1" hangingPunct="1">
              <a:buFont typeface="Wingdings" panose="05000000000000000000" pitchFamily="2" charset="2"/>
              <a:buNone/>
            </a:pPr>
            <a:endParaRPr lang="en-US" altLang="en-US" sz="1400" dirty="0">
              <a:solidFill>
                <a:srgbClr val="FFFF00"/>
              </a:solidFill>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Because his sons deceived him for a long time (who put blood on their brother’s coat) which led him to think that Joseph was still dead.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4" end="4"/>
                                            </p:txEl>
                                          </p:spTgt>
                                        </p:tgtEl>
                                        <p:attrNameLst>
                                          <p:attrName>style.visibility</p:attrName>
                                        </p:attrNameLst>
                                      </p:cBhvr>
                                      <p:to>
                                        <p:strVal val="visible"/>
                                      </p:to>
                                    </p:set>
                                    <p:animEffect transition="in" filter="fade">
                                      <p:cBhvr>
                                        <p:cTn id="17" dur="500"/>
                                        <p:tgtEl>
                                          <p:spTgt spid="26009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60099">
                                            <p:txEl>
                                              <p:pRg st="6" end="6"/>
                                            </p:txEl>
                                          </p:spTgt>
                                        </p:tgtEl>
                                        <p:attrNameLst>
                                          <p:attrName>style.visibility</p:attrName>
                                        </p:attrNameLst>
                                      </p:cBhvr>
                                      <p:to>
                                        <p:strVal val="visible"/>
                                      </p:to>
                                    </p:set>
                                    <p:animEffect transition="in" filter="fade">
                                      <p:cBhvr>
                                        <p:cTn id="22" dur="500"/>
                                        <p:tgtEl>
                                          <p:spTgt spid="260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23192"/>
            <a:ext cx="12192000" cy="1470991"/>
          </a:xfrm>
        </p:spPr>
        <p:txBody>
          <a:bodyPr/>
          <a:lstStyle/>
          <a:p>
            <a:pPr eaLnBrk="1" hangingPunct="1"/>
            <a:r>
              <a:rPr lang="en-US" altLang="en-US" sz="4800" dirty="0">
                <a:solidFill>
                  <a:srgbClr val="FFFF00"/>
                </a:solidFill>
                <a:effectLst/>
                <a:latin typeface="Tahoma" panose="020B0604030504040204" pitchFamily="34" charset="0"/>
                <a:cs typeface="Tahoma" panose="020B0604030504040204" pitchFamily="34" charset="0"/>
              </a:rPr>
              <a:t>Jacob Changed his Feelings when he Saw the Evidence that Joseph was Still Alive </a:t>
            </a:r>
            <a:r>
              <a:rPr lang="en-US" altLang="en-US" sz="36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524000"/>
            <a:ext cx="12192000" cy="5334000"/>
          </a:xfrm>
        </p:spPr>
        <p:txBody>
          <a:bodyPr/>
          <a:lstStyle/>
          <a:p>
            <a:pPr algn="ctr" eaLnBrk="1" hangingPunct="1">
              <a:lnSpc>
                <a:spcPct val="90000"/>
              </a:lnSpc>
              <a:buFont typeface="Wingdings" panose="05000000000000000000" pitchFamily="2" charset="2"/>
              <a:buNone/>
              <a:defRPr/>
            </a:pPr>
            <a:r>
              <a:rPr lang="en-US" sz="3400" dirty="0" smtClean="0">
                <a:latin typeface="Tahoma" pitchFamily="34" charset="0"/>
                <a:cs typeface="Tahoma" pitchFamily="34" charset="0"/>
              </a:rPr>
              <a:t>“When they told him </a:t>
            </a:r>
            <a:r>
              <a:rPr lang="en-US" sz="3400" u="sng" dirty="0" smtClean="0">
                <a:solidFill>
                  <a:srgbClr val="00B0F0"/>
                </a:solidFill>
                <a:effectLst/>
                <a:latin typeface="Tahoma" pitchFamily="34" charset="0"/>
                <a:cs typeface="Tahoma" pitchFamily="34" charset="0"/>
              </a:rPr>
              <a:t>all the words of Joseph </a:t>
            </a:r>
            <a:r>
              <a:rPr lang="en-US" sz="3400" dirty="0" smtClean="0">
                <a:effectLst/>
                <a:latin typeface="Tahoma" pitchFamily="34" charset="0"/>
                <a:cs typeface="Tahoma" pitchFamily="34" charset="0"/>
              </a:rPr>
              <a:t>that he had spoken to them, and when he </a:t>
            </a:r>
            <a:r>
              <a:rPr lang="en-US" sz="3400" u="sng" dirty="0" smtClean="0">
                <a:solidFill>
                  <a:srgbClr val="00B0F0"/>
                </a:solidFill>
                <a:effectLst/>
                <a:latin typeface="Tahoma" pitchFamily="34" charset="0"/>
                <a:cs typeface="Tahoma" pitchFamily="34" charset="0"/>
              </a:rPr>
              <a:t>saw the wagons</a:t>
            </a:r>
            <a:r>
              <a:rPr lang="en-US" sz="3400" u="sng" dirty="0" smtClean="0">
                <a:effectLst/>
                <a:latin typeface="Tahoma" pitchFamily="34" charset="0"/>
                <a:cs typeface="Tahoma" pitchFamily="34" charset="0"/>
              </a:rPr>
              <a:t> </a:t>
            </a:r>
            <a:r>
              <a:rPr lang="en-US" sz="3400" dirty="0" smtClean="0">
                <a:effectLst/>
                <a:latin typeface="Tahoma" pitchFamily="34" charset="0"/>
                <a:cs typeface="Tahoma" pitchFamily="34" charset="0"/>
              </a:rPr>
              <a:t>that Joseph had sent to carry him, the </a:t>
            </a:r>
            <a:r>
              <a:rPr lang="en-US" sz="3400" dirty="0" smtClean="0">
                <a:solidFill>
                  <a:srgbClr val="FFFF00"/>
                </a:solidFill>
                <a:effectLst/>
                <a:latin typeface="Tahoma" pitchFamily="34" charset="0"/>
                <a:cs typeface="Tahoma" pitchFamily="34" charset="0"/>
              </a:rPr>
              <a:t>spirit of their father Jacob revived</a:t>
            </a:r>
            <a:r>
              <a:rPr lang="en-US" sz="3400" dirty="0" smtClean="0">
                <a:effectLst/>
                <a:latin typeface="Tahoma" pitchFamily="34" charset="0"/>
                <a:cs typeface="Tahoma" pitchFamily="34" charset="0"/>
              </a:rPr>
              <a:t>. Then Israel said, "It is enough; my son </a:t>
            </a:r>
            <a:r>
              <a:rPr lang="en-US" sz="3400" u="sng" dirty="0" smtClean="0">
                <a:solidFill>
                  <a:srgbClr val="00B0F0"/>
                </a:solidFill>
                <a:effectLst/>
                <a:latin typeface="Tahoma" pitchFamily="34" charset="0"/>
                <a:cs typeface="Tahoma" pitchFamily="34" charset="0"/>
              </a:rPr>
              <a:t>Joseph is still alive</a:t>
            </a:r>
            <a:r>
              <a:rPr lang="en-US" sz="3400" dirty="0" smtClean="0">
                <a:effectLst/>
                <a:latin typeface="Tahoma" pitchFamily="34" charset="0"/>
                <a:cs typeface="Tahoma" pitchFamily="34" charset="0"/>
              </a:rPr>
              <a:t>. I</a:t>
            </a:r>
            <a:r>
              <a:rPr lang="en-US" sz="3400" dirty="0" smtClean="0">
                <a:latin typeface="Tahoma" pitchFamily="34" charset="0"/>
                <a:cs typeface="Tahoma" pitchFamily="34" charset="0"/>
              </a:rPr>
              <a:t> will go and see him before I die.“ </a:t>
            </a:r>
            <a:r>
              <a:rPr lang="en-US" sz="3400" dirty="0" smtClean="0">
                <a:effectLst/>
                <a:latin typeface="Tahoma" pitchFamily="34" charset="0"/>
                <a:cs typeface="Tahoma" pitchFamily="34" charset="0"/>
              </a:rPr>
              <a:t>(Gen. 45:27-28)</a:t>
            </a:r>
          </a:p>
          <a:p>
            <a:pPr algn="ctr" eaLnBrk="1" hangingPunct="1">
              <a:lnSpc>
                <a:spcPct val="90000"/>
              </a:lnSpc>
              <a:buFont typeface="Wingdings" panose="05000000000000000000" pitchFamily="2" charset="2"/>
              <a:buNone/>
              <a:defRPr/>
            </a:pPr>
            <a:endParaRPr lang="en-US" sz="1800" dirty="0">
              <a:effectLst/>
              <a:latin typeface="Tahoma" pitchFamily="34" charset="0"/>
              <a:cs typeface="Tahoma" pitchFamily="34" charset="0"/>
            </a:endParaRPr>
          </a:p>
          <a:p>
            <a:pPr algn="ctr" eaLnBrk="1" hangingPunct="1">
              <a:lnSpc>
                <a:spcPct val="90000"/>
              </a:lnSpc>
              <a:buFont typeface="Wingdings" panose="05000000000000000000" pitchFamily="2" charset="2"/>
              <a:buNone/>
              <a:defRPr/>
            </a:pPr>
            <a:r>
              <a:rPr lang="en-US" sz="3400" dirty="0" smtClean="0">
                <a:effectLst/>
                <a:latin typeface="Tahoma" pitchFamily="34" charset="0"/>
                <a:cs typeface="Tahoma" pitchFamily="34" charset="0"/>
              </a:rPr>
              <a:t>People must be careful not trust in their own feelings for their salvation but instead objectively examine the evidence of God’s word (Acts 17:11; 1 Th. 5:21-22; 2 Tim. 2:15) and be willing to change. </a:t>
            </a:r>
            <a:r>
              <a:rPr lang="en-US" sz="3400" dirty="0">
                <a:effectLst/>
                <a:latin typeface="Tahoma" pitchFamily="34" charset="0"/>
                <a:cs typeface="Tahoma" pitchFamily="34" charset="0"/>
              </a:rPr>
              <a:t> </a:t>
            </a:r>
            <a:r>
              <a:rPr lang="en-US" sz="3400" dirty="0" smtClean="0">
                <a:effectLst/>
                <a:latin typeface="Tahoma" pitchFamily="34" charset="0"/>
                <a:cs typeface="Tahoma" pitchFamily="34" charset="0"/>
              </a:rPr>
              <a:t>That includes all of 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12192000" cy="1371600"/>
          </a:xfrm>
        </p:spPr>
        <p:txBody>
          <a:bodyPr/>
          <a:lstStyle/>
          <a:p>
            <a:pPr eaLnBrk="1" hangingPunct="1"/>
            <a:r>
              <a:rPr lang="en-US" altLang="en-US" sz="4800" dirty="0" err="1">
                <a:solidFill>
                  <a:srgbClr val="FFFF00"/>
                </a:solidFill>
                <a:effectLst/>
              </a:rPr>
              <a:t>Naaman</a:t>
            </a:r>
            <a:r>
              <a:rPr lang="en-US" altLang="en-US" sz="4800" dirty="0">
                <a:solidFill>
                  <a:srgbClr val="FFFF00"/>
                </a:solidFill>
                <a:effectLst/>
              </a:rPr>
              <a:t> had to Submit to the Truth or He Would not be Healed</a:t>
            </a:r>
            <a:r>
              <a:rPr lang="en-US" altLang="en-US" sz="4800" dirty="0">
                <a:solidFill>
                  <a:srgbClr val="FFFF00"/>
                </a:solidFill>
                <a:effectLst/>
                <a:latin typeface="Tahoma" panose="020B0604030504040204" pitchFamily="34" charset="0"/>
                <a:cs typeface="Tahoma" panose="020B0604030504040204" pitchFamily="34" charset="0"/>
              </a:rPr>
              <a:t> </a:t>
            </a:r>
            <a:r>
              <a:rPr lang="en-US" altLang="en-US" sz="36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447800"/>
            <a:ext cx="12192000" cy="5410200"/>
          </a:xfrm>
        </p:spPr>
        <p:txBody>
          <a:bodyPr/>
          <a:lstStyle/>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The servants of </a:t>
            </a:r>
            <a:r>
              <a:rPr lang="en-US" altLang="en-US" sz="3400" dirty="0" err="1" smtClean="0">
                <a:effectLst/>
                <a:latin typeface="Tahoma" panose="020B0604030504040204" pitchFamily="34" charset="0"/>
                <a:cs typeface="Tahoma" panose="020B0604030504040204" pitchFamily="34" charset="0"/>
              </a:rPr>
              <a:t>Naaman</a:t>
            </a:r>
            <a:r>
              <a:rPr lang="en-US" altLang="en-US" sz="3400" dirty="0" smtClean="0">
                <a:effectLst/>
                <a:latin typeface="Tahoma" panose="020B0604030504040204" pitchFamily="34" charset="0"/>
                <a:cs typeface="Tahoma" panose="020B0604030504040204" pitchFamily="34" charset="0"/>
              </a:rPr>
              <a:t> told him (who was furious when told to wash in the Jordan River), </a:t>
            </a:r>
          </a:p>
          <a:p>
            <a:pPr algn="ctr" eaLnBrk="1" hangingPunct="1">
              <a:buFont typeface="Wingdings" panose="05000000000000000000" pitchFamily="2" charset="2"/>
              <a:buNone/>
            </a:pPr>
            <a:endParaRPr lang="en-US" altLang="en-US" sz="1600" i="1"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“Had the prophet told you to do some great thing, would you not have done it?  How much more then, when he says to you, </a:t>
            </a:r>
            <a:r>
              <a:rPr lang="en-US" altLang="en-US" sz="3400" dirty="0" smtClean="0">
                <a:solidFill>
                  <a:srgbClr val="FFFF00"/>
                </a:solidFill>
                <a:effectLst/>
                <a:latin typeface="Tahoma" panose="020B0604030504040204" pitchFamily="34" charset="0"/>
                <a:cs typeface="Tahoma" panose="020B0604030504040204" pitchFamily="34" charset="0"/>
              </a:rPr>
              <a:t>wash, and be clean</a:t>
            </a:r>
            <a:r>
              <a:rPr lang="en-US" altLang="en-US" sz="3400" dirty="0" smtClean="0">
                <a:effectLst/>
                <a:latin typeface="Tahoma" panose="020B0604030504040204" pitchFamily="34" charset="0"/>
                <a:cs typeface="Tahoma" panose="020B0604030504040204" pitchFamily="34" charset="0"/>
              </a:rPr>
              <a:t>?  So he </a:t>
            </a:r>
            <a:r>
              <a:rPr lang="en-US" altLang="en-US" sz="3400" u="sng" dirty="0" smtClean="0">
                <a:effectLst/>
                <a:latin typeface="Tahoma" panose="020B0604030504040204" pitchFamily="34" charset="0"/>
                <a:cs typeface="Tahoma" panose="020B0604030504040204" pitchFamily="34" charset="0"/>
              </a:rPr>
              <a:t>went down and dipped himself seven times in the Jordan</a:t>
            </a:r>
            <a:r>
              <a:rPr lang="en-US" altLang="en-US" sz="3400" dirty="0" smtClean="0">
                <a:effectLst/>
                <a:latin typeface="Tahoma" panose="020B0604030504040204" pitchFamily="34" charset="0"/>
                <a:cs typeface="Tahoma" panose="020B0604030504040204" pitchFamily="34" charset="0"/>
              </a:rPr>
              <a:t>, </a:t>
            </a:r>
            <a:r>
              <a:rPr lang="en-US" altLang="en-US" sz="3400" dirty="0" smtClean="0">
                <a:solidFill>
                  <a:schemeClr val="accent1"/>
                </a:solidFill>
                <a:effectLst/>
                <a:latin typeface="Tahoma" panose="020B0604030504040204" pitchFamily="34" charset="0"/>
                <a:cs typeface="Tahoma" panose="020B0604030504040204" pitchFamily="34" charset="0"/>
              </a:rPr>
              <a:t>according to the word of the man of God</a:t>
            </a:r>
            <a:r>
              <a:rPr lang="en-US" altLang="en-US" sz="3400" dirty="0" smtClean="0">
                <a:effectLst/>
                <a:latin typeface="Tahoma" panose="020B0604030504040204" pitchFamily="34" charset="0"/>
                <a:cs typeface="Tahoma" panose="020B0604030504040204" pitchFamily="34" charset="0"/>
              </a:rPr>
              <a:t>; and </a:t>
            </a:r>
            <a:r>
              <a:rPr lang="en-US" altLang="en-US" sz="3400" u="sng" dirty="0" smtClean="0">
                <a:solidFill>
                  <a:srgbClr val="00B0F0"/>
                </a:solidFill>
                <a:effectLst/>
                <a:latin typeface="Tahoma" panose="020B0604030504040204" pitchFamily="34" charset="0"/>
                <a:cs typeface="Tahoma" panose="020B0604030504040204" pitchFamily="34" charset="0"/>
              </a:rPr>
              <a:t>his flesh was restored”</a:t>
            </a:r>
            <a:r>
              <a:rPr lang="en-US" altLang="en-US" sz="3400" dirty="0" smtClean="0">
                <a:effectLst/>
                <a:latin typeface="Tahoma" panose="020B0604030504040204" pitchFamily="34" charset="0"/>
                <a:cs typeface="Tahoma" panose="020B0604030504040204" pitchFamily="34" charset="0"/>
              </a:rPr>
              <a:t> (2 Kg 5:13-14)</a:t>
            </a:r>
          </a:p>
          <a:p>
            <a:pPr algn="ctr" eaLnBrk="1" hangingPunct="1">
              <a:buFont typeface="Wingdings" panose="05000000000000000000" pitchFamily="2" charset="2"/>
              <a:buNone/>
            </a:pPr>
            <a:endParaRPr lang="en-US" altLang="en-US" sz="1600" dirty="0" smtClean="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endParaRPr lang="en-US" altLang="en-US" sz="8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When he obeyed, he was cleansed of his leprosy.</a:t>
            </a:r>
          </a:p>
          <a:p>
            <a:pPr algn="ctr" eaLnBrk="1" hangingPunct="1">
              <a:lnSpc>
                <a:spcPct val="90000"/>
              </a:lnSpc>
              <a:buFont typeface="Wingdings" panose="05000000000000000000" pitchFamily="2" charset="2"/>
              <a:buNone/>
            </a:pPr>
            <a:endParaRPr lang="en-US" altLang="en-US" dirty="0" smtClean="0">
              <a:effectLst/>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5" end="5"/>
                                            </p:txEl>
                                          </p:spTgt>
                                        </p:tgtEl>
                                        <p:attrNameLst>
                                          <p:attrName>style.visibility</p:attrName>
                                        </p:attrNameLst>
                                      </p:cBhvr>
                                      <p:to>
                                        <p:strVal val="visible"/>
                                      </p:to>
                                    </p:set>
                                    <p:animEffect transition="in" filter="fade">
                                      <p:cBhvr>
                                        <p:cTn id="17" dur="500"/>
                                        <p:tgtEl>
                                          <p:spTgt spid="260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12192000" cy="1371600"/>
          </a:xfrm>
        </p:spPr>
        <p:txBody>
          <a:bodyPr/>
          <a:lstStyle/>
          <a:p>
            <a:pPr eaLnBrk="1" hangingPunct="1"/>
            <a:r>
              <a:rPr lang="en-US" altLang="en-US" sz="5000" dirty="0">
                <a:solidFill>
                  <a:srgbClr val="FFFF00"/>
                </a:solidFill>
                <a:effectLst/>
                <a:latin typeface="Tahoma" panose="020B0604030504040204" pitchFamily="34" charset="0"/>
                <a:cs typeface="Tahoma" panose="020B0604030504040204" pitchFamily="34" charset="0"/>
              </a:rPr>
              <a:t>Saul had to </a:t>
            </a:r>
            <a:r>
              <a:rPr lang="en-US" altLang="en-US" sz="5000" dirty="0" smtClean="0">
                <a:solidFill>
                  <a:srgbClr val="FFFF00"/>
                </a:solidFill>
                <a:effectLst/>
                <a:latin typeface="Tahoma" panose="020B0604030504040204" pitchFamily="34" charset="0"/>
                <a:cs typeface="Tahoma" panose="020B0604030504040204" pitchFamily="34" charset="0"/>
              </a:rPr>
              <a:t>Obey </a:t>
            </a:r>
            <a:r>
              <a:rPr lang="en-US" altLang="en-US" sz="5000" dirty="0">
                <a:solidFill>
                  <a:srgbClr val="FFFF00"/>
                </a:solidFill>
                <a:effectLst/>
                <a:latin typeface="Tahoma" panose="020B0604030504040204" pitchFamily="34" charset="0"/>
                <a:cs typeface="Tahoma" panose="020B0604030504040204" pitchFamily="34" charset="0"/>
              </a:rPr>
              <a:t>the Truth or He Would not </a:t>
            </a:r>
            <a:r>
              <a:rPr lang="en-US" altLang="en-US" sz="5000" dirty="0" smtClean="0">
                <a:solidFill>
                  <a:srgbClr val="FFFF00"/>
                </a:solidFill>
                <a:effectLst/>
                <a:latin typeface="Tahoma" panose="020B0604030504040204" pitchFamily="34" charset="0"/>
                <a:cs typeface="Tahoma" panose="020B0604030504040204" pitchFamily="34" charset="0"/>
              </a:rPr>
              <a:t>Have been </a:t>
            </a:r>
            <a:r>
              <a:rPr lang="en-US" altLang="en-US" sz="5000" dirty="0">
                <a:solidFill>
                  <a:srgbClr val="FFFF00"/>
                </a:solidFill>
                <a:effectLst/>
                <a:latin typeface="Tahoma" panose="020B0604030504040204" pitchFamily="34" charset="0"/>
                <a:cs typeface="Tahoma" panose="020B0604030504040204" pitchFamily="34" charset="0"/>
              </a:rPr>
              <a:t>Saved </a:t>
            </a:r>
            <a:r>
              <a:rPr lang="en-US" altLang="en-US" sz="36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371600"/>
            <a:ext cx="12192000" cy="5486400"/>
          </a:xfrm>
        </p:spPr>
        <p:txBody>
          <a:bodyPr/>
          <a:lstStyle/>
          <a:p>
            <a:pPr algn="ctr" eaLnBrk="1" hangingPunct="1">
              <a:lnSpc>
                <a:spcPct val="90000"/>
              </a:lnSpc>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Jesus told Saul to go into the city and he would be told what to do (Acts 9:6; 22:10).  </a:t>
            </a:r>
          </a:p>
          <a:p>
            <a:pPr algn="ctr" eaLnBrk="1" hangingPunct="1">
              <a:lnSpc>
                <a:spcPct val="90000"/>
              </a:lnSpc>
              <a:buFont typeface="Wingdings" panose="05000000000000000000" pitchFamily="2" charset="2"/>
              <a:buNone/>
            </a:pPr>
            <a:endParaRPr lang="en-US" altLang="en-US" sz="800" dirty="0">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Saul was fasting and praying (Acts 9:9, 11) but he had not been told him what to do yet. </a:t>
            </a:r>
          </a:p>
          <a:p>
            <a:pPr algn="ctr" eaLnBrk="1" hangingPunct="1">
              <a:lnSpc>
                <a:spcPct val="90000"/>
              </a:lnSpc>
              <a:buFont typeface="Wingdings" panose="05000000000000000000" pitchFamily="2" charset="2"/>
              <a:buNone/>
            </a:pPr>
            <a:endParaRPr lang="en-US" altLang="en-US" sz="800" i="1" dirty="0">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It is recorded in Acts 22:16 that Ananias told him, “Why are you waiting? </a:t>
            </a:r>
            <a:r>
              <a:rPr lang="en-US" altLang="en-US" sz="3400" dirty="0" smtClean="0">
                <a:solidFill>
                  <a:srgbClr val="FFFF00"/>
                </a:solidFill>
                <a:effectLst/>
                <a:latin typeface="Tahoma" panose="020B0604030504040204" pitchFamily="34" charset="0"/>
                <a:cs typeface="Tahoma" panose="020B0604030504040204" pitchFamily="34" charset="0"/>
              </a:rPr>
              <a:t>Arise and be baptized</a:t>
            </a:r>
            <a:r>
              <a:rPr lang="en-US" altLang="en-US" sz="3400" dirty="0" smtClean="0">
                <a:effectLst/>
                <a:latin typeface="Tahoma" panose="020B0604030504040204" pitchFamily="34" charset="0"/>
                <a:cs typeface="Tahoma" panose="020B0604030504040204" pitchFamily="34" charset="0"/>
              </a:rPr>
              <a:t> and </a:t>
            </a:r>
            <a:r>
              <a:rPr lang="en-US" altLang="en-US" sz="3400" dirty="0" smtClean="0">
                <a:solidFill>
                  <a:srgbClr val="0070C0"/>
                </a:solidFill>
                <a:effectLst/>
                <a:latin typeface="Tahoma" panose="020B0604030504040204" pitchFamily="34" charset="0"/>
                <a:cs typeface="Tahoma" panose="020B0604030504040204" pitchFamily="34" charset="0"/>
              </a:rPr>
              <a:t>wash away your sins</a:t>
            </a:r>
            <a:r>
              <a:rPr lang="en-US" altLang="en-US" sz="3400" dirty="0" smtClean="0">
                <a:effectLst/>
                <a:latin typeface="Tahoma" panose="020B0604030504040204" pitchFamily="34" charset="0"/>
                <a:cs typeface="Tahoma" panose="020B0604030504040204" pitchFamily="34" charset="0"/>
              </a:rPr>
              <a:t>, </a:t>
            </a:r>
            <a:r>
              <a:rPr lang="en-US" altLang="en-US" sz="3400" u="sng" dirty="0" smtClean="0">
                <a:effectLst/>
                <a:latin typeface="Tahoma" panose="020B0604030504040204" pitchFamily="34" charset="0"/>
                <a:cs typeface="Tahoma" panose="020B0604030504040204" pitchFamily="34" charset="0"/>
              </a:rPr>
              <a:t>calling on the name of the Lord</a:t>
            </a:r>
            <a:r>
              <a:rPr lang="en-US" altLang="en-US" sz="3400" dirty="0" smtClean="0">
                <a:effectLst/>
                <a:latin typeface="Tahoma" panose="020B0604030504040204" pitchFamily="34" charset="0"/>
                <a:cs typeface="Tahoma" panose="020B0604030504040204" pitchFamily="34" charset="0"/>
              </a:rPr>
              <a:t>” </a:t>
            </a:r>
          </a:p>
          <a:p>
            <a:pPr algn="ctr" eaLnBrk="1" hangingPunct="1">
              <a:lnSpc>
                <a:spcPct val="90000"/>
              </a:lnSpc>
              <a:buFont typeface="Wingdings" panose="05000000000000000000" pitchFamily="2" charset="2"/>
              <a:buNone/>
            </a:pPr>
            <a:endParaRPr lang="en-US" altLang="en-US" sz="800" dirty="0">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Instead of praying the sinner’s prayer, Saul obeyed the command to be baptized for the remission of sins (Ax 9:18).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4" end="4"/>
                                            </p:txEl>
                                          </p:spTgt>
                                        </p:tgtEl>
                                        <p:attrNameLst>
                                          <p:attrName>style.visibility</p:attrName>
                                        </p:attrNameLst>
                                      </p:cBhvr>
                                      <p:to>
                                        <p:strVal val="visible"/>
                                      </p:to>
                                    </p:set>
                                    <p:animEffect transition="in" filter="fade">
                                      <p:cBhvr>
                                        <p:cTn id="17" dur="500"/>
                                        <p:tgtEl>
                                          <p:spTgt spid="26009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60099">
                                            <p:txEl>
                                              <p:pRg st="6" end="6"/>
                                            </p:txEl>
                                          </p:spTgt>
                                        </p:tgtEl>
                                        <p:attrNameLst>
                                          <p:attrName>style.visibility</p:attrName>
                                        </p:attrNameLst>
                                      </p:cBhvr>
                                      <p:to>
                                        <p:strVal val="visible"/>
                                      </p:to>
                                    </p:set>
                                    <p:animEffect transition="in" filter="fade">
                                      <p:cBhvr>
                                        <p:cTn id="22" dur="500"/>
                                        <p:tgtEl>
                                          <p:spTgt spid="260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12192000" cy="1447800"/>
          </a:xfrm>
        </p:spPr>
        <p:txBody>
          <a:bodyPr/>
          <a:lstStyle/>
          <a:p>
            <a:pPr eaLnBrk="1" hangingPunct="1"/>
            <a:r>
              <a:rPr lang="en-US" altLang="en-US" sz="4800" dirty="0">
                <a:solidFill>
                  <a:srgbClr val="FFFF00"/>
                </a:solidFill>
                <a:effectLst/>
                <a:latin typeface="Tahoma" panose="020B0604030504040204" pitchFamily="34" charset="0"/>
                <a:cs typeface="Tahoma" panose="020B0604030504040204" pitchFamily="34" charset="0"/>
              </a:rPr>
              <a:t>The Samaritans had to Submit to the Truth or they would not be Saved                                     </a:t>
            </a:r>
          </a:p>
        </p:txBody>
      </p:sp>
      <p:sp>
        <p:nvSpPr>
          <p:cNvPr id="260099" name="Rectangle 3"/>
          <p:cNvSpPr>
            <a:spLocks noGrp="1" noChangeArrowheads="1"/>
          </p:cNvSpPr>
          <p:nvPr>
            <p:ph type="body" idx="1"/>
          </p:nvPr>
        </p:nvSpPr>
        <p:spPr>
          <a:xfrm>
            <a:off x="0" y="1447800"/>
            <a:ext cx="12192000" cy="5410200"/>
          </a:xfrm>
        </p:spPr>
        <p:txBody>
          <a:bodyPr/>
          <a:lstStyle/>
          <a:p>
            <a:pPr algn="ctr" eaLnBrk="1" hangingPunct="1">
              <a:lnSpc>
                <a:spcPct val="90000"/>
              </a:lnSpc>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The Samaritans had been deceived by Simon the sorcerer,  </a:t>
            </a:r>
          </a:p>
          <a:p>
            <a:pPr algn="ctr" eaLnBrk="1" hangingPunct="1">
              <a:lnSpc>
                <a:spcPct val="90000"/>
              </a:lnSpc>
              <a:buFont typeface="Wingdings" panose="05000000000000000000" pitchFamily="2" charset="2"/>
              <a:buNone/>
            </a:pPr>
            <a:endParaRPr lang="en-US" altLang="en-US" sz="1200" dirty="0">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“But when they </a:t>
            </a:r>
            <a:r>
              <a:rPr lang="en-US" altLang="en-US" sz="3600" dirty="0" smtClean="0">
                <a:solidFill>
                  <a:srgbClr val="FFFF00"/>
                </a:solidFill>
                <a:effectLst/>
                <a:latin typeface="Tahoma" panose="020B0604030504040204" pitchFamily="34" charset="0"/>
                <a:cs typeface="Tahoma" panose="020B0604030504040204" pitchFamily="34" charset="0"/>
              </a:rPr>
              <a:t>believed</a:t>
            </a:r>
            <a:r>
              <a:rPr lang="en-US" altLang="en-US" sz="3600" dirty="0" smtClean="0">
                <a:effectLst/>
                <a:latin typeface="Tahoma" panose="020B0604030504040204" pitchFamily="34" charset="0"/>
                <a:cs typeface="Tahoma" panose="020B0604030504040204" pitchFamily="34" charset="0"/>
              </a:rPr>
              <a:t> Philip preaching the </a:t>
            </a:r>
            <a:r>
              <a:rPr lang="en-US" altLang="en-US" sz="3600" dirty="0" smtClean="0">
                <a:solidFill>
                  <a:schemeClr val="accent1"/>
                </a:solidFill>
                <a:effectLst/>
                <a:latin typeface="Tahoma" panose="020B0604030504040204" pitchFamily="34" charset="0"/>
                <a:cs typeface="Tahoma" panose="020B0604030504040204" pitchFamily="34" charset="0"/>
              </a:rPr>
              <a:t>good news about the kingdom of God and the name of Jesus Christ</a:t>
            </a:r>
            <a:r>
              <a:rPr lang="en-US" altLang="en-US" sz="3600" dirty="0" smtClean="0">
                <a:effectLst/>
                <a:latin typeface="Tahoma" panose="020B0604030504040204" pitchFamily="34" charset="0"/>
                <a:cs typeface="Tahoma" panose="020B0604030504040204" pitchFamily="34" charset="0"/>
              </a:rPr>
              <a:t>, </a:t>
            </a:r>
            <a:r>
              <a:rPr lang="en-US" altLang="en-US" sz="3600" dirty="0" smtClean="0">
                <a:solidFill>
                  <a:srgbClr val="FFFF00"/>
                </a:solidFill>
                <a:effectLst/>
                <a:latin typeface="Tahoma" panose="020B0604030504040204" pitchFamily="34" charset="0"/>
                <a:cs typeface="Tahoma" panose="020B0604030504040204" pitchFamily="34" charset="0"/>
              </a:rPr>
              <a:t>they were being baptized</a:t>
            </a:r>
            <a:r>
              <a:rPr lang="en-US" altLang="en-US" sz="3600" dirty="0" smtClean="0">
                <a:effectLst/>
                <a:latin typeface="Tahoma" panose="020B0604030504040204" pitchFamily="34" charset="0"/>
                <a:cs typeface="Tahoma" panose="020B0604030504040204" pitchFamily="34" charset="0"/>
              </a:rPr>
              <a:t>, men and women alike.  Even Simon himself </a:t>
            </a:r>
            <a:r>
              <a:rPr lang="en-US" altLang="en-US" sz="3600" dirty="0" smtClean="0">
                <a:solidFill>
                  <a:srgbClr val="FFFF00"/>
                </a:solidFill>
                <a:effectLst/>
                <a:latin typeface="Tahoma" panose="020B0604030504040204" pitchFamily="34" charset="0"/>
                <a:cs typeface="Tahoma" panose="020B0604030504040204" pitchFamily="34" charset="0"/>
              </a:rPr>
              <a:t>believed and after being baptized</a:t>
            </a:r>
            <a:r>
              <a:rPr lang="en-US" altLang="en-US" sz="3600" dirty="0" smtClean="0">
                <a:effectLst/>
                <a:latin typeface="Tahoma" panose="020B0604030504040204" pitchFamily="34" charset="0"/>
                <a:cs typeface="Tahoma" panose="020B0604030504040204" pitchFamily="34" charset="0"/>
              </a:rPr>
              <a:t>…”    (Acts 8:12-13)</a:t>
            </a:r>
          </a:p>
          <a:p>
            <a:pPr algn="ctr" eaLnBrk="1" hangingPunct="1">
              <a:lnSpc>
                <a:spcPct val="90000"/>
              </a:lnSpc>
              <a:buFont typeface="Wingdings" panose="05000000000000000000" pitchFamily="2" charset="2"/>
              <a:buNone/>
            </a:pPr>
            <a:endParaRPr lang="en-US" altLang="en-US" sz="1200" dirty="0">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The Samaritans and even Simon the sorcerer changed their convictions in accordance with what Jesus said to be saved (Mark 16:15-16).</a:t>
            </a:r>
          </a:p>
          <a:p>
            <a:pPr algn="ctr" eaLnBrk="1" hangingPunct="1">
              <a:lnSpc>
                <a:spcPct val="90000"/>
              </a:lnSpc>
              <a:buFont typeface="Wingdings" panose="05000000000000000000" pitchFamily="2" charset="2"/>
              <a:buNone/>
            </a:pPr>
            <a:endParaRPr lang="en-US" altLang="en-US" dirty="0" smtClean="0">
              <a:effectLst/>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4" end="4"/>
                                            </p:txEl>
                                          </p:spTgt>
                                        </p:tgtEl>
                                        <p:attrNameLst>
                                          <p:attrName>style.visibility</p:attrName>
                                        </p:attrNameLst>
                                      </p:cBhvr>
                                      <p:to>
                                        <p:strVal val="visible"/>
                                      </p:to>
                                    </p:set>
                                    <p:animEffect transition="in" filter="fade">
                                      <p:cBhvr>
                                        <p:cTn id="17" dur="500"/>
                                        <p:tgtEl>
                                          <p:spTgt spid="260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12192000" cy="1371600"/>
          </a:xfrm>
        </p:spPr>
        <p:txBody>
          <a:bodyPr/>
          <a:lstStyle/>
          <a:p>
            <a:pPr eaLnBrk="1" hangingPunct="1"/>
            <a:r>
              <a:rPr lang="en-US" altLang="en-US" sz="4800" dirty="0">
                <a:solidFill>
                  <a:srgbClr val="FFFF00"/>
                </a:solidFill>
                <a:effectLst/>
                <a:latin typeface="Tahoma" panose="020B0604030504040204" pitchFamily="34" charset="0"/>
                <a:cs typeface="Tahoma" panose="020B0604030504040204" pitchFamily="34" charset="0"/>
              </a:rPr>
              <a:t>The Jews had to Submit to the Truth or they would not be Saved</a:t>
            </a:r>
            <a:r>
              <a:rPr lang="en-US" altLang="en-US" sz="36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447800"/>
            <a:ext cx="12192000" cy="5410200"/>
          </a:xfrm>
        </p:spPr>
        <p:txBody>
          <a:bodyPr/>
          <a:lstStyle/>
          <a:p>
            <a:pPr algn="ctr" eaLnBrk="1" hangingPunct="1">
              <a:lnSpc>
                <a:spcPct val="90000"/>
              </a:lnSpc>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They had been deceived by the religious leaders to have Jesus crucified.  The apostle Peter preaches convincing them that He is the Son of God. They asked what to do, Peter said, </a:t>
            </a:r>
          </a:p>
          <a:p>
            <a:pPr algn="ctr" eaLnBrk="1" hangingPunct="1">
              <a:lnSpc>
                <a:spcPct val="90000"/>
              </a:lnSpc>
              <a:buFont typeface="Wingdings" panose="05000000000000000000" pitchFamily="2" charset="2"/>
              <a:buNone/>
            </a:pPr>
            <a:endParaRPr lang="en-US" altLang="en-US" sz="1600" i="1" dirty="0">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a:t>
            </a:r>
            <a:r>
              <a:rPr lang="en-US" altLang="en-US" sz="3400" dirty="0" smtClean="0">
                <a:solidFill>
                  <a:srgbClr val="FFFF00"/>
                </a:solidFill>
                <a:effectLst/>
                <a:latin typeface="Tahoma" panose="020B0604030504040204" pitchFamily="34" charset="0"/>
                <a:cs typeface="Tahoma" panose="020B0604030504040204" pitchFamily="34" charset="0"/>
              </a:rPr>
              <a:t>Repent and be baptized</a:t>
            </a:r>
            <a:r>
              <a:rPr lang="en-US" altLang="en-US" sz="3400" dirty="0" smtClean="0">
                <a:effectLst/>
                <a:latin typeface="Tahoma" panose="020B0604030504040204" pitchFamily="34" charset="0"/>
                <a:cs typeface="Tahoma" panose="020B0604030504040204" pitchFamily="34" charset="0"/>
              </a:rPr>
              <a:t> every one of you in </a:t>
            </a:r>
            <a:r>
              <a:rPr lang="en-US" altLang="en-US" sz="3400" dirty="0" smtClean="0">
                <a:solidFill>
                  <a:srgbClr val="00B0F0"/>
                </a:solidFill>
                <a:effectLst/>
                <a:latin typeface="Tahoma" panose="020B0604030504040204" pitchFamily="34" charset="0"/>
                <a:cs typeface="Tahoma" panose="020B0604030504040204" pitchFamily="34" charset="0"/>
              </a:rPr>
              <a:t>the name of Jesus Christ</a:t>
            </a:r>
            <a:r>
              <a:rPr lang="en-US" altLang="en-US" sz="3400" dirty="0" smtClean="0">
                <a:effectLst/>
                <a:latin typeface="Tahoma" panose="020B0604030504040204" pitchFamily="34" charset="0"/>
                <a:cs typeface="Tahoma" panose="020B0604030504040204" pitchFamily="34" charset="0"/>
              </a:rPr>
              <a:t> </a:t>
            </a:r>
            <a:r>
              <a:rPr lang="en-US" altLang="en-US" sz="3400" u="sng" dirty="0" smtClean="0">
                <a:effectLst/>
                <a:latin typeface="Tahoma" panose="020B0604030504040204" pitchFamily="34" charset="0"/>
                <a:cs typeface="Tahoma" panose="020B0604030504040204" pitchFamily="34" charset="0"/>
              </a:rPr>
              <a:t>for the </a:t>
            </a:r>
            <a:r>
              <a:rPr lang="en-US" altLang="en-US" sz="3400" u="sng" dirty="0" smtClean="0">
                <a:solidFill>
                  <a:srgbClr val="FFFF00"/>
                </a:solidFill>
                <a:effectLst/>
                <a:latin typeface="Tahoma" panose="020B0604030504040204" pitchFamily="34" charset="0"/>
                <a:cs typeface="Tahoma" panose="020B0604030504040204" pitchFamily="34" charset="0"/>
              </a:rPr>
              <a:t>forgiveness of sins</a:t>
            </a:r>
            <a:r>
              <a:rPr lang="en-US" altLang="en-US" sz="3400" dirty="0" smtClean="0">
                <a:solidFill>
                  <a:srgbClr val="FFFF00"/>
                </a:solidFill>
                <a:effectLst/>
                <a:latin typeface="Tahoma" panose="020B0604030504040204" pitchFamily="34" charset="0"/>
                <a:cs typeface="Tahoma" panose="020B0604030504040204" pitchFamily="34" charset="0"/>
              </a:rPr>
              <a:t> </a:t>
            </a:r>
            <a:r>
              <a:rPr lang="en-US" altLang="en-US" sz="3400" dirty="0" smtClean="0">
                <a:effectLst/>
                <a:latin typeface="Tahoma" panose="020B0604030504040204" pitchFamily="34" charset="0"/>
                <a:cs typeface="Tahoma" panose="020B0604030504040204" pitchFamily="34" charset="0"/>
              </a:rPr>
              <a:t>and you shall receive the gift of the Holy Spirit” (Acts 2:38)</a:t>
            </a:r>
          </a:p>
          <a:p>
            <a:pPr algn="ctr" eaLnBrk="1" hangingPunct="1">
              <a:lnSpc>
                <a:spcPct val="90000"/>
              </a:lnSpc>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“Those who </a:t>
            </a:r>
            <a:r>
              <a:rPr lang="en-US" altLang="en-US" sz="3400" dirty="0" smtClean="0">
                <a:solidFill>
                  <a:srgbClr val="FFFF00"/>
                </a:solidFill>
                <a:effectLst/>
                <a:latin typeface="Tahoma" panose="020B0604030504040204" pitchFamily="34" charset="0"/>
                <a:cs typeface="Tahoma" panose="020B0604030504040204" pitchFamily="34" charset="0"/>
              </a:rPr>
              <a:t>received</a:t>
            </a:r>
            <a:r>
              <a:rPr lang="en-US" altLang="en-US" sz="3400" dirty="0" smtClean="0">
                <a:solidFill>
                  <a:schemeClr val="accent1"/>
                </a:solidFill>
                <a:effectLst/>
                <a:latin typeface="Tahoma" panose="020B0604030504040204" pitchFamily="34" charset="0"/>
                <a:cs typeface="Tahoma" panose="020B0604030504040204" pitchFamily="34" charset="0"/>
              </a:rPr>
              <a:t> the message </a:t>
            </a:r>
            <a:r>
              <a:rPr lang="en-US" altLang="en-US" sz="3400" dirty="0" smtClean="0">
                <a:solidFill>
                  <a:srgbClr val="FFFF00"/>
                </a:solidFill>
                <a:effectLst/>
                <a:latin typeface="Tahoma" panose="020B0604030504040204" pitchFamily="34" charset="0"/>
                <a:cs typeface="Tahoma" panose="020B0604030504040204" pitchFamily="34" charset="0"/>
              </a:rPr>
              <a:t>were baptized </a:t>
            </a:r>
            <a:r>
              <a:rPr lang="en-US" altLang="en-US" sz="3400" dirty="0" smtClean="0">
                <a:effectLst/>
                <a:latin typeface="Tahoma" panose="020B0604030504040204" pitchFamily="34" charset="0"/>
                <a:cs typeface="Tahoma" panose="020B0604030504040204" pitchFamily="34" charset="0"/>
              </a:rPr>
              <a:t>and there were added that day about 3000 souls” (Acts 2:41).</a:t>
            </a:r>
          </a:p>
          <a:p>
            <a:pPr algn="ctr" eaLnBrk="1" hangingPunct="1">
              <a:lnSpc>
                <a:spcPct val="90000"/>
              </a:lnSpc>
              <a:buFont typeface="Wingdings" panose="05000000000000000000" pitchFamily="2" charset="2"/>
              <a:buNone/>
            </a:pPr>
            <a:endParaRPr lang="en-US" altLang="en-US" dirty="0" smtClean="0">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endParaRPr lang="en-US" altLang="en-US" dirty="0" smtClean="0">
              <a:effectLst/>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4" end="4"/>
                                            </p:txEl>
                                          </p:spTgt>
                                        </p:tgtEl>
                                        <p:attrNameLst>
                                          <p:attrName>style.visibility</p:attrName>
                                        </p:attrNameLst>
                                      </p:cBhvr>
                                      <p:to>
                                        <p:strVal val="visible"/>
                                      </p:to>
                                    </p:set>
                                    <p:animEffect transition="in" filter="fade">
                                      <p:cBhvr>
                                        <p:cTn id="17" dur="500"/>
                                        <p:tgtEl>
                                          <p:spTgt spid="260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0" y="0"/>
            <a:ext cx="9144000" cy="990600"/>
          </a:xfrm>
        </p:spPr>
        <p:txBody>
          <a:bodyPr/>
          <a:lstStyle/>
          <a:p>
            <a:pPr eaLnBrk="1" hangingPunct="1"/>
            <a:r>
              <a:rPr lang="en-US" altLang="en-US" sz="5400">
                <a:solidFill>
                  <a:srgbClr val="FFFF00"/>
                </a:solidFill>
                <a:effectLst/>
                <a:latin typeface="Tahoma" panose="020B0604030504040204" pitchFamily="34" charset="0"/>
                <a:cs typeface="Tahoma" panose="020B0604030504040204" pitchFamily="34" charset="0"/>
              </a:rPr>
              <a:t>Introduction</a:t>
            </a:r>
          </a:p>
        </p:txBody>
      </p:sp>
      <p:sp>
        <p:nvSpPr>
          <p:cNvPr id="254979" name="Rectangle 3"/>
          <p:cNvSpPr>
            <a:spLocks noGrp="1" noChangeArrowheads="1"/>
          </p:cNvSpPr>
          <p:nvPr>
            <p:ph type="body" idx="1"/>
          </p:nvPr>
        </p:nvSpPr>
        <p:spPr>
          <a:xfrm>
            <a:off x="0" y="990600"/>
            <a:ext cx="12192000" cy="5867400"/>
          </a:xfrm>
        </p:spPr>
        <p:txBody>
          <a:bodyPr/>
          <a:lstStyle/>
          <a:p>
            <a:pPr algn="ctr" eaLnBrk="1" hangingPunct="1">
              <a:buFont typeface="Wingdings" panose="05000000000000000000" pitchFamily="2" charset="2"/>
              <a:buNone/>
              <a:defRPr/>
            </a:pPr>
            <a:r>
              <a:rPr lang="en-US" dirty="0" smtClean="0">
                <a:latin typeface="Tahoma" pitchFamily="34" charset="0"/>
                <a:cs typeface="Tahoma" pitchFamily="34" charset="0"/>
              </a:rPr>
              <a:t>Jesus said, “I am the way, </a:t>
            </a:r>
            <a:r>
              <a:rPr lang="en-US" dirty="0" smtClean="0">
                <a:solidFill>
                  <a:srgbClr val="0070C0"/>
                </a:solidFill>
                <a:effectLst/>
                <a:latin typeface="Tahoma" pitchFamily="34" charset="0"/>
                <a:cs typeface="Tahoma" pitchFamily="34" charset="0"/>
              </a:rPr>
              <a:t>the truth</a:t>
            </a:r>
            <a:r>
              <a:rPr lang="en-US" dirty="0" smtClean="0">
                <a:latin typeface="Tahoma" pitchFamily="34" charset="0"/>
                <a:cs typeface="Tahoma" pitchFamily="34" charset="0"/>
              </a:rPr>
              <a:t>, and the life…” (John 14:6) </a:t>
            </a:r>
          </a:p>
          <a:p>
            <a:pPr algn="ctr" eaLnBrk="1" hangingPunct="1">
              <a:buFont typeface="Wingdings" panose="05000000000000000000" pitchFamily="2" charset="2"/>
              <a:buNone/>
              <a:defRPr/>
            </a:pPr>
            <a:endParaRPr lang="en-US" sz="1200" dirty="0">
              <a:latin typeface="Tahoma" pitchFamily="34" charset="0"/>
              <a:cs typeface="Tahoma" pitchFamily="34" charset="0"/>
            </a:endParaRPr>
          </a:p>
          <a:p>
            <a:pPr algn="ctr" eaLnBrk="1" hangingPunct="1">
              <a:buFont typeface="Wingdings" panose="05000000000000000000" pitchFamily="2" charset="2"/>
              <a:buNone/>
              <a:defRPr/>
            </a:pPr>
            <a:r>
              <a:rPr lang="en-US" dirty="0" smtClean="0">
                <a:latin typeface="Tahoma" pitchFamily="34" charset="0"/>
                <a:cs typeface="Tahoma" pitchFamily="34" charset="0"/>
              </a:rPr>
              <a:t> “Sanctify them through </a:t>
            </a:r>
            <a:r>
              <a:rPr lang="en-US" dirty="0" smtClean="0">
                <a:solidFill>
                  <a:srgbClr val="0070C0"/>
                </a:solidFill>
                <a:effectLst/>
                <a:latin typeface="Tahoma" pitchFamily="34" charset="0"/>
                <a:cs typeface="Tahoma" pitchFamily="34" charset="0"/>
              </a:rPr>
              <a:t>Thy truth</a:t>
            </a:r>
            <a:r>
              <a:rPr lang="en-US" dirty="0" smtClean="0">
                <a:solidFill>
                  <a:srgbClr val="0070C0"/>
                </a:solidFill>
                <a:latin typeface="Tahoma" pitchFamily="34" charset="0"/>
                <a:cs typeface="Tahoma" pitchFamily="34" charset="0"/>
              </a:rPr>
              <a:t>, Thy </a:t>
            </a:r>
            <a:r>
              <a:rPr lang="en-US" dirty="0" smtClean="0">
                <a:solidFill>
                  <a:srgbClr val="0070C0"/>
                </a:solidFill>
                <a:effectLst/>
                <a:latin typeface="Tahoma" pitchFamily="34" charset="0"/>
                <a:cs typeface="Tahoma" pitchFamily="34" charset="0"/>
              </a:rPr>
              <a:t>word is truth</a:t>
            </a:r>
            <a:r>
              <a:rPr lang="en-US" dirty="0" smtClean="0">
                <a:effectLst/>
                <a:latin typeface="Tahoma" pitchFamily="34" charset="0"/>
                <a:cs typeface="Tahoma" pitchFamily="34" charset="0"/>
              </a:rPr>
              <a:t>” </a:t>
            </a:r>
            <a:r>
              <a:rPr lang="en-US" dirty="0" smtClean="0">
                <a:latin typeface="Tahoma" pitchFamily="34" charset="0"/>
                <a:cs typeface="Tahoma" pitchFamily="34" charset="0"/>
              </a:rPr>
              <a:t>(Jn. 17:17)</a:t>
            </a:r>
          </a:p>
          <a:p>
            <a:pPr algn="ctr" eaLnBrk="1" hangingPunct="1">
              <a:buFont typeface="Wingdings" panose="05000000000000000000" pitchFamily="2" charset="2"/>
              <a:buNone/>
              <a:defRPr/>
            </a:pPr>
            <a:endParaRPr lang="en-US" sz="1200" dirty="0">
              <a:latin typeface="Tahoma" pitchFamily="34" charset="0"/>
              <a:cs typeface="Tahoma" pitchFamily="34" charset="0"/>
            </a:endParaRPr>
          </a:p>
          <a:p>
            <a:pPr algn="ctr" eaLnBrk="1" hangingPunct="1">
              <a:buFont typeface="Wingdings" panose="05000000000000000000" pitchFamily="2" charset="2"/>
              <a:buNone/>
              <a:defRPr/>
            </a:pPr>
            <a:r>
              <a:rPr lang="en-US" dirty="0" smtClean="0">
                <a:latin typeface="Tahoma" pitchFamily="34" charset="0"/>
                <a:cs typeface="Tahoma" pitchFamily="34" charset="0"/>
              </a:rPr>
              <a:t>Jesus said, “You shall know </a:t>
            </a:r>
            <a:r>
              <a:rPr lang="en-US" dirty="0" smtClean="0">
                <a:solidFill>
                  <a:srgbClr val="00B0F0"/>
                </a:solidFill>
                <a:latin typeface="Tahoma" pitchFamily="34" charset="0"/>
                <a:cs typeface="Tahoma" pitchFamily="34" charset="0"/>
              </a:rPr>
              <a:t>the truth</a:t>
            </a:r>
            <a:r>
              <a:rPr lang="en-US" dirty="0" smtClean="0">
                <a:latin typeface="Tahoma" pitchFamily="34" charset="0"/>
                <a:cs typeface="Tahoma" pitchFamily="34" charset="0"/>
              </a:rPr>
              <a:t>, and </a:t>
            </a:r>
            <a:r>
              <a:rPr lang="en-US" dirty="0" smtClean="0">
                <a:solidFill>
                  <a:srgbClr val="00B0F0"/>
                </a:solidFill>
                <a:latin typeface="Tahoma" pitchFamily="34" charset="0"/>
                <a:cs typeface="Tahoma" pitchFamily="34" charset="0"/>
              </a:rPr>
              <a:t>the truth </a:t>
            </a:r>
            <a:r>
              <a:rPr lang="en-US" u="sng" dirty="0" smtClean="0">
                <a:latin typeface="Tahoma" pitchFamily="34" charset="0"/>
                <a:cs typeface="Tahoma" pitchFamily="34" charset="0"/>
              </a:rPr>
              <a:t>shall make you free</a:t>
            </a:r>
            <a:r>
              <a:rPr lang="en-US" dirty="0" smtClean="0">
                <a:latin typeface="Tahoma" pitchFamily="34" charset="0"/>
                <a:cs typeface="Tahoma" pitchFamily="34" charset="0"/>
              </a:rPr>
              <a:t>” (John 8:32)</a:t>
            </a:r>
          </a:p>
          <a:p>
            <a:pPr algn="ctr" eaLnBrk="1" hangingPunct="1">
              <a:buFont typeface="Wingdings" panose="05000000000000000000" pitchFamily="2" charset="2"/>
              <a:buNone/>
              <a:defRPr/>
            </a:pPr>
            <a:endParaRPr lang="en-US" sz="1200" dirty="0">
              <a:latin typeface="Tahoma" pitchFamily="34" charset="0"/>
              <a:cs typeface="Tahoma" pitchFamily="34" charset="0"/>
            </a:endParaRPr>
          </a:p>
          <a:p>
            <a:pPr algn="ctr" eaLnBrk="1" hangingPunct="1">
              <a:buFont typeface="Wingdings" panose="05000000000000000000" pitchFamily="2" charset="2"/>
              <a:buNone/>
              <a:defRPr/>
            </a:pPr>
            <a:r>
              <a:rPr lang="en-US" dirty="0" smtClean="0">
                <a:latin typeface="Tahoma" pitchFamily="34" charset="0"/>
                <a:cs typeface="Tahoma" pitchFamily="34" charset="0"/>
              </a:rPr>
              <a:t>Since Christ is head over the church, the message of the church is the truth!</a:t>
            </a:r>
          </a:p>
          <a:p>
            <a:pPr algn="ctr" eaLnBrk="1" hangingPunct="1">
              <a:buFont typeface="Wingdings" panose="05000000000000000000" pitchFamily="2" charset="2"/>
              <a:buNone/>
              <a:defRPr/>
            </a:pPr>
            <a:endParaRPr lang="en-US" sz="1200" dirty="0">
              <a:latin typeface="Tahoma" pitchFamily="34" charset="0"/>
              <a:cs typeface="Tahoma" pitchFamily="34" charset="0"/>
            </a:endParaRPr>
          </a:p>
          <a:p>
            <a:pPr algn="ctr" eaLnBrk="1" hangingPunct="1">
              <a:buFont typeface="Wingdings" panose="05000000000000000000" pitchFamily="2" charset="2"/>
              <a:buNone/>
              <a:defRPr/>
            </a:pPr>
            <a:r>
              <a:rPr lang="en-US" dirty="0" smtClean="0">
                <a:latin typeface="Tahoma" pitchFamily="34" charset="0"/>
                <a:cs typeface="Tahoma" pitchFamily="34" charset="0"/>
              </a:rPr>
              <a:t>But what is truth? (</a:t>
            </a:r>
            <a:r>
              <a:rPr lang="en-US" smtClean="0">
                <a:latin typeface="Tahoma" pitchFamily="34" charset="0"/>
                <a:cs typeface="Tahoma" pitchFamily="34" charset="0"/>
              </a:rPr>
              <a:t>John </a:t>
            </a:r>
            <a:r>
              <a:rPr lang="en-US" smtClean="0">
                <a:latin typeface="Tahoma" pitchFamily="34" charset="0"/>
                <a:cs typeface="Tahoma" pitchFamily="34" charset="0"/>
              </a:rPr>
              <a:t>18:38) </a:t>
            </a:r>
            <a:endParaRPr lang="en-US" dirty="0" smtClean="0">
              <a:latin typeface="Tahoma" pitchFamily="34" charset="0"/>
              <a:cs typeface="Tahoma" pitchFamily="34" charset="0"/>
            </a:endParaRPr>
          </a:p>
          <a:p>
            <a:pPr algn="ctr" eaLnBrk="1" hangingPunct="1">
              <a:buFont typeface="Wingdings" panose="05000000000000000000" pitchFamily="2" charset="2"/>
              <a:buNone/>
              <a:defRPr/>
            </a:pPr>
            <a:endParaRPr lang="en-US" sz="1200" dirty="0">
              <a:solidFill>
                <a:srgbClr val="00FF00"/>
              </a:solidFill>
              <a:latin typeface="Tahoma" pitchFamily="34" charset="0"/>
              <a:cs typeface="Tahoma" pitchFamily="34" charset="0"/>
            </a:endParaRPr>
          </a:p>
          <a:p>
            <a:pPr algn="ctr" eaLnBrk="1" hangingPunct="1">
              <a:buFont typeface="Wingdings" panose="05000000000000000000" pitchFamily="2" charset="2"/>
              <a:buNone/>
              <a:defRPr/>
            </a:pPr>
            <a:r>
              <a:rPr lang="en-US" dirty="0" smtClean="0">
                <a:latin typeface="Tahoma" pitchFamily="34" charset="0"/>
                <a:cs typeface="Tahoma" pitchFamily="34" charset="0"/>
              </a:rPr>
              <a:t>Is it objective or subjective? </a:t>
            </a:r>
          </a:p>
          <a:p>
            <a:pPr algn="ctr" eaLnBrk="1" hangingPunct="1">
              <a:buFont typeface="Wingdings" panose="05000000000000000000" pitchFamily="2" charset="2"/>
              <a:buNone/>
              <a:defRPr/>
            </a:pPr>
            <a:endParaRPr lang="en-US" sz="4000" dirty="0"/>
          </a:p>
          <a:p>
            <a:pPr algn="ctr" eaLnBrk="1" hangingPunct="1">
              <a:buFont typeface="Wingdings" panose="05000000000000000000" pitchFamily="2" charset="2"/>
              <a:buNone/>
              <a:defRPr/>
            </a:pP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Effect transition="in" filter="fade">
                                      <p:cBhvr>
                                        <p:cTn id="7" dur="500"/>
                                        <p:tgtEl>
                                          <p:spTgt spid="2549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54979">
                                            <p:txEl>
                                              <p:pRg st="2" end="2"/>
                                            </p:txEl>
                                          </p:spTgt>
                                        </p:tgtEl>
                                        <p:attrNameLst>
                                          <p:attrName>style.visibility</p:attrName>
                                        </p:attrNameLst>
                                      </p:cBhvr>
                                      <p:to>
                                        <p:strVal val="visible"/>
                                      </p:to>
                                    </p:set>
                                    <p:animEffect transition="in" filter="fade">
                                      <p:cBhvr>
                                        <p:cTn id="12" dur="500"/>
                                        <p:tgtEl>
                                          <p:spTgt spid="2549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54979">
                                            <p:txEl>
                                              <p:pRg st="4" end="4"/>
                                            </p:txEl>
                                          </p:spTgt>
                                        </p:tgtEl>
                                        <p:attrNameLst>
                                          <p:attrName>style.visibility</p:attrName>
                                        </p:attrNameLst>
                                      </p:cBhvr>
                                      <p:to>
                                        <p:strVal val="visible"/>
                                      </p:to>
                                    </p:set>
                                    <p:animEffect transition="in" filter="fade">
                                      <p:cBhvr>
                                        <p:cTn id="17" dur="500"/>
                                        <p:tgtEl>
                                          <p:spTgt spid="25497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54979">
                                            <p:txEl>
                                              <p:pRg st="6" end="6"/>
                                            </p:txEl>
                                          </p:spTgt>
                                        </p:tgtEl>
                                        <p:attrNameLst>
                                          <p:attrName>style.visibility</p:attrName>
                                        </p:attrNameLst>
                                      </p:cBhvr>
                                      <p:to>
                                        <p:strVal val="visible"/>
                                      </p:to>
                                    </p:set>
                                    <p:animEffect transition="in" filter="fade">
                                      <p:cBhvr>
                                        <p:cTn id="22" dur="500"/>
                                        <p:tgtEl>
                                          <p:spTgt spid="25497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54979">
                                            <p:txEl>
                                              <p:pRg st="8" end="8"/>
                                            </p:txEl>
                                          </p:spTgt>
                                        </p:tgtEl>
                                        <p:attrNameLst>
                                          <p:attrName>style.visibility</p:attrName>
                                        </p:attrNameLst>
                                      </p:cBhvr>
                                      <p:to>
                                        <p:strVal val="visible"/>
                                      </p:to>
                                    </p:set>
                                    <p:animEffect transition="in" filter="fade">
                                      <p:cBhvr>
                                        <p:cTn id="27" dur="500"/>
                                        <p:tgtEl>
                                          <p:spTgt spid="25497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4979">
                                            <p:txEl>
                                              <p:pRg st="10" end="10"/>
                                            </p:txEl>
                                          </p:spTgt>
                                        </p:tgtEl>
                                        <p:attrNameLst>
                                          <p:attrName>style.visibility</p:attrName>
                                        </p:attrNameLst>
                                      </p:cBhvr>
                                      <p:to>
                                        <p:strVal val="visible"/>
                                      </p:to>
                                    </p:set>
                                    <p:animEffect transition="in" filter="fade">
                                      <p:cBhvr>
                                        <p:cTn id="32" dur="500"/>
                                        <p:tgtEl>
                                          <p:spTgt spid="2549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12192000" cy="1219200"/>
          </a:xfrm>
        </p:spPr>
        <p:txBody>
          <a:bodyPr/>
          <a:lstStyle/>
          <a:p>
            <a:pPr eaLnBrk="1" hangingPunct="1"/>
            <a:r>
              <a:rPr lang="en-US" altLang="en-US" dirty="0">
                <a:solidFill>
                  <a:srgbClr val="FFFF00"/>
                </a:solidFill>
                <a:effectLst/>
                <a:latin typeface="Tahoma" panose="020B0604030504040204" pitchFamily="34" charset="0"/>
                <a:cs typeface="Tahoma" panose="020B0604030504040204" pitchFamily="34" charset="0"/>
              </a:rPr>
              <a:t>Many will be condemned by Jesus in the Judgment because they didn’t Obey the Truth</a:t>
            </a:r>
          </a:p>
        </p:txBody>
      </p:sp>
      <p:sp>
        <p:nvSpPr>
          <p:cNvPr id="253955" name="Rectangle 3"/>
          <p:cNvSpPr>
            <a:spLocks noGrp="1" noChangeArrowheads="1"/>
          </p:cNvSpPr>
          <p:nvPr>
            <p:ph type="body" idx="1"/>
          </p:nvPr>
        </p:nvSpPr>
        <p:spPr>
          <a:xfrm>
            <a:off x="0" y="1371600"/>
            <a:ext cx="12192000" cy="5486400"/>
          </a:xfrm>
        </p:spPr>
        <p:txBody>
          <a:bodyPr/>
          <a:lstStyle/>
          <a:p>
            <a:pPr algn="ctr" eaLnBrk="1" hangingPunct="1">
              <a:buFont typeface="Wingdings" panose="05000000000000000000" pitchFamily="2" charset="2"/>
              <a:buNone/>
            </a:pPr>
            <a:r>
              <a:rPr lang="en-US" altLang="en-US" dirty="0">
                <a:effectLst/>
                <a:latin typeface="Tahoma" panose="020B0604030504040204" pitchFamily="34" charset="0"/>
                <a:cs typeface="Tahoma" panose="020B0604030504040204" pitchFamily="34" charset="0"/>
              </a:rPr>
              <a:t>"</a:t>
            </a:r>
            <a:r>
              <a:rPr lang="en-US" altLang="en-US" dirty="0">
                <a:solidFill>
                  <a:srgbClr val="FFFF00"/>
                </a:solidFill>
                <a:effectLst/>
                <a:latin typeface="Tahoma" panose="020B0604030504040204" pitchFamily="34" charset="0"/>
                <a:cs typeface="Tahoma" panose="020B0604030504040204" pitchFamily="34" charset="0"/>
              </a:rPr>
              <a:t>Not everyone </a:t>
            </a:r>
            <a:r>
              <a:rPr lang="en-US" altLang="en-US" dirty="0">
                <a:effectLst/>
                <a:latin typeface="Tahoma" panose="020B0604030504040204" pitchFamily="34" charset="0"/>
                <a:cs typeface="Tahoma" panose="020B0604030504040204" pitchFamily="34" charset="0"/>
              </a:rPr>
              <a:t>who says to Me, </a:t>
            </a:r>
            <a:r>
              <a:rPr lang="en-US" altLang="en-US" dirty="0">
                <a:solidFill>
                  <a:srgbClr val="FFFF00"/>
                </a:solidFill>
                <a:effectLst/>
                <a:latin typeface="Tahoma" panose="020B0604030504040204" pitchFamily="34" charset="0"/>
                <a:cs typeface="Tahoma" panose="020B0604030504040204" pitchFamily="34" charset="0"/>
              </a:rPr>
              <a:t>'Lord, Lord,' </a:t>
            </a:r>
            <a:r>
              <a:rPr lang="en-US" altLang="en-US" dirty="0">
                <a:solidFill>
                  <a:srgbClr val="00B0F0"/>
                </a:solidFill>
                <a:effectLst/>
                <a:latin typeface="Tahoma" panose="020B0604030504040204" pitchFamily="34" charset="0"/>
                <a:cs typeface="Tahoma" panose="020B0604030504040204" pitchFamily="34" charset="0"/>
              </a:rPr>
              <a:t>will enter the kingdom of heaven</a:t>
            </a:r>
            <a:r>
              <a:rPr lang="en-US" altLang="en-US" dirty="0">
                <a:effectLst/>
                <a:latin typeface="Tahoma" panose="020B0604030504040204" pitchFamily="34" charset="0"/>
                <a:cs typeface="Tahoma" panose="020B0604030504040204" pitchFamily="34" charset="0"/>
              </a:rPr>
              <a:t>, but he who does the will of My Father who is in heaven will enter. "</a:t>
            </a:r>
            <a:r>
              <a:rPr lang="en-US" altLang="en-US" dirty="0">
                <a:solidFill>
                  <a:srgbClr val="FFFF00"/>
                </a:solidFill>
                <a:effectLst/>
                <a:latin typeface="Tahoma" panose="020B0604030504040204" pitchFamily="34" charset="0"/>
                <a:cs typeface="Tahoma" panose="020B0604030504040204" pitchFamily="34" charset="0"/>
              </a:rPr>
              <a:t>Many will say </a:t>
            </a:r>
            <a:r>
              <a:rPr lang="en-US" altLang="en-US" dirty="0">
                <a:effectLst/>
                <a:latin typeface="Tahoma" panose="020B0604030504040204" pitchFamily="34" charset="0"/>
                <a:cs typeface="Tahoma" panose="020B0604030504040204" pitchFamily="34" charset="0"/>
              </a:rPr>
              <a:t>to Me on that day, </a:t>
            </a:r>
            <a:r>
              <a:rPr lang="en-US" altLang="en-US" dirty="0">
                <a:solidFill>
                  <a:srgbClr val="FFFF00"/>
                </a:solidFill>
                <a:effectLst/>
                <a:latin typeface="Tahoma" panose="020B0604030504040204" pitchFamily="34" charset="0"/>
                <a:cs typeface="Tahoma" panose="020B0604030504040204" pitchFamily="34" charset="0"/>
              </a:rPr>
              <a:t>'Lord, Lord, </a:t>
            </a:r>
            <a:r>
              <a:rPr lang="en-US" altLang="en-US" dirty="0">
                <a:effectLst/>
                <a:latin typeface="Tahoma" panose="020B0604030504040204" pitchFamily="34" charset="0"/>
                <a:cs typeface="Tahoma" panose="020B0604030504040204" pitchFamily="34" charset="0"/>
              </a:rPr>
              <a:t>did we not </a:t>
            </a:r>
            <a:r>
              <a:rPr lang="en-US" altLang="en-US" u="sng" dirty="0">
                <a:effectLst/>
                <a:latin typeface="Tahoma" panose="020B0604030504040204" pitchFamily="34" charset="0"/>
                <a:cs typeface="Tahoma" panose="020B0604030504040204" pitchFamily="34" charset="0"/>
              </a:rPr>
              <a:t>prophesy</a:t>
            </a:r>
            <a:r>
              <a:rPr lang="en-US" altLang="en-US" dirty="0">
                <a:effectLst/>
                <a:latin typeface="Tahoma" panose="020B0604030504040204" pitchFamily="34" charset="0"/>
                <a:cs typeface="Tahoma" panose="020B0604030504040204" pitchFamily="34" charset="0"/>
              </a:rPr>
              <a:t> in </a:t>
            </a:r>
            <a:r>
              <a:rPr lang="en-US" altLang="en-US" dirty="0">
                <a:solidFill>
                  <a:srgbClr val="FFFF00"/>
                </a:solidFill>
                <a:effectLst/>
                <a:latin typeface="Tahoma" panose="020B0604030504040204" pitchFamily="34" charset="0"/>
                <a:cs typeface="Tahoma" panose="020B0604030504040204" pitchFamily="34" charset="0"/>
              </a:rPr>
              <a:t>Your name</a:t>
            </a:r>
            <a:r>
              <a:rPr lang="en-US" altLang="en-US" dirty="0">
                <a:effectLst/>
                <a:latin typeface="Tahoma" panose="020B0604030504040204" pitchFamily="34" charset="0"/>
                <a:cs typeface="Tahoma" panose="020B0604030504040204" pitchFamily="34" charset="0"/>
              </a:rPr>
              <a:t>, and in </a:t>
            </a:r>
            <a:r>
              <a:rPr lang="en-US" altLang="en-US" dirty="0">
                <a:solidFill>
                  <a:srgbClr val="FFFF00"/>
                </a:solidFill>
                <a:effectLst/>
                <a:latin typeface="Tahoma" panose="020B0604030504040204" pitchFamily="34" charset="0"/>
                <a:cs typeface="Tahoma" panose="020B0604030504040204" pitchFamily="34" charset="0"/>
              </a:rPr>
              <a:t>Your name </a:t>
            </a:r>
            <a:r>
              <a:rPr lang="en-US" altLang="en-US" u="sng" dirty="0">
                <a:effectLst/>
                <a:latin typeface="Tahoma" panose="020B0604030504040204" pitchFamily="34" charset="0"/>
                <a:cs typeface="Tahoma" panose="020B0604030504040204" pitchFamily="34" charset="0"/>
              </a:rPr>
              <a:t>cast out demons</a:t>
            </a:r>
            <a:r>
              <a:rPr lang="en-US" altLang="en-US" dirty="0">
                <a:effectLst/>
                <a:latin typeface="Tahoma" panose="020B0604030504040204" pitchFamily="34" charset="0"/>
                <a:cs typeface="Tahoma" panose="020B0604030504040204" pitchFamily="34" charset="0"/>
              </a:rPr>
              <a:t>, and in </a:t>
            </a:r>
            <a:r>
              <a:rPr lang="en-US" altLang="en-US" dirty="0">
                <a:solidFill>
                  <a:srgbClr val="FFFF00"/>
                </a:solidFill>
                <a:effectLst/>
                <a:latin typeface="Tahoma" panose="020B0604030504040204" pitchFamily="34" charset="0"/>
                <a:cs typeface="Tahoma" panose="020B0604030504040204" pitchFamily="34" charset="0"/>
              </a:rPr>
              <a:t>Your name </a:t>
            </a:r>
            <a:r>
              <a:rPr lang="en-US" altLang="en-US" u="sng" dirty="0">
                <a:effectLst/>
                <a:latin typeface="Tahoma" panose="020B0604030504040204" pitchFamily="34" charset="0"/>
                <a:cs typeface="Tahoma" panose="020B0604030504040204" pitchFamily="34" charset="0"/>
              </a:rPr>
              <a:t>perform many miracles</a:t>
            </a:r>
            <a:r>
              <a:rPr lang="en-US" altLang="en-US" dirty="0">
                <a:effectLst/>
                <a:latin typeface="Tahoma" panose="020B0604030504040204" pitchFamily="34" charset="0"/>
                <a:cs typeface="Tahoma" panose="020B0604030504040204" pitchFamily="34" charset="0"/>
              </a:rPr>
              <a:t>?' "And then </a:t>
            </a:r>
            <a:r>
              <a:rPr lang="en-US" altLang="en-US" dirty="0">
                <a:solidFill>
                  <a:schemeClr val="accent1"/>
                </a:solidFill>
                <a:effectLst/>
                <a:latin typeface="Tahoma" panose="020B0604030504040204" pitchFamily="34" charset="0"/>
                <a:cs typeface="Tahoma" panose="020B0604030504040204" pitchFamily="34" charset="0"/>
              </a:rPr>
              <a:t>I will declare</a:t>
            </a:r>
            <a:r>
              <a:rPr lang="en-US" altLang="en-US" dirty="0">
                <a:effectLst/>
                <a:latin typeface="Tahoma" panose="020B0604030504040204" pitchFamily="34" charset="0"/>
                <a:cs typeface="Tahoma" panose="020B0604030504040204" pitchFamily="34" charset="0"/>
              </a:rPr>
              <a:t> to them, 'I never knew you; </a:t>
            </a:r>
            <a:r>
              <a:rPr lang="en-US" altLang="en-US" dirty="0">
                <a:solidFill>
                  <a:srgbClr val="00B0F0"/>
                </a:solidFill>
                <a:effectLst/>
                <a:latin typeface="Tahoma" panose="020B0604030504040204" pitchFamily="34" charset="0"/>
                <a:cs typeface="Tahoma" panose="020B0604030504040204" pitchFamily="34" charset="0"/>
              </a:rPr>
              <a:t>DEPART FROM ME, YOU WHO PRACTICE LAWLESSNESS</a:t>
            </a:r>
            <a:r>
              <a:rPr lang="en-US" altLang="en-US" dirty="0">
                <a:effectLst/>
                <a:latin typeface="Tahoma" panose="020B0604030504040204" pitchFamily="34" charset="0"/>
                <a:cs typeface="Tahoma" panose="020B0604030504040204" pitchFamily="34" charset="0"/>
              </a:rPr>
              <a:t>.' (Mt. 7:21-23)</a:t>
            </a:r>
          </a:p>
          <a:p>
            <a:pPr algn="ctr" eaLnBrk="1" hangingPunct="1">
              <a:buFont typeface="Wingdings" panose="05000000000000000000" pitchFamily="2" charset="2"/>
              <a:buNone/>
            </a:pPr>
            <a:endParaRPr lang="en-US" altLang="en-US" sz="1800" dirty="0">
              <a:effectLst/>
            </a:endParaRPr>
          </a:p>
          <a:p>
            <a:pPr algn="ctr" eaLnBrk="1" hangingPunct="1">
              <a:buFont typeface="Wingdings" panose="05000000000000000000" pitchFamily="2" charset="2"/>
              <a:buNone/>
            </a:pPr>
            <a:r>
              <a:rPr lang="en-US" altLang="en-US" dirty="0">
                <a:effectLst/>
                <a:latin typeface="Tahoma" panose="020B0604030504040204" pitchFamily="34" charset="0"/>
                <a:cs typeface="Tahoma" panose="020B0604030504040204" pitchFamily="34" charset="0"/>
              </a:rPr>
              <a:t>Jesus said, “</a:t>
            </a:r>
            <a:r>
              <a:rPr lang="en-US" altLang="en-US" u="sng" dirty="0">
                <a:effectLst/>
                <a:latin typeface="Tahoma" panose="020B0604030504040204" pitchFamily="34" charset="0"/>
                <a:cs typeface="Tahoma" panose="020B0604030504040204" pitchFamily="34" charset="0"/>
              </a:rPr>
              <a:t>Why do you call Me</a:t>
            </a:r>
            <a:r>
              <a:rPr lang="en-US" altLang="en-US" dirty="0">
                <a:effectLst/>
                <a:latin typeface="Tahoma" panose="020B0604030504040204" pitchFamily="34" charset="0"/>
                <a:cs typeface="Tahoma" panose="020B0604030504040204" pitchFamily="34" charset="0"/>
              </a:rPr>
              <a:t>, </a:t>
            </a:r>
            <a:r>
              <a:rPr lang="en-US" altLang="en-US" dirty="0">
                <a:solidFill>
                  <a:srgbClr val="FFFF00"/>
                </a:solidFill>
                <a:effectLst/>
                <a:latin typeface="Tahoma" panose="020B0604030504040204" pitchFamily="34" charset="0"/>
                <a:cs typeface="Tahoma" panose="020B0604030504040204" pitchFamily="34" charset="0"/>
              </a:rPr>
              <a:t>Lord, Lord</a:t>
            </a:r>
            <a:r>
              <a:rPr lang="en-US" altLang="en-US" dirty="0">
                <a:effectLst/>
                <a:latin typeface="Tahoma" panose="020B0604030504040204" pitchFamily="34" charset="0"/>
                <a:cs typeface="Tahoma" panose="020B0604030504040204" pitchFamily="34" charset="0"/>
              </a:rPr>
              <a:t>, and </a:t>
            </a:r>
            <a:r>
              <a:rPr lang="en-US" altLang="en-US" u="sng" dirty="0">
                <a:effectLst/>
                <a:latin typeface="Tahoma" panose="020B0604030504040204" pitchFamily="34" charset="0"/>
                <a:cs typeface="Tahoma" panose="020B0604030504040204" pitchFamily="34" charset="0"/>
              </a:rPr>
              <a:t>do not do what I say</a:t>
            </a:r>
            <a:r>
              <a:rPr lang="en-US" altLang="en-US" dirty="0">
                <a:effectLst/>
                <a:latin typeface="Tahoma" panose="020B0604030504040204" pitchFamily="34" charset="0"/>
                <a:cs typeface="Tahoma" panose="020B0604030504040204" pitchFamily="34" charset="0"/>
              </a:rPr>
              <a:t>?” (Luke 6:46)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Effect transition="in" filter="fade">
                                      <p:cBhvr>
                                        <p:cTn id="7" dur="500"/>
                                        <p:tgtEl>
                                          <p:spTgt spid="253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53955">
                                            <p:txEl>
                                              <p:pRg st="2" end="2"/>
                                            </p:txEl>
                                          </p:spTgt>
                                        </p:tgtEl>
                                        <p:attrNameLst>
                                          <p:attrName>style.visibility</p:attrName>
                                        </p:attrNameLst>
                                      </p:cBhvr>
                                      <p:to>
                                        <p:strVal val="visible"/>
                                      </p:to>
                                    </p:set>
                                    <p:animEffect transition="in" filter="fade">
                                      <p:cBhvr>
                                        <p:cTn id="12" dur="500"/>
                                        <p:tgtEl>
                                          <p:spTgt spid="253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12192000" cy="838200"/>
          </a:xfrm>
        </p:spPr>
        <p:txBody>
          <a:bodyPr/>
          <a:lstStyle/>
          <a:p>
            <a:pPr eaLnBrk="1" hangingPunct="1"/>
            <a:r>
              <a:rPr lang="en-US" altLang="en-US" sz="5400" dirty="0" smtClean="0">
                <a:solidFill>
                  <a:srgbClr val="FFFF00"/>
                </a:solidFill>
                <a:effectLst/>
                <a:latin typeface="Tahoma" panose="020B0604030504040204" pitchFamily="34" charset="0"/>
                <a:cs typeface="Tahoma" panose="020B0604030504040204" pitchFamily="34" charset="0"/>
              </a:rPr>
              <a:t>Conclusion</a:t>
            </a:r>
          </a:p>
        </p:txBody>
      </p:sp>
      <p:sp>
        <p:nvSpPr>
          <p:cNvPr id="253955" name="Rectangle 3"/>
          <p:cNvSpPr>
            <a:spLocks noGrp="1" noChangeArrowheads="1"/>
          </p:cNvSpPr>
          <p:nvPr>
            <p:ph type="body" idx="1"/>
          </p:nvPr>
        </p:nvSpPr>
        <p:spPr>
          <a:xfrm>
            <a:off x="0" y="914400"/>
            <a:ext cx="12192000" cy="5943600"/>
          </a:xfrm>
        </p:spPr>
        <p:txBody>
          <a:bodyPr/>
          <a:lstStyle/>
          <a:p>
            <a:pPr algn="ctr" eaLnBrk="1" hangingPunct="1">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Is the truth subjective or objective? </a:t>
            </a:r>
          </a:p>
          <a:p>
            <a:pPr algn="ctr" eaLnBrk="1" hangingPunct="1">
              <a:buFont typeface="Wingdings" panose="05000000000000000000" pitchFamily="2" charset="2"/>
              <a:buNone/>
            </a:pPr>
            <a:endParaRPr lang="en-US" altLang="en-US" sz="12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The Bible teaches that truth is objective, not subjective. </a:t>
            </a:r>
          </a:p>
          <a:p>
            <a:pPr algn="ctr" eaLnBrk="1" hangingPunct="1">
              <a:buFont typeface="Wingdings" panose="05000000000000000000" pitchFamily="2" charset="2"/>
              <a:buNone/>
            </a:pPr>
            <a:endParaRPr lang="en-US" altLang="en-US" sz="12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Many are convinced that they are saved because they were told to accept Christ as their personal Savior. </a:t>
            </a:r>
          </a:p>
          <a:p>
            <a:pPr algn="ctr" eaLnBrk="1" hangingPunct="1">
              <a:buFont typeface="Wingdings" panose="05000000000000000000" pitchFamily="2" charset="2"/>
              <a:buNone/>
            </a:pPr>
            <a:endParaRPr lang="en-US" altLang="en-US" sz="12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“There is a way which </a:t>
            </a:r>
            <a:r>
              <a:rPr lang="en-US" altLang="en-US" sz="3600" u="sng" dirty="0" smtClean="0">
                <a:solidFill>
                  <a:srgbClr val="FFFF00"/>
                </a:solidFill>
                <a:effectLst/>
                <a:latin typeface="Tahoma" panose="020B0604030504040204" pitchFamily="34" charset="0"/>
                <a:cs typeface="Tahoma" panose="020B0604030504040204" pitchFamily="34" charset="0"/>
              </a:rPr>
              <a:t>seems right </a:t>
            </a:r>
            <a:r>
              <a:rPr lang="en-US" altLang="en-US" sz="3600" dirty="0" smtClean="0">
                <a:effectLst/>
                <a:latin typeface="Tahoma" panose="020B0604030504040204" pitchFamily="34" charset="0"/>
                <a:cs typeface="Tahoma" panose="020B0604030504040204" pitchFamily="34" charset="0"/>
              </a:rPr>
              <a:t>to a man but </a:t>
            </a:r>
            <a:r>
              <a:rPr lang="en-US" altLang="en-US" sz="3600" dirty="0" smtClean="0">
                <a:solidFill>
                  <a:srgbClr val="00B0F0"/>
                </a:solidFill>
                <a:effectLst/>
                <a:latin typeface="Tahoma" panose="020B0604030504040204" pitchFamily="34" charset="0"/>
                <a:cs typeface="Tahoma" panose="020B0604030504040204" pitchFamily="34" charset="0"/>
              </a:rPr>
              <a:t>its end is the way of death</a:t>
            </a:r>
            <a:r>
              <a:rPr lang="en-US" altLang="en-US" sz="3600" dirty="0" smtClean="0">
                <a:effectLst/>
                <a:latin typeface="Tahoma" panose="020B0604030504040204" pitchFamily="34" charset="0"/>
                <a:cs typeface="Tahoma" panose="020B0604030504040204" pitchFamily="34" charset="0"/>
              </a:rPr>
              <a:t>” (Prov. 14:12; 16:25).</a:t>
            </a:r>
          </a:p>
          <a:p>
            <a:pPr algn="ctr" eaLnBrk="1" hangingPunct="1">
              <a:buFont typeface="Wingdings" panose="05000000000000000000" pitchFamily="2" charset="2"/>
              <a:buNone/>
            </a:pPr>
            <a:endParaRPr lang="en-US" altLang="en-US" sz="1200" dirty="0" smtClean="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You might genuinely feel that you are saved but be dead in your sins because you have not obeyed the Lord.</a:t>
            </a:r>
          </a:p>
          <a:p>
            <a:pPr algn="ctr" eaLnBrk="1" hangingPunct="1">
              <a:buFont typeface="Wingdings" panose="05000000000000000000" pitchFamily="2" charset="2"/>
              <a:buNone/>
            </a:pPr>
            <a:endParaRPr lang="en-US" altLang="en-US" sz="28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2800" dirty="0">
                <a:effectLst/>
                <a:latin typeface="Tahoma" panose="020B0604030504040204" pitchFamily="34" charset="0"/>
                <a:cs typeface="Tahoma" panose="020B0604030504040204" pitchFamily="34" charset="0"/>
              </a:rPr>
              <a:t> </a:t>
            </a:r>
            <a:endParaRPr lang="en-US" altLang="en-US" sz="28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Effect transition="in" filter="fade">
                                      <p:cBhvr>
                                        <p:cTn id="7" dur="500"/>
                                        <p:tgtEl>
                                          <p:spTgt spid="253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53955">
                                            <p:txEl>
                                              <p:pRg st="2" end="2"/>
                                            </p:txEl>
                                          </p:spTgt>
                                        </p:tgtEl>
                                        <p:attrNameLst>
                                          <p:attrName>style.visibility</p:attrName>
                                        </p:attrNameLst>
                                      </p:cBhvr>
                                      <p:to>
                                        <p:strVal val="visible"/>
                                      </p:to>
                                    </p:set>
                                    <p:animEffect transition="in" filter="fade">
                                      <p:cBhvr>
                                        <p:cTn id="12" dur="500"/>
                                        <p:tgtEl>
                                          <p:spTgt spid="2539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53955">
                                            <p:txEl>
                                              <p:pRg st="4" end="4"/>
                                            </p:txEl>
                                          </p:spTgt>
                                        </p:tgtEl>
                                        <p:attrNameLst>
                                          <p:attrName>style.visibility</p:attrName>
                                        </p:attrNameLst>
                                      </p:cBhvr>
                                      <p:to>
                                        <p:strVal val="visible"/>
                                      </p:to>
                                    </p:set>
                                    <p:animEffect transition="in" filter="fade">
                                      <p:cBhvr>
                                        <p:cTn id="17" dur="500"/>
                                        <p:tgtEl>
                                          <p:spTgt spid="25395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53955">
                                            <p:txEl>
                                              <p:pRg st="6" end="6"/>
                                            </p:txEl>
                                          </p:spTgt>
                                        </p:tgtEl>
                                        <p:attrNameLst>
                                          <p:attrName>style.visibility</p:attrName>
                                        </p:attrNameLst>
                                      </p:cBhvr>
                                      <p:to>
                                        <p:strVal val="visible"/>
                                      </p:to>
                                    </p:set>
                                    <p:animEffect transition="in" filter="fade">
                                      <p:cBhvr>
                                        <p:cTn id="22" dur="500"/>
                                        <p:tgtEl>
                                          <p:spTgt spid="25395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3955">
                                            <p:txEl>
                                              <p:pRg st="8" end="8"/>
                                            </p:txEl>
                                          </p:spTgt>
                                        </p:tgtEl>
                                        <p:attrNameLst>
                                          <p:attrName>style.visibility</p:attrName>
                                        </p:attrNameLst>
                                      </p:cBhvr>
                                      <p:to>
                                        <p:strVal val="visible"/>
                                      </p:to>
                                    </p:set>
                                    <p:animEffect transition="in" filter="fade">
                                      <p:cBhvr>
                                        <p:cTn id="27" dur="500"/>
                                        <p:tgtEl>
                                          <p:spTgt spid="2539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24000" y="0"/>
            <a:ext cx="9144000" cy="838200"/>
          </a:xfrm>
        </p:spPr>
        <p:txBody>
          <a:bodyPr/>
          <a:lstStyle/>
          <a:p>
            <a:pPr eaLnBrk="1" hangingPunct="1"/>
            <a:r>
              <a:rPr lang="en-US" altLang="en-US" sz="5400" dirty="0" smtClean="0">
                <a:solidFill>
                  <a:srgbClr val="FFFF00"/>
                </a:solidFill>
                <a:effectLst/>
                <a:latin typeface="Tahoma" panose="020B0604030504040204" pitchFamily="34" charset="0"/>
                <a:cs typeface="Tahoma" panose="020B0604030504040204" pitchFamily="34" charset="0"/>
              </a:rPr>
              <a:t>Conclusion</a:t>
            </a:r>
          </a:p>
        </p:txBody>
      </p:sp>
      <p:sp>
        <p:nvSpPr>
          <p:cNvPr id="253955" name="Rectangle 3"/>
          <p:cNvSpPr>
            <a:spLocks noGrp="1" noChangeArrowheads="1"/>
          </p:cNvSpPr>
          <p:nvPr>
            <p:ph type="body" idx="1"/>
          </p:nvPr>
        </p:nvSpPr>
        <p:spPr>
          <a:xfrm>
            <a:off x="0" y="914400"/>
            <a:ext cx="12192000" cy="5943600"/>
          </a:xfrm>
        </p:spPr>
        <p:txBody>
          <a:bodyPr/>
          <a:lstStyle/>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We gave five examples of those who were wrong in their thinking and had to examine the evidence (objective standard) and be humble enough to submit to the truth. (Jacob, </a:t>
            </a:r>
            <a:r>
              <a:rPr lang="en-US" altLang="en-US" sz="3400" dirty="0" err="1" smtClean="0">
                <a:effectLst/>
                <a:latin typeface="Tahoma" panose="020B0604030504040204" pitchFamily="34" charset="0"/>
                <a:cs typeface="Tahoma" panose="020B0604030504040204" pitchFamily="34" charset="0"/>
              </a:rPr>
              <a:t>Naaman</a:t>
            </a:r>
            <a:r>
              <a:rPr lang="en-US" altLang="en-US" sz="3400" dirty="0" smtClean="0">
                <a:effectLst/>
                <a:latin typeface="Tahoma" panose="020B0604030504040204" pitchFamily="34" charset="0"/>
                <a:cs typeface="Tahoma" panose="020B0604030504040204" pitchFamily="34" charset="0"/>
              </a:rPr>
              <a:t>, the Jews, Samaritans, and Saul) </a:t>
            </a:r>
          </a:p>
          <a:p>
            <a:pPr algn="ctr" eaLnBrk="1" hangingPunct="1">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Examine the evidence.  In the NT, all submitted to baptism in the name of Jesus Christ in order to be saved.  Have you?</a:t>
            </a:r>
          </a:p>
          <a:p>
            <a:pPr algn="ctr" eaLnBrk="1" hangingPunct="1">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If you are a penitent believer, “Why are you waiting? </a:t>
            </a:r>
            <a:r>
              <a:rPr lang="en-US" altLang="en-US" sz="3400" dirty="0" smtClean="0">
                <a:solidFill>
                  <a:srgbClr val="FFFF00"/>
                </a:solidFill>
                <a:effectLst/>
                <a:latin typeface="Tahoma" panose="020B0604030504040204" pitchFamily="34" charset="0"/>
                <a:cs typeface="Tahoma" panose="020B0604030504040204" pitchFamily="34" charset="0"/>
              </a:rPr>
              <a:t>Arise and be baptized </a:t>
            </a:r>
            <a:r>
              <a:rPr lang="en-US" altLang="en-US" sz="3400" dirty="0" smtClean="0">
                <a:effectLst/>
                <a:latin typeface="Tahoma" panose="020B0604030504040204" pitchFamily="34" charset="0"/>
                <a:cs typeface="Tahoma" panose="020B0604030504040204" pitchFamily="34" charset="0"/>
              </a:rPr>
              <a:t>and </a:t>
            </a:r>
            <a:r>
              <a:rPr lang="en-US" altLang="en-US" sz="3400" dirty="0" smtClean="0">
                <a:solidFill>
                  <a:srgbClr val="00B0F0"/>
                </a:solidFill>
                <a:effectLst/>
                <a:latin typeface="Tahoma" panose="020B0604030504040204" pitchFamily="34" charset="0"/>
                <a:cs typeface="Tahoma" panose="020B0604030504040204" pitchFamily="34" charset="0"/>
              </a:rPr>
              <a:t>wash away your sins </a:t>
            </a:r>
            <a:r>
              <a:rPr lang="en-US" altLang="en-US" sz="3400" dirty="0" smtClean="0">
                <a:effectLst/>
                <a:latin typeface="Tahoma" panose="020B0604030504040204" pitchFamily="34" charset="0"/>
                <a:cs typeface="Tahoma" panose="020B0604030504040204" pitchFamily="34" charset="0"/>
              </a:rPr>
              <a:t>calling on the name of the Lord” (Acts 22:16).</a:t>
            </a:r>
            <a:endParaRPr lang="en-US" altLang="en-US" sz="34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2800" dirty="0">
                <a:effectLst/>
                <a:latin typeface="Tahoma" panose="020B0604030504040204" pitchFamily="34" charset="0"/>
                <a:cs typeface="Tahoma" panose="020B0604030504040204" pitchFamily="34" charset="0"/>
              </a:rPr>
              <a:t> </a:t>
            </a:r>
            <a:endParaRPr lang="en-US" altLang="en-US" sz="28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Effect transition="in" filter="fade">
                                      <p:cBhvr>
                                        <p:cTn id="7" dur="500"/>
                                        <p:tgtEl>
                                          <p:spTgt spid="253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53955">
                                            <p:txEl>
                                              <p:pRg st="2" end="2"/>
                                            </p:txEl>
                                          </p:spTgt>
                                        </p:tgtEl>
                                        <p:attrNameLst>
                                          <p:attrName>style.visibility</p:attrName>
                                        </p:attrNameLst>
                                      </p:cBhvr>
                                      <p:to>
                                        <p:strVal val="visible"/>
                                      </p:to>
                                    </p:set>
                                    <p:animEffect transition="in" filter="fade">
                                      <p:cBhvr>
                                        <p:cTn id="12" dur="500"/>
                                        <p:tgtEl>
                                          <p:spTgt spid="2539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53955">
                                            <p:txEl>
                                              <p:pRg st="4" end="4"/>
                                            </p:txEl>
                                          </p:spTgt>
                                        </p:tgtEl>
                                        <p:attrNameLst>
                                          <p:attrName>style.visibility</p:attrName>
                                        </p:attrNameLst>
                                      </p:cBhvr>
                                      <p:to>
                                        <p:strVal val="visible"/>
                                      </p:to>
                                    </p:set>
                                    <p:animEffect transition="in" filter="fade">
                                      <p:cBhvr>
                                        <p:cTn id="17" dur="500"/>
                                        <p:tgtEl>
                                          <p:spTgt spid="2539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12192000" cy="990600"/>
          </a:xfrm>
        </p:spPr>
        <p:txBody>
          <a:bodyPr/>
          <a:lstStyle/>
          <a:p>
            <a:pPr eaLnBrk="1" hangingPunct="1"/>
            <a:r>
              <a:rPr lang="en-US" altLang="en-US" sz="6000" dirty="0" smtClean="0">
                <a:solidFill>
                  <a:srgbClr val="FFFF00"/>
                </a:solidFill>
                <a:effectLst/>
                <a:latin typeface="Tahoma" panose="020B0604030504040204" pitchFamily="34" charset="0"/>
                <a:cs typeface="Tahoma" panose="020B0604030504040204" pitchFamily="34" charset="0"/>
              </a:rPr>
              <a:t>Is Truth Subjective or Objective?</a:t>
            </a:r>
            <a:r>
              <a:rPr lang="en-US" altLang="en-US" sz="60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066800"/>
            <a:ext cx="12192000" cy="5791200"/>
          </a:xfrm>
        </p:spPr>
        <p:txBody>
          <a:bodyPr/>
          <a:lstStyle/>
          <a:p>
            <a:pPr algn="ctr" eaLnBrk="1" hangingPunct="1">
              <a:lnSpc>
                <a:spcPct val="90000"/>
              </a:lnSpc>
              <a:buFont typeface="Wingdings" panose="05000000000000000000" pitchFamily="2" charset="2"/>
              <a:buNone/>
              <a:defRPr/>
            </a:pPr>
            <a:r>
              <a:rPr lang="en-US" sz="3600" dirty="0" smtClean="0">
                <a:solidFill>
                  <a:srgbClr val="FFFF00"/>
                </a:solidFill>
                <a:effectLst/>
                <a:latin typeface="Tahoma" pitchFamily="34" charset="0"/>
                <a:cs typeface="Tahoma" pitchFamily="34" charset="0"/>
              </a:rPr>
              <a:t>Jacob examines his son’s tunic.</a:t>
            </a:r>
            <a:endParaRPr lang="en-US" sz="3600" dirty="0" smtClean="0">
              <a:effectLst/>
              <a:latin typeface="Tahoma" pitchFamily="34" charset="0"/>
              <a:cs typeface="Tahoma" pitchFamily="34" charset="0"/>
            </a:endParaRPr>
          </a:p>
          <a:p>
            <a:pPr algn="ctr" eaLnBrk="1" hangingPunct="1">
              <a:lnSpc>
                <a:spcPct val="90000"/>
              </a:lnSpc>
              <a:buFont typeface="Wingdings" panose="05000000000000000000" pitchFamily="2" charset="2"/>
              <a:buNone/>
              <a:defRPr/>
            </a:pPr>
            <a:r>
              <a:rPr lang="en-US" sz="3600" dirty="0" smtClean="0">
                <a:effectLst/>
                <a:latin typeface="Tahoma" pitchFamily="34" charset="0"/>
                <a:cs typeface="Tahoma" pitchFamily="34" charset="0"/>
              </a:rPr>
              <a:t>“So they took Joseph's </a:t>
            </a:r>
            <a:r>
              <a:rPr lang="en-US" sz="3600" u="sng" dirty="0" smtClean="0">
                <a:effectLst/>
                <a:latin typeface="Tahoma" pitchFamily="34" charset="0"/>
                <a:cs typeface="Tahoma" pitchFamily="34" charset="0"/>
              </a:rPr>
              <a:t>tunic</a:t>
            </a:r>
            <a:r>
              <a:rPr lang="en-US" sz="3600" dirty="0" smtClean="0">
                <a:effectLst/>
                <a:latin typeface="Tahoma" pitchFamily="34" charset="0"/>
                <a:cs typeface="Tahoma" pitchFamily="34" charset="0"/>
              </a:rPr>
              <a:t>, and slaughtered a male goat and dipped the tunic in the blood; and they sent the varicolored tunic and brought it to their father and said, "We found this; </a:t>
            </a:r>
            <a:r>
              <a:rPr lang="en-US" sz="3600" dirty="0" smtClean="0">
                <a:solidFill>
                  <a:srgbClr val="FFFF00"/>
                </a:solidFill>
                <a:effectLst/>
                <a:latin typeface="Tahoma" pitchFamily="34" charset="0"/>
                <a:cs typeface="Tahoma" pitchFamily="34" charset="0"/>
              </a:rPr>
              <a:t>please </a:t>
            </a:r>
            <a:r>
              <a:rPr lang="en-US" sz="3600" u="sng" dirty="0" smtClean="0">
                <a:solidFill>
                  <a:srgbClr val="FFFF00"/>
                </a:solidFill>
                <a:effectLst/>
                <a:latin typeface="Tahoma" pitchFamily="34" charset="0"/>
                <a:cs typeface="Tahoma" pitchFamily="34" charset="0"/>
              </a:rPr>
              <a:t>examine</a:t>
            </a:r>
            <a:r>
              <a:rPr lang="en-US" sz="3600" dirty="0" smtClean="0">
                <a:solidFill>
                  <a:srgbClr val="FFFF00"/>
                </a:solidFill>
                <a:effectLst/>
                <a:latin typeface="Tahoma" pitchFamily="34" charset="0"/>
                <a:cs typeface="Tahoma" pitchFamily="34" charset="0"/>
              </a:rPr>
              <a:t> it</a:t>
            </a:r>
            <a:r>
              <a:rPr lang="en-US" sz="3600" dirty="0" smtClean="0">
                <a:effectLst/>
                <a:latin typeface="Tahoma" pitchFamily="34" charset="0"/>
                <a:cs typeface="Tahoma" pitchFamily="34" charset="0"/>
              </a:rPr>
              <a:t> to see whether it is your son's tunic or not." Then </a:t>
            </a:r>
            <a:r>
              <a:rPr lang="en-US" sz="3600" u="sng" dirty="0" smtClean="0">
                <a:solidFill>
                  <a:srgbClr val="FFFF00"/>
                </a:solidFill>
                <a:effectLst/>
                <a:latin typeface="Tahoma" pitchFamily="34" charset="0"/>
                <a:cs typeface="Tahoma" pitchFamily="34" charset="0"/>
              </a:rPr>
              <a:t>he examined it and said</a:t>
            </a:r>
            <a:r>
              <a:rPr lang="en-US" sz="3600" dirty="0" smtClean="0">
                <a:effectLst/>
                <a:latin typeface="Tahoma" pitchFamily="34" charset="0"/>
                <a:cs typeface="Tahoma" pitchFamily="34" charset="0"/>
              </a:rPr>
              <a:t>, "It is my son's tunic. A wild beast has devoured him; </a:t>
            </a:r>
            <a:r>
              <a:rPr lang="en-US" sz="3600" u="sng" dirty="0" smtClean="0">
                <a:solidFill>
                  <a:srgbClr val="FFFF00"/>
                </a:solidFill>
                <a:effectLst/>
                <a:latin typeface="Tahoma" pitchFamily="34" charset="0"/>
                <a:cs typeface="Tahoma" pitchFamily="34" charset="0"/>
              </a:rPr>
              <a:t>Joseph has surely been torn to pieces</a:t>
            </a:r>
            <a:r>
              <a:rPr lang="en-US" sz="3600" dirty="0" smtClean="0">
                <a:effectLst/>
                <a:latin typeface="Tahoma" pitchFamily="34" charset="0"/>
                <a:cs typeface="Tahoma" pitchFamily="34" charset="0"/>
              </a:rPr>
              <a:t>!“ (Gen. 37:31-33)</a:t>
            </a:r>
          </a:p>
          <a:p>
            <a:pPr algn="ctr" eaLnBrk="1" hangingPunct="1">
              <a:lnSpc>
                <a:spcPct val="90000"/>
              </a:lnSpc>
              <a:buFont typeface="Wingdings" panose="05000000000000000000" pitchFamily="2" charset="2"/>
              <a:buNone/>
              <a:defRPr/>
            </a:pPr>
            <a:endParaRPr lang="en-US" sz="1600" dirty="0">
              <a:effectLst/>
              <a:latin typeface="Tahoma" pitchFamily="34" charset="0"/>
              <a:cs typeface="Tahoma" pitchFamily="34" charset="0"/>
            </a:endParaRPr>
          </a:p>
          <a:p>
            <a:pPr algn="ctr" eaLnBrk="1" hangingPunct="1">
              <a:lnSpc>
                <a:spcPct val="90000"/>
              </a:lnSpc>
              <a:buFont typeface="Wingdings" panose="05000000000000000000" pitchFamily="2" charset="2"/>
              <a:buNone/>
              <a:defRPr/>
            </a:pPr>
            <a:r>
              <a:rPr lang="en-US" sz="3600" dirty="0" smtClean="0">
                <a:effectLst/>
                <a:latin typeface="Tahoma" pitchFamily="34" charset="0"/>
                <a:cs typeface="Tahoma" pitchFamily="34" charset="0"/>
              </a:rPr>
              <a:t>Jacob thought his son was dead as he considered the evidence but was that the truth?</a:t>
            </a:r>
            <a:endParaRPr lang="en-US" sz="3600" dirty="0" smtClean="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1" end="1"/>
                                            </p:txEl>
                                          </p:spTgt>
                                        </p:tgtEl>
                                        <p:attrNameLst>
                                          <p:attrName>style.visibility</p:attrName>
                                        </p:attrNameLst>
                                      </p:cBhvr>
                                      <p:to>
                                        <p:strVal val="visible"/>
                                      </p:to>
                                    </p:set>
                                    <p:animEffect transition="in" filter="fade">
                                      <p:cBhvr>
                                        <p:cTn id="12" dur="500"/>
                                        <p:tgtEl>
                                          <p:spTgt spid="260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3" end="3"/>
                                            </p:txEl>
                                          </p:spTgt>
                                        </p:tgtEl>
                                        <p:attrNameLst>
                                          <p:attrName>style.visibility</p:attrName>
                                        </p:attrNameLst>
                                      </p:cBhvr>
                                      <p:to>
                                        <p:strVal val="visible"/>
                                      </p:to>
                                    </p:set>
                                    <p:animEffect transition="in" filter="fade">
                                      <p:cBhvr>
                                        <p:cTn id="17" dur="500"/>
                                        <p:tgtEl>
                                          <p:spTgt spid="260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12192000" cy="990600"/>
          </a:xfrm>
        </p:spPr>
        <p:txBody>
          <a:bodyPr/>
          <a:lstStyle/>
          <a:p>
            <a:pPr eaLnBrk="1" hangingPunct="1"/>
            <a:r>
              <a:rPr lang="en-US" altLang="en-US" sz="6000" dirty="0" smtClean="0">
                <a:solidFill>
                  <a:srgbClr val="FFFF00"/>
                </a:solidFill>
                <a:effectLst/>
                <a:latin typeface="Tahoma" panose="020B0604030504040204" pitchFamily="34" charset="0"/>
                <a:cs typeface="Tahoma" panose="020B0604030504040204" pitchFamily="34" charset="0"/>
              </a:rPr>
              <a:t>Is Truth Subjective or Objective?</a:t>
            </a:r>
            <a:r>
              <a:rPr lang="en-US" altLang="en-US" sz="60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066800"/>
            <a:ext cx="12192000" cy="5791200"/>
          </a:xfrm>
        </p:spPr>
        <p:txBody>
          <a:bodyPr/>
          <a:lstStyle/>
          <a:p>
            <a:pPr algn="ctr" eaLnBrk="1" hangingPunct="1">
              <a:lnSpc>
                <a:spcPct val="90000"/>
              </a:lnSpc>
              <a:buFont typeface="Wingdings" panose="05000000000000000000" pitchFamily="2" charset="2"/>
              <a:buNone/>
            </a:pPr>
            <a:r>
              <a:rPr lang="en-US" altLang="en-US" sz="3600" dirty="0" smtClean="0">
                <a:effectLst/>
                <a:latin typeface="Tahoma" panose="020B0604030504040204" pitchFamily="34" charset="0"/>
                <a:ea typeface="Tahoma" panose="020B0604030504040204" pitchFamily="34" charset="0"/>
                <a:cs typeface="Tahoma" panose="020B0604030504040204" pitchFamily="34" charset="0"/>
              </a:rPr>
              <a:t>“So Jacob tore his clothes, and put sackcloth on his loins and mourned for his son many days. Then all his sons and all his daughters arose to comfort him, but </a:t>
            </a:r>
            <a:r>
              <a:rPr lang="en-US" alt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he refused to be comforted</a:t>
            </a:r>
            <a:r>
              <a:rPr lang="en-US" altLang="en-US" sz="3600" dirty="0" smtClean="0">
                <a:effectLst/>
                <a:latin typeface="Tahoma" panose="020B0604030504040204" pitchFamily="34" charset="0"/>
                <a:ea typeface="Tahoma" panose="020B0604030504040204" pitchFamily="34" charset="0"/>
                <a:cs typeface="Tahoma" panose="020B0604030504040204" pitchFamily="34" charset="0"/>
              </a:rPr>
              <a:t>. And he said, "</a:t>
            </a:r>
            <a:r>
              <a:rPr lang="en-US" alt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Surely I will go down to </a:t>
            </a:r>
            <a:r>
              <a:rPr lang="en-US" altLang="en-US" sz="3600" dirty="0" err="1"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Sheol</a:t>
            </a:r>
            <a:r>
              <a:rPr lang="en-US" alt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 in </a:t>
            </a:r>
            <a:r>
              <a:rPr lang="en-US" altLang="en-US" sz="3600" u="sng"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mourning</a:t>
            </a:r>
            <a:r>
              <a:rPr lang="en-US" alt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 for my son</a:t>
            </a:r>
            <a:r>
              <a:rPr lang="en-US" altLang="en-US" sz="3600" dirty="0" smtClean="0">
                <a:effectLst/>
                <a:latin typeface="Tahoma" panose="020B0604030504040204" pitchFamily="34" charset="0"/>
                <a:ea typeface="Tahoma" panose="020B0604030504040204" pitchFamily="34" charset="0"/>
                <a:cs typeface="Tahoma" panose="020B0604030504040204" pitchFamily="34" charset="0"/>
              </a:rPr>
              <a:t>." </a:t>
            </a:r>
            <a:r>
              <a:rPr lang="en-US" alt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So his father </a:t>
            </a:r>
            <a:r>
              <a:rPr lang="en-US" altLang="en-US" sz="3600" u="sng"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wept for him</a:t>
            </a:r>
            <a:r>
              <a:rPr lang="en-US" altLang="en-US" sz="3600" dirty="0" smtClean="0">
                <a:effectLst/>
                <a:latin typeface="Tahoma" panose="020B0604030504040204" pitchFamily="34" charset="0"/>
                <a:ea typeface="Tahoma" panose="020B0604030504040204" pitchFamily="34" charset="0"/>
                <a:cs typeface="Tahoma" panose="020B0604030504040204" pitchFamily="34" charset="0"/>
              </a:rPr>
              <a:t>. Meanwhile, the Midianites sold him in Egypt to Potiphar, Pharaoh's officer, the captain of the bodyguard” (Gen. 37:34-36).</a:t>
            </a:r>
          </a:p>
          <a:p>
            <a:pPr algn="ctr" eaLnBrk="1" hangingPunct="1">
              <a:lnSpc>
                <a:spcPct val="90000"/>
              </a:lnSpc>
              <a:buFont typeface="Wingdings" panose="05000000000000000000" pitchFamily="2" charset="2"/>
              <a:buNone/>
            </a:pPr>
            <a:endParaRPr lang="en-US" altLang="en-US" sz="1600" dirty="0">
              <a:solidFill>
                <a:schemeClr val="accent1"/>
              </a:solidFill>
              <a:effectLst/>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r>
              <a:rPr lang="en-US" altLang="en-US" sz="3600" dirty="0" smtClean="0">
                <a:effectLst/>
                <a:latin typeface="Tahoma" panose="020B0604030504040204" pitchFamily="34" charset="0"/>
                <a:ea typeface="Tahoma" panose="020B0604030504040204" pitchFamily="34" charset="0"/>
                <a:cs typeface="Tahoma" panose="020B0604030504040204" pitchFamily="34" charset="0"/>
              </a:rPr>
              <a:t>Jacob mourned for his son as if he were dead (his feelings were genuine) even </a:t>
            </a:r>
            <a:r>
              <a:rPr lang="en-US" altLang="en-US" sz="3600" smtClean="0">
                <a:effectLst/>
                <a:latin typeface="Tahoma" panose="020B0604030504040204" pitchFamily="34" charset="0"/>
                <a:ea typeface="Tahoma" panose="020B0604030504040204" pitchFamily="34" charset="0"/>
                <a:cs typeface="Tahoma" panose="020B0604030504040204" pitchFamily="34" charset="0"/>
              </a:rPr>
              <a:t>though he </a:t>
            </a:r>
            <a:r>
              <a:rPr lang="en-US" altLang="en-US" sz="3600" dirty="0" smtClean="0">
                <a:effectLst/>
                <a:latin typeface="Tahoma" panose="020B0604030504040204" pitchFamily="34" charset="0"/>
                <a:ea typeface="Tahoma" panose="020B0604030504040204" pitchFamily="34" charset="0"/>
                <a:cs typeface="Tahoma" panose="020B0604030504040204" pitchFamily="34" charset="0"/>
              </a:rPr>
              <a:t>was still alive.</a:t>
            </a:r>
            <a:r>
              <a:rPr lang="en-US" altLang="en-US" sz="3600" dirty="0" smtClean="0">
                <a:solidFill>
                  <a:schemeClr val="accent1"/>
                </a:solidFill>
                <a:effectLst/>
                <a:latin typeface="Tahoma" panose="020B0604030504040204" pitchFamily="34" charset="0"/>
                <a:ea typeface="Tahoma" panose="020B0604030504040204" pitchFamily="34" charset="0"/>
                <a:cs typeface="Tahoma" panose="020B0604030504040204" pitchFamily="34" charset="0"/>
              </a:rPr>
              <a:t> </a:t>
            </a:r>
          </a:p>
          <a:p>
            <a:pPr algn="ctr" eaLnBrk="1" hangingPunct="1">
              <a:lnSpc>
                <a:spcPct val="90000"/>
              </a:lnSpc>
              <a:buFont typeface="Wingdings" panose="05000000000000000000" pitchFamily="2" charset="2"/>
              <a:buNone/>
            </a:pPr>
            <a:endParaRPr lang="en-US" altLang="en-US" dirty="0" smtClean="0">
              <a:effectLst/>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12192000" cy="990600"/>
          </a:xfrm>
        </p:spPr>
        <p:txBody>
          <a:bodyPr/>
          <a:lstStyle/>
          <a:p>
            <a:pPr eaLnBrk="1" hangingPunct="1"/>
            <a:r>
              <a:rPr lang="en-US" altLang="en-US" sz="6000" dirty="0" smtClean="0">
                <a:solidFill>
                  <a:srgbClr val="FFFF00"/>
                </a:solidFill>
                <a:effectLst/>
                <a:latin typeface="Tahoma" panose="020B0604030504040204" pitchFamily="34" charset="0"/>
                <a:cs typeface="Tahoma" panose="020B0604030504040204" pitchFamily="34" charset="0"/>
              </a:rPr>
              <a:t>Is Truth Subjective or Objective?</a:t>
            </a:r>
            <a:r>
              <a:rPr lang="en-US" altLang="en-US" sz="60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066800"/>
            <a:ext cx="12192000" cy="5791200"/>
          </a:xfrm>
        </p:spPr>
        <p:txBody>
          <a:bodyPr/>
          <a:lstStyle/>
          <a:p>
            <a:pPr algn="ctr" eaLnBrk="1" hangingPunct="1">
              <a:buFont typeface="Wingdings" panose="05000000000000000000" pitchFamily="2" charset="2"/>
              <a:buNone/>
              <a:defRPr/>
            </a:pPr>
            <a:r>
              <a:rPr lang="en-US" sz="3600" dirty="0" err="1" smtClean="0">
                <a:effectLst/>
                <a:latin typeface="Tahoma" pitchFamily="34" charset="0"/>
                <a:cs typeface="Tahoma" pitchFamily="34" charset="0"/>
              </a:rPr>
              <a:t>Naaman</a:t>
            </a:r>
            <a:r>
              <a:rPr lang="en-US" sz="3600" dirty="0" smtClean="0">
                <a:effectLst/>
                <a:latin typeface="Tahoma" pitchFamily="34" charset="0"/>
                <a:cs typeface="Tahoma" pitchFamily="34" charset="0"/>
              </a:rPr>
              <a:t> (captain of the Syrian army) was told what to do to be healed of leprosy, </a:t>
            </a:r>
          </a:p>
          <a:p>
            <a:pPr algn="ctr" eaLnBrk="1" hangingPunct="1">
              <a:buFont typeface="Wingdings" panose="05000000000000000000" pitchFamily="2" charset="2"/>
              <a:buNone/>
              <a:defRPr/>
            </a:pPr>
            <a:endParaRPr lang="en-US" sz="1000" dirty="0">
              <a:effectLst/>
              <a:latin typeface="Tahoma" pitchFamily="34" charset="0"/>
              <a:cs typeface="Tahoma" pitchFamily="34" charset="0"/>
            </a:endParaRPr>
          </a:p>
          <a:p>
            <a:pPr algn="ctr" eaLnBrk="1" hangingPunct="1">
              <a:buFont typeface="Wingdings" panose="05000000000000000000" pitchFamily="2" charset="2"/>
              <a:buNone/>
              <a:defRPr/>
            </a:pPr>
            <a:r>
              <a:rPr lang="en-US" sz="3600" dirty="0" smtClean="0">
                <a:effectLst/>
                <a:latin typeface="Tahoma" pitchFamily="34" charset="0"/>
                <a:cs typeface="Tahoma" pitchFamily="34" charset="0"/>
              </a:rPr>
              <a:t>“But </a:t>
            </a:r>
            <a:r>
              <a:rPr lang="en-US" sz="3600" dirty="0" err="1" smtClean="0">
                <a:effectLst/>
                <a:latin typeface="Tahoma" pitchFamily="34" charset="0"/>
                <a:cs typeface="Tahoma" pitchFamily="34" charset="0"/>
              </a:rPr>
              <a:t>Naaman</a:t>
            </a:r>
            <a:r>
              <a:rPr lang="en-US" sz="3600" dirty="0" smtClean="0">
                <a:effectLst/>
                <a:latin typeface="Tahoma" pitchFamily="34" charset="0"/>
                <a:cs typeface="Tahoma" pitchFamily="34" charset="0"/>
              </a:rPr>
              <a:t> was furious and went away and said, "Behold, </a:t>
            </a:r>
            <a:r>
              <a:rPr lang="en-US" sz="3600" u="sng" dirty="0" smtClean="0">
                <a:solidFill>
                  <a:srgbClr val="FFFF00"/>
                </a:solidFill>
                <a:effectLst/>
                <a:latin typeface="Tahoma" pitchFamily="34" charset="0"/>
                <a:cs typeface="Tahoma" pitchFamily="34" charset="0"/>
              </a:rPr>
              <a:t>I thought</a:t>
            </a:r>
            <a:r>
              <a:rPr lang="en-US" sz="3600" dirty="0" smtClean="0">
                <a:effectLst/>
                <a:latin typeface="Tahoma" pitchFamily="34" charset="0"/>
                <a:cs typeface="Tahoma" pitchFamily="34" charset="0"/>
              </a:rPr>
              <a:t>, 'He will surely come out to me and </a:t>
            </a:r>
            <a:r>
              <a:rPr lang="en-US" sz="3600" dirty="0" smtClean="0">
                <a:solidFill>
                  <a:srgbClr val="FFFF00"/>
                </a:solidFill>
                <a:effectLst/>
                <a:latin typeface="Tahoma" pitchFamily="34" charset="0"/>
                <a:cs typeface="Tahoma" pitchFamily="34" charset="0"/>
              </a:rPr>
              <a:t>stand and call on the name of the LORD his God</a:t>
            </a:r>
            <a:r>
              <a:rPr lang="en-US" sz="3600" dirty="0" smtClean="0">
                <a:effectLst/>
                <a:latin typeface="Tahoma" pitchFamily="34" charset="0"/>
                <a:cs typeface="Tahoma" pitchFamily="34" charset="0"/>
              </a:rPr>
              <a:t>, and wave his hand over the place </a:t>
            </a:r>
            <a:r>
              <a:rPr lang="en-US" sz="3600" dirty="0" smtClean="0">
                <a:solidFill>
                  <a:srgbClr val="FFFF00"/>
                </a:solidFill>
                <a:effectLst/>
                <a:latin typeface="Tahoma" pitchFamily="34" charset="0"/>
                <a:cs typeface="Tahoma" pitchFamily="34" charset="0"/>
              </a:rPr>
              <a:t>and cure the leper</a:t>
            </a:r>
            <a:r>
              <a:rPr lang="en-US" sz="3600" dirty="0" smtClean="0">
                <a:effectLst/>
                <a:latin typeface="Tahoma" pitchFamily="34" charset="0"/>
                <a:cs typeface="Tahoma" pitchFamily="34" charset="0"/>
              </a:rPr>
              <a:t>.‘         </a:t>
            </a:r>
            <a:r>
              <a:rPr lang="en-US" sz="3600" dirty="0" smtClean="0">
                <a:latin typeface="Tahoma" pitchFamily="34" charset="0"/>
                <a:cs typeface="Tahoma" pitchFamily="34" charset="0"/>
              </a:rPr>
              <a:t> (2 Kings 5:11)</a:t>
            </a:r>
          </a:p>
          <a:p>
            <a:pPr algn="ctr" eaLnBrk="1" hangingPunct="1">
              <a:buFont typeface="Wingdings" panose="05000000000000000000" pitchFamily="2" charset="2"/>
              <a:buNone/>
              <a:defRPr/>
            </a:pPr>
            <a:endParaRPr lang="en-US" sz="1000" dirty="0">
              <a:solidFill>
                <a:srgbClr val="FFFF00"/>
              </a:solidFill>
              <a:effectLst/>
              <a:latin typeface="Tahoma" pitchFamily="34" charset="0"/>
              <a:cs typeface="Tahoma" pitchFamily="34" charset="0"/>
            </a:endParaRPr>
          </a:p>
          <a:p>
            <a:pPr algn="ctr" eaLnBrk="1" hangingPunct="1">
              <a:buFont typeface="Wingdings" panose="05000000000000000000" pitchFamily="2" charset="2"/>
              <a:buNone/>
              <a:defRPr/>
            </a:pPr>
            <a:r>
              <a:rPr lang="en-US" sz="3600" dirty="0" smtClean="0">
                <a:effectLst/>
                <a:latin typeface="Tahoma" pitchFamily="34" charset="0"/>
                <a:cs typeface="Tahoma" pitchFamily="34" charset="0"/>
              </a:rPr>
              <a:t>In the same way today, many people expect God to save them by praying the sinner’s prayer. </a:t>
            </a:r>
          </a:p>
          <a:p>
            <a:pPr algn="ctr" eaLnBrk="1" hangingPunct="1">
              <a:lnSpc>
                <a:spcPct val="90000"/>
              </a:lnSpc>
              <a:buFont typeface="Wingdings" panose="05000000000000000000" pitchFamily="2" charset="2"/>
              <a:buNone/>
              <a:defRPr/>
            </a:pPr>
            <a:endParaRPr lang="en-US" dirty="0" smtClean="0">
              <a:effectLst/>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4" end="4"/>
                                            </p:txEl>
                                          </p:spTgt>
                                        </p:tgtEl>
                                        <p:attrNameLst>
                                          <p:attrName>style.visibility</p:attrName>
                                        </p:attrNameLst>
                                      </p:cBhvr>
                                      <p:to>
                                        <p:strVal val="visible"/>
                                      </p:to>
                                    </p:set>
                                    <p:animEffect transition="in" filter="fade">
                                      <p:cBhvr>
                                        <p:cTn id="17" dur="500"/>
                                        <p:tgtEl>
                                          <p:spTgt spid="260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12192000" cy="990600"/>
          </a:xfrm>
        </p:spPr>
        <p:txBody>
          <a:bodyPr/>
          <a:lstStyle/>
          <a:p>
            <a:pPr eaLnBrk="1" hangingPunct="1"/>
            <a:r>
              <a:rPr lang="en-US" altLang="en-US" sz="6000" dirty="0" smtClean="0">
                <a:solidFill>
                  <a:srgbClr val="FFFF00"/>
                </a:solidFill>
                <a:effectLst/>
                <a:latin typeface="Tahoma" panose="020B0604030504040204" pitchFamily="34" charset="0"/>
                <a:cs typeface="Tahoma" panose="020B0604030504040204" pitchFamily="34" charset="0"/>
              </a:rPr>
              <a:t>Is Truth Subjective or Objective?</a:t>
            </a:r>
            <a:r>
              <a:rPr lang="en-US" altLang="en-US" sz="60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066800"/>
            <a:ext cx="12192000" cy="5791200"/>
          </a:xfrm>
        </p:spPr>
        <p:txBody>
          <a:bodyPr/>
          <a:lstStyle/>
          <a:p>
            <a:pPr algn="ctr" eaLnBrk="1" hangingPunct="1">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The apostle Paul in discussing his former life said,</a:t>
            </a:r>
          </a:p>
          <a:p>
            <a:pPr algn="ctr" eaLnBrk="1" hangingPunct="1">
              <a:buFont typeface="Wingdings" panose="05000000000000000000" pitchFamily="2" charset="2"/>
              <a:buNone/>
            </a:pPr>
            <a:endParaRPr lang="en-US" altLang="en-US" sz="1600" dirty="0" smtClean="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"So then, </a:t>
            </a:r>
            <a:r>
              <a:rPr lang="en-US" altLang="en-US" sz="3600" u="sng" dirty="0" smtClean="0">
                <a:solidFill>
                  <a:srgbClr val="FFFF00"/>
                </a:solidFill>
                <a:effectLst/>
                <a:latin typeface="Tahoma" panose="020B0604030504040204" pitchFamily="34" charset="0"/>
                <a:cs typeface="Tahoma" panose="020B0604030504040204" pitchFamily="34" charset="0"/>
              </a:rPr>
              <a:t>I thought to myself </a:t>
            </a:r>
            <a:r>
              <a:rPr lang="en-US" altLang="en-US" sz="3600" dirty="0" smtClean="0">
                <a:effectLst/>
                <a:latin typeface="Tahoma" panose="020B0604030504040204" pitchFamily="34" charset="0"/>
                <a:cs typeface="Tahoma" panose="020B0604030504040204" pitchFamily="34" charset="0"/>
              </a:rPr>
              <a:t>that I had to do many things </a:t>
            </a:r>
            <a:r>
              <a:rPr lang="en-US" altLang="en-US" sz="3600" dirty="0" smtClean="0">
                <a:solidFill>
                  <a:srgbClr val="FFFF00"/>
                </a:solidFill>
                <a:effectLst/>
                <a:latin typeface="Tahoma" panose="020B0604030504040204" pitchFamily="34" charset="0"/>
                <a:cs typeface="Tahoma" panose="020B0604030504040204" pitchFamily="34" charset="0"/>
              </a:rPr>
              <a:t>hostile to the name of Jesus</a:t>
            </a:r>
            <a:r>
              <a:rPr lang="en-US" altLang="en-US" sz="3600" dirty="0" smtClean="0">
                <a:solidFill>
                  <a:srgbClr val="FF7C80"/>
                </a:solidFill>
                <a:effectLst/>
                <a:latin typeface="Tahoma" panose="020B0604030504040204" pitchFamily="34" charset="0"/>
                <a:cs typeface="Tahoma" panose="020B0604030504040204" pitchFamily="34" charset="0"/>
              </a:rPr>
              <a:t> </a:t>
            </a:r>
            <a:r>
              <a:rPr lang="en-US" altLang="en-US" sz="3600" dirty="0" smtClean="0">
                <a:effectLst/>
                <a:latin typeface="Tahoma" panose="020B0604030504040204" pitchFamily="34" charset="0"/>
                <a:cs typeface="Tahoma" panose="020B0604030504040204" pitchFamily="34" charset="0"/>
              </a:rPr>
              <a:t>of Nazareth. "And this is just what I did in Jerusalem; not only did </a:t>
            </a:r>
            <a:r>
              <a:rPr lang="en-US" altLang="en-US" sz="3600" dirty="0" smtClean="0">
                <a:solidFill>
                  <a:srgbClr val="FFFF00"/>
                </a:solidFill>
                <a:effectLst/>
                <a:latin typeface="Tahoma" panose="020B0604030504040204" pitchFamily="34" charset="0"/>
                <a:cs typeface="Tahoma" panose="020B0604030504040204" pitchFamily="34" charset="0"/>
              </a:rPr>
              <a:t>I lock up many of the saints </a:t>
            </a:r>
            <a:r>
              <a:rPr lang="en-US" altLang="en-US" sz="3600" dirty="0" smtClean="0">
                <a:effectLst/>
                <a:latin typeface="Tahoma" panose="020B0604030504040204" pitchFamily="34" charset="0"/>
                <a:cs typeface="Tahoma" panose="020B0604030504040204" pitchFamily="34" charset="0"/>
              </a:rPr>
              <a:t>in prisons, having received authority from the chief priests, but also when they were being </a:t>
            </a:r>
            <a:r>
              <a:rPr lang="en-US" altLang="en-US" sz="3600" dirty="0" smtClean="0">
                <a:solidFill>
                  <a:srgbClr val="FFFF00"/>
                </a:solidFill>
                <a:effectLst/>
                <a:latin typeface="Tahoma" panose="020B0604030504040204" pitchFamily="34" charset="0"/>
                <a:cs typeface="Tahoma" panose="020B0604030504040204" pitchFamily="34" charset="0"/>
              </a:rPr>
              <a:t>put to death I cast my vote against them</a:t>
            </a:r>
            <a:r>
              <a:rPr lang="en-US" altLang="en-US" sz="3600" dirty="0" smtClean="0">
                <a:effectLst/>
                <a:latin typeface="Tahoma" panose="020B0604030504040204" pitchFamily="34" charset="0"/>
                <a:cs typeface="Tahoma" panose="020B0604030504040204" pitchFamily="34" charset="0"/>
              </a:rPr>
              <a:t>” (Acts 26:9-10).</a:t>
            </a:r>
          </a:p>
          <a:p>
            <a:pPr algn="ctr" eaLnBrk="1" hangingPunct="1">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He did all these things with a good conscience (23:1)</a:t>
            </a:r>
          </a:p>
          <a:p>
            <a:pPr algn="ctr" eaLnBrk="1" hangingPunct="1">
              <a:lnSpc>
                <a:spcPct val="90000"/>
              </a:lnSpc>
              <a:buFont typeface="Wingdings" panose="05000000000000000000" pitchFamily="2" charset="2"/>
              <a:buNone/>
            </a:pPr>
            <a:endParaRPr lang="en-US" altLang="en-US" dirty="0" smtClean="0">
              <a:effectLst/>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4" end="4"/>
                                            </p:txEl>
                                          </p:spTgt>
                                        </p:tgtEl>
                                        <p:attrNameLst>
                                          <p:attrName>style.visibility</p:attrName>
                                        </p:attrNameLst>
                                      </p:cBhvr>
                                      <p:to>
                                        <p:strVal val="visible"/>
                                      </p:to>
                                    </p:set>
                                    <p:animEffect transition="in" filter="fade">
                                      <p:cBhvr>
                                        <p:cTn id="17" dur="500"/>
                                        <p:tgtEl>
                                          <p:spTgt spid="260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12192000" cy="990600"/>
          </a:xfrm>
        </p:spPr>
        <p:txBody>
          <a:bodyPr/>
          <a:lstStyle/>
          <a:p>
            <a:pPr eaLnBrk="1" hangingPunct="1"/>
            <a:r>
              <a:rPr lang="en-US" altLang="en-US" sz="6000" dirty="0" smtClean="0">
                <a:solidFill>
                  <a:srgbClr val="FFFF00"/>
                </a:solidFill>
                <a:effectLst/>
                <a:latin typeface="Tahoma" panose="020B0604030504040204" pitchFamily="34" charset="0"/>
                <a:cs typeface="Tahoma" panose="020B0604030504040204" pitchFamily="34" charset="0"/>
              </a:rPr>
              <a:t>Is Truth Subjective or Objective?</a:t>
            </a:r>
            <a:r>
              <a:rPr lang="en-US" altLang="en-US" sz="36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066800"/>
            <a:ext cx="12192000" cy="5791200"/>
          </a:xfrm>
        </p:spPr>
        <p:txBody>
          <a:bodyPr/>
          <a:lstStyle/>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Jesus had forewarned His apostles, </a:t>
            </a:r>
          </a:p>
          <a:p>
            <a:pPr algn="ctr" eaLnBrk="1" hangingPunct="1">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“They will make you outcasts from the synagogue, but </a:t>
            </a:r>
            <a:r>
              <a:rPr lang="en-US" altLang="en-US" sz="3400" u="sng" dirty="0" smtClean="0">
                <a:effectLst/>
                <a:latin typeface="Tahoma" panose="020B0604030504040204" pitchFamily="34" charset="0"/>
                <a:cs typeface="Tahoma" panose="020B0604030504040204" pitchFamily="34" charset="0"/>
              </a:rPr>
              <a:t>an hour is coming</a:t>
            </a:r>
            <a:r>
              <a:rPr lang="en-US" altLang="en-US" sz="3400" dirty="0" smtClean="0">
                <a:effectLst/>
                <a:latin typeface="Tahoma" panose="020B0604030504040204" pitchFamily="34" charset="0"/>
                <a:cs typeface="Tahoma" panose="020B0604030504040204" pitchFamily="34" charset="0"/>
              </a:rPr>
              <a:t> for </a:t>
            </a:r>
            <a:r>
              <a:rPr lang="en-US" altLang="en-US" sz="3400" dirty="0" smtClean="0">
                <a:solidFill>
                  <a:srgbClr val="FFFF00"/>
                </a:solidFill>
                <a:effectLst/>
                <a:latin typeface="Tahoma" panose="020B0604030504040204" pitchFamily="34" charset="0"/>
                <a:cs typeface="Tahoma" panose="020B0604030504040204" pitchFamily="34" charset="0"/>
              </a:rPr>
              <a:t>everyone who kills you </a:t>
            </a:r>
            <a:r>
              <a:rPr lang="en-US" altLang="en-US" sz="3400" u="sng" dirty="0" smtClean="0">
                <a:solidFill>
                  <a:srgbClr val="FFFF00"/>
                </a:solidFill>
                <a:effectLst/>
                <a:latin typeface="Tahoma" panose="020B0604030504040204" pitchFamily="34" charset="0"/>
                <a:cs typeface="Tahoma" panose="020B0604030504040204" pitchFamily="34" charset="0"/>
              </a:rPr>
              <a:t>to think </a:t>
            </a:r>
            <a:r>
              <a:rPr lang="en-US" altLang="en-US" sz="3400" dirty="0" smtClean="0">
                <a:solidFill>
                  <a:srgbClr val="FFFF00"/>
                </a:solidFill>
                <a:effectLst/>
                <a:latin typeface="Tahoma" panose="020B0604030504040204" pitchFamily="34" charset="0"/>
                <a:cs typeface="Tahoma" panose="020B0604030504040204" pitchFamily="34" charset="0"/>
              </a:rPr>
              <a:t>that he is offering service to God</a:t>
            </a:r>
            <a:r>
              <a:rPr lang="en-US" altLang="en-US" sz="3400" dirty="0" smtClean="0">
                <a:effectLst/>
                <a:latin typeface="Tahoma" panose="020B0604030504040204" pitchFamily="34" charset="0"/>
                <a:cs typeface="Tahoma" panose="020B0604030504040204" pitchFamily="34" charset="0"/>
              </a:rPr>
              <a:t>.” (John 16:2)</a:t>
            </a:r>
          </a:p>
          <a:p>
            <a:pPr algn="ctr" eaLnBrk="1" hangingPunct="1">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Even though Saul and others thought that they were serving God, the truth was they were not. </a:t>
            </a:r>
          </a:p>
          <a:p>
            <a:pPr algn="ctr" eaLnBrk="1" hangingPunct="1">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Why do so many think that truth is subjective?</a:t>
            </a:r>
          </a:p>
          <a:p>
            <a:pPr algn="ctr" eaLnBrk="1" hangingPunct="1">
              <a:buFont typeface="Wingdings" panose="05000000000000000000" pitchFamily="2" charset="2"/>
              <a:buNone/>
            </a:pPr>
            <a:endParaRPr lang="en-US" altLang="en-US" sz="800" dirty="0">
              <a:effectLst/>
              <a:latin typeface="Tahoma" panose="020B0604030504040204" pitchFamily="34" charset="0"/>
              <a:cs typeface="Tahoma" panose="020B0604030504040204" pitchFamily="34" charset="0"/>
            </a:endParaRPr>
          </a:p>
          <a:p>
            <a:pPr algn="ctr" eaLnBrk="1" hangingPunct="1">
              <a:lnSpc>
                <a:spcPct val="90000"/>
              </a:lnSpc>
              <a:buFont typeface="Wingdings" panose="05000000000000000000" pitchFamily="2" charset="2"/>
              <a:buNone/>
            </a:pPr>
            <a:endParaRPr lang="en-US" altLang="en-US" dirty="0" smtClean="0">
              <a:effectLst/>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4" end="4"/>
                                            </p:txEl>
                                          </p:spTgt>
                                        </p:tgtEl>
                                        <p:attrNameLst>
                                          <p:attrName>style.visibility</p:attrName>
                                        </p:attrNameLst>
                                      </p:cBhvr>
                                      <p:to>
                                        <p:strVal val="visible"/>
                                      </p:to>
                                    </p:set>
                                    <p:animEffect transition="in" filter="fade">
                                      <p:cBhvr>
                                        <p:cTn id="17" dur="500"/>
                                        <p:tgtEl>
                                          <p:spTgt spid="26009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60099">
                                            <p:txEl>
                                              <p:pRg st="6" end="6"/>
                                            </p:txEl>
                                          </p:spTgt>
                                        </p:tgtEl>
                                        <p:attrNameLst>
                                          <p:attrName>style.visibility</p:attrName>
                                        </p:attrNameLst>
                                      </p:cBhvr>
                                      <p:to>
                                        <p:strVal val="visible"/>
                                      </p:to>
                                    </p:set>
                                    <p:animEffect transition="in" filter="fade">
                                      <p:cBhvr>
                                        <p:cTn id="22" dur="500"/>
                                        <p:tgtEl>
                                          <p:spTgt spid="260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12192000" cy="990600"/>
          </a:xfrm>
        </p:spPr>
        <p:txBody>
          <a:bodyPr/>
          <a:lstStyle/>
          <a:p>
            <a:pPr eaLnBrk="1" hangingPunct="1"/>
            <a:r>
              <a:rPr lang="en-US" altLang="en-US" sz="5400" dirty="0">
                <a:solidFill>
                  <a:srgbClr val="FFFF00"/>
                </a:solidFill>
                <a:effectLst/>
                <a:latin typeface="Tahoma" panose="020B0604030504040204" pitchFamily="34" charset="0"/>
                <a:cs typeface="Tahoma" panose="020B0604030504040204" pitchFamily="34" charset="0"/>
              </a:rPr>
              <a:t>Satan uses False Teachers to Deceive</a:t>
            </a:r>
            <a:r>
              <a:rPr lang="en-US" altLang="en-US" sz="36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066800"/>
            <a:ext cx="12192000" cy="5791200"/>
          </a:xfrm>
        </p:spPr>
        <p:txBody>
          <a:bodyPr/>
          <a:lstStyle/>
          <a:p>
            <a:pPr algn="ctr" eaLnBrk="1" hangingPunct="1">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In discussing men who disguise themselves as apostles… </a:t>
            </a:r>
          </a:p>
          <a:p>
            <a:pPr algn="ctr" eaLnBrk="1" hangingPunct="1">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The apostle Paul said, “No wonder, for even </a:t>
            </a:r>
            <a:r>
              <a:rPr lang="en-US" altLang="en-US" sz="3600" u="sng" dirty="0" smtClean="0">
                <a:solidFill>
                  <a:srgbClr val="FFFF00"/>
                </a:solidFill>
                <a:effectLst/>
                <a:latin typeface="Tahoma" panose="020B0604030504040204" pitchFamily="34" charset="0"/>
                <a:cs typeface="Tahoma" panose="020B0604030504040204" pitchFamily="34" charset="0"/>
              </a:rPr>
              <a:t>Satan</a:t>
            </a:r>
            <a:r>
              <a:rPr lang="en-US" altLang="en-US" sz="3600" dirty="0" smtClean="0">
                <a:solidFill>
                  <a:srgbClr val="FFFF00"/>
                </a:solidFill>
                <a:effectLst/>
                <a:latin typeface="Tahoma" panose="020B0604030504040204" pitchFamily="34" charset="0"/>
                <a:cs typeface="Tahoma" panose="020B0604030504040204" pitchFamily="34" charset="0"/>
              </a:rPr>
              <a:t> </a:t>
            </a:r>
            <a:r>
              <a:rPr lang="en-US" altLang="en-US" sz="3600" u="sng" dirty="0" smtClean="0">
                <a:solidFill>
                  <a:srgbClr val="FFFF00"/>
                </a:solidFill>
                <a:effectLst/>
                <a:latin typeface="Tahoma" panose="020B0604030504040204" pitchFamily="34" charset="0"/>
                <a:cs typeface="Tahoma" panose="020B0604030504040204" pitchFamily="34" charset="0"/>
              </a:rPr>
              <a:t>disguises</a:t>
            </a:r>
            <a:r>
              <a:rPr lang="en-US" altLang="en-US" sz="3600" dirty="0" smtClean="0">
                <a:solidFill>
                  <a:srgbClr val="FFFF00"/>
                </a:solidFill>
                <a:effectLst/>
                <a:latin typeface="Tahoma" panose="020B0604030504040204" pitchFamily="34" charset="0"/>
                <a:cs typeface="Tahoma" panose="020B0604030504040204" pitchFamily="34" charset="0"/>
              </a:rPr>
              <a:t> himself as an angel of </a:t>
            </a:r>
            <a:r>
              <a:rPr lang="en-US" altLang="en-US" sz="3600" u="sng" dirty="0" smtClean="0">
                <a:solidFill>
                  <a:srgbClr val="00B0F0"/>
                </a:solidFill>
                <a:effectLst/>
                <a:latin typeface="Tahoma" panose="020B0604030504040204" pitchFamily="34" charset="0"/>
                <a:cs typeface="Tahoma" panose="020B0604030504040204" pitchFamily="34" charset="0"/>
              </a:rPr>
              <a:t>light</a:t>
            </a:r>
            <a:r>
              <a:rPr lang="en-US" altLang="en-US" sz="3600" dirty="0" smtClean="0">
                <a:solidFill>
                  <a:srgbClr val="00B0F0"/>
                </a:solidFill>
                <a:effectLst/>
                <a:latin typeface="Tahoma" panose="020B0604030504040204" pitchFamily="34" charset="0"/>
                <a:cs typeface="Tahoma" panose="020B0604030504040204" pitchFamily="34" charset="0"/>
              </a:rPr>
              <a:t>. </a:t>
            </a:r>
            <a:r>
              <a:rPr lang="en-US" altLang="en-US" sz="3600" dirty="0" smtClean="0">
                <a:effectLst/>
                <a:latin typeface="Tahoma" panose="020B0604030504040204" pitchFamily="34" charset="0"/>
                <a:cs typeface="Tahoma" panose="020B0604030504040204" pitchFamily="34" charset="0"/>
              </a:rPr>
              <a:t>Therefore it is not surprising if </a:t>
            </a:r>
            <a:r>
              <a:rPr lang="en-US" altLang="en-US" sz="3600" u="sng" dirty="0" smtClean="0">
                <a:effectLst/>
                <a:latin typeface="Tahoma" panose="020B0604030504040204" pitchFamily="34" charset="0"/>
                <a:cs typeface="Tahoma" panose="020B0604030504040204" pitchFamily="34" charset="0"/>
              </a:rPr>
              <a:t>his servants also</a:t>
            </a:r>
            <a:r>
              <a:rPr lang="en-US" altLang="en-US" sz="3600" dirty="0" smtClean="0">
                <a:effectLst/>
                <a:latin typeface="Tahoma" panose="020B0604030504040204" pitchFamily="34" charset="0"/>
                <a:cs typeface="Tahoma" panose="020B0604030504040204" pitchFamily="34" charset="0"/>
              </a:rPr>
              <a:t> </a:t>
            </a:r>
            <a:r>
              <a:rPr lang="en-US" altLang="en-US" sz="3600" dirty="0" smtClean="0">
                <a:solidFill>
                  <a:srgbClr val="FFFF00"/>
                </a:solidFill>
                <a:effectLst/>
                <a:latin typeface="Tahoma" panose="020B0604030504040204" pitchFamily="34" charset="0"/>
                <a:cs typeface="Tahoma" panose="020B0604030504040204" pitchFamily="34" charset="0"/>
              </a:rPr>
              <a:t>disguise themselves as servants of </a:t>
            </a:r>
            <a:r>
              <a:rPr lang="en-US" altLang="en-US" sz="3600" u="sng" dirty="0" smtClean="0">
                <a:solidFill>
                  <a:srgbClr val="00B0F0"/>
                </a:solidFill>
                <a:effectLst/>
                <a:latin typeface="Tahoma" panose="020B0604030504040204" pitchFamily="34" charset="0"/>
                <a:cs typeface="Tahoma" panose="020B0604030504040204" pitchFamily="34" charset="0"/>
              </a:rPr>
              <a:t>righteousness</a:t>
            </a:r>
            <a:r>
              <a:rPr lang="en-US" altLang="en-US" sz="3600" dirty="0" smtClean="0">
                <a:effectLst/>
                <a:latin typeface="Tahoma" panose="020B0604030504040204" pitchFamily="34" charset="0"/>
                <a:cs typeface="Tahoma" panose="020B0604030504040204" pitchFamily="34" charset="0"/>
              </a:rPr>
              <a:t>, whose end will be according to their deeds” (2 Corinthians 11:14-15)</a:t>
            </a:r>
          </a:p>
          <a:p>
            <a:pPr algn="ctr" eaLnBrk="1" hangingPunct="1">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600" dirty="0" smtClean="0">
                <a:effectLst/>
                <a:latin typeface="Tahoma" panose="020B0604030504040204" pitchFamily="34" charset="0"/>
                <a:cs typeface="Tahoma" panose="020B0604030504040204" pitchFamily="34" charset="0"/>
              </a:rPr>
              <a:t>Satan uses false teachers who appear to righteous but deceive people into believing a lie (John 8:44-47).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4" end="4"/>
                                            </p:txEl>
                                          </p:spTgt>
                                        </p:tgtEl>
                                        <p:attrNameLst>
                                          <p:attrName>style.visibility</p:attrName>
                                        </p:attrNameLst>
                                      </p:cBhvr>
                                      <p:to>
                                        <p:strVal val="visible"/>
                                      </p:to>
                                    </p:set>
                                    <p:animEffect transition="in" filter="fade">
                                      <p:cBhvr>
                                        <p:cTn id="17" dur="500"/>
                                        <p:tgtEl>
                                          <p:spTgt spid="260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12192000" cy="990600"/>
          </a:xfrm>
        </p:spPr>
        <p:txBody>
          <a:bodyPr/>
          <a:lstStyle/>
          <a:p>
            <a:pPr eaLnBrk="1" hangingPunct="1"/>
            <a:r>
              <a:rPr lang="en-US" altLang="en-US" sz="5400" dirty="0">
                <a:solidFill>
                  <a:srgbClr val="FFFF00"/>
                </a:solidFill>
                <a:effectLst/>
                <a:latin typeface="Tahoma" panose="020B0604030504040204" pitchFamily="34" charset="0"/>
                <a:cs typeface="Tahoma" panose="020B0604030504040204" pitchFamily="34" charset="0"/>
              </a:rPr>
              <a:t>Simon Deceives Many with his Magic</a:t>
            </a:r>
            <a:r>
              <a:rPr lang="en-US" altLang="en-US" sz="3600" dirty="0">
                <a:solidFill>
                  <a:srgbClr val="FFFF00"/>
                </a:solidFill>
                <a:effectLst/>
                <a:latin typeface="Tahoma" panose="020B0604030504040204" pitchFamily="34" charset="0"/>
                <a:cs typeface="Tahoma" panose="020B0604030504040204" pitchFamily="34" charset="0"/>
              </a:rPr>
              <a:t>                                      </a:t>
            </a:r>
          </a:p>
        </p:txBody>
      </p:sp>
      <p:sp>
        <p:nvSpPr>
          <p:cNvPr id="260099" name="Rectangle 3"/>
          <p:cNvSpPr>
            <a:spLocks noGrp="1" noChangeArrowheads="1"/>
          </p:cNvSpPr>
          <p:nvPr>
            <p:ph type="body" idx="1"/>
          </p:nvPr>
        </p:nvSpPr>
        <p:spPr>
          <a:xfrm>
            <a:off x="0" y="1066800"/>
            <a:ext cx="12192000" cy="5791200"/>
          </a:xfrm>
        </p:spPr>
        <p:txBody>
          <a:bodyPr/>
          <a:lstStyle/>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Simon the sorcerer astonished the people of Samaria with his magic, “and </a:t>
            </a:r>
            <a:r>
              <a:rPr lang="en-US" altLang="en-US" sz="3400" u="sng" dirty="0" smtClean="0">
                <a:effectLst/>
                <a:latin typeface="Tahoma" panose="020B0604030504040204" pitchFamily="34" charset="0"/>
                <a:cs typeface="Tahoma" panose="020B0604030504040204" pitchFamily="34" charset="0"/>
              </a:rPr>
              <a:t>they all</a:t>
            </a:r>
            <a:r>
              <a:rPr lang="en-US" altLang="en-US" sz="3400" dirty="0" smtClean="0">
                <a:effectLst/>
                <a:latin typeface="Tahoma" panose="020B0604030504040204" pitchFamily="34" charset="0"/>
                <a:cs typeface="Tahoma" panose="020B0604030504040204" pitchFamily="34" charset="0"/>
              </a:rPr>
              <a:t>, from smallest to greatest, were giving attention to him, saying, ‘</a:t>
            </a:r>
            <a:r>
              <a:rPr lang="en-US" altLang="en-US" sz="3400" dirty="0" smtClean="0">
                <a:solidFill>
                  <a:srgbClr val="FFFF00"/>
                </a:solidFill>
                <a:effectLst/>
                <a:latin typeface="Tahoma" panose="020B0604030504040204" pitchFamily="34" charset="0"/>
                <a:cs typeface="Tahoma" panose="020B0604030504040204" pitchFamily="34" charset="0"/>
              </a:rPr>
              <a:t>This man is what is called the Great Power of God</a:t>
            </a:r>
            <a:r>
              <a:rPr lang="en-US" altLang="en-US" sz="3400" dirty="0" smtClean="0">
                <a:effectLst/>
                <a:latin typeface="Tahoma" panose="020B0604030504040204" pitchFamily="34" charset="0"/>
                <a:cs typeface="Tahoma" panose="020B0604030504040204" pitchFamily="34" charset="0"/>
              </a:rPr>
              <a:t>’ (Acts 8:9-10).</a:t>
            </a:r>
          </a:p>
          <a:p>
            <a:pPr algn="ctr" eaLnBrk="1" hangingPunct="1">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They believed Simon the Sorcerer had God’s power but they were wrong.  </a:t>
            </a:r>
          </a:p>
          <a:p>
            <a:pPr algn="ctr" eaLnBrk="1" hangingPunct="1">
              <a:buFont typeface="Wingdings" panose="05000000000000000000" pitchFamily="2" charset="2"/>
              <a:buNone/>
            </a:pPr>
            <a:endParaRPr lang="en-US" altLang="en-US" sz="1600" dirty="0">
              <a:effectLst/>
              <a:latin typeface="Tahoma" panose="020B0604030504040204" pitchFamily="34" charset="0"/>
              <a:cs typeface="Tahoma" panose="020B0604030504040204" pitchFamily="34" charset="0"/>
            </a:endParaRPr>
          </a:p>
          <a:p>
            <a:pPr algn="ctr" eaLnBrk="1" hangingPunct="1">
              <a:buFont typeface="Wingdings" panose="05000000000000000000" pitchFamily="2" charset="2"/>
              <a:buNone/>
            </a:pPr>
            <a:r>
              <a:rPr lang="en-US" altLang="en-US" sz="3400" dirty="0" smtClean="0">
                <a:effectLst/>
                <a:latin typeface="Tahoma" panose="020B0604030504040204" pitchFamily="34" charset="0"/>
                <a:cs typeface="Tahoma" panose="020B0604030504040204" pitchFamily="34" charset="0"/>
              </a:rPr>
              <a:t>Some believe that televangelists have God’s power to do miracles today but they are deceived because they have ceased (1 Cor. 13:8-10).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fade">
                                      <p:cBhvr>
                                        <p:cTn id="7" dur="500"/>
                                        <p:tgtEl>
                                          <p:spTgt spid="260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fade">
                                      <p:cBhvr>
                                        <p:cTn id="12" dur="500"/>
                                        <p:tgtEl>
                                          <p:spTgt spid="260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60099">
                                            <p:txEl>
                                              <p:pRg st="4" end="4"/>
                                            </p:txEl>
                                          </p:spTgt>
                                        </p:tgtEl>
                                        <p:attrNameLst>
                                          <p:attrName>style.visibility</p:attrName>
                                        </p:attrNameLst>
                                      </p:cBhvr>
                                      <p:to>
                                        <p:strVal val="visible"/>
                                      </p:to>
                                    </p:set>
                                    <p:animEffect transition="in" filter="fade">
                                      <p:cBhvr>
                                        <p:cTn id="17" dur="500"/>
                                        <p:tgtEl>
                                          <p:spTgt spid="260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8599</TotalTime>
  <Words>2217</Words>
  <Application>Microsoft Office PowerPoint</Application>
  <PresentationFormat>Widescreen</PresentationFormat>
  <Paragraphs>140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Impact</vt:lpstr>
      <vt:lpstr>Tahoma</vt:lpstr>
      <vt:lpstr>Wingdings</vt:lpstr>
      <vt:lpstr>Orbit</vt:lpstr>
      <vt:lpstr>PowerPoint Presentation</vt:lpstr>
      <vt:lpstr>Introduction</vt:lpstr>
      <vt:lpstr>Is Truth Subjective or Objective?                                      </vt:lpstr>
      <vt:lpstr>Is Truth Subjective or Objective?                                      </vt:lpstr>
      <vt:lpstr>Is Truth Subjective or Objective?                                      </vt:lpstr>
      <vt:lpstr>Is Truth Subjective or Objective?                                      </vt:lpstr>
      <vt:lpstr>Is Truth Subjective or Objective?                                      </vt:lpstr>
      <vt:lpstr>Satan uses False Teachers to Deceive                                      </vt:lpstr>
      <vt:lpstr>Simon Deceives Many with his Magic                                      </vt:lpstr>
      <vt:lpstr>The Jews are Deceived by their Religious Leaders                                      </vt:lpstr>
      <vt:lpstr>Truth must be Obeyed or You’ll be Deceived                                      </vt:lpstr>
      <vt:lpstr>Truth must be Obeyed or You’ll be Deceived                                      </vt:lpstr>
      <vt:lpstr>Truth must be Obeyed or You’ll be Deceived                                      </vt:lpstr>
      <vt:lpstr>Jacob thought Joseph was Dead for 22 Years                                      </vt:lpstr>
      <vt:lpstr>Jacob Changed his Feelings when he Saw the Evidence that Joseph was Still Alive                                      </vt:lpstr>
      <vt:lpstr>Naaman had to Submit to the Truth or He Would not be Healed                                      </vt:lpstr>
      <vt:lpstr>Saul had to Obey the Truth or He Would not Have been Saved                                     </vt:lpstr>
      <vt:lpstr>The Samaritans had to Submit to the Truth or they would not be Saved                                     </vt:lpstr>
      <vt:lpstr>The Jews had to Submit to the Truth or they would not be Saved                                     </vt:lpstr>
      <vt:lpstr>Many will be condemned by Jesus in the Judgment because they didn’t Obey the Truth</vt:lpstr>
      <vt:lpstr>Conclusion</vt:lpstr>
      <vt:lpstr>Conclusion</vt:lpstr>
    </vt:vector>
  </TitlesOfParts>
  <Company>Homeschool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Locklair</dc:creator>
  <cp:lastModifiedBy>Steven Locklair</cp:lastModifiedBy>
  <cp:revision>78</cp:revision>
  <dcterms:created xsi:type="dcterms:W3CDTF">2005-10-02T01:18:09Z</dcterms:created>
  <dcterms:modified xsi:type="dcterms:W3CDTF">2015-12-02T12:59:42Z</dcterms:modified>
</cp:coreProperties>
</file>