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79" r:id="rId2"/>
    <p:sldId id="256" r:id="rId3"/>
    <p:sldId id="278" r:id="rId4"/>
    <p:sldId id="257" r:id="rId5"/>
    <p:sldId id="258" r:id="rId6"/>
    <p:sldId id="271" r:id="rId7"/>
    <p:sldId id="272" r:id="rId8"/>
    <p:sldId id="259" r:id="rId9"/>
    <p:sldId id="262" r:id="rId10"/>
    <p:sldId id="275" r:id="rId11"/>
    <p:sldId id="273" r:id="rId12"/>
    <p:sldId id="277" r:id="rId13"/>
    <p:sldId id="265" r:id="rId14"/>
    <p:sldId id="266" r:id="rId15"/>
    <p:sldId id="274" r:id="rId16"/>
    <p:sldId id="268" r:id="rId17"/>
    <p:sldId id="276" r:id="rId18"/>
    <p:sldId id="269" r:id="rId19"/>
    <p:sldId id="260" r:id="rId20"/>
    <p:sldId id="280" r:id="rId21"/>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28" autoAdjust="0"/>
    <p:restoredTop sz="95861" autoAdjust="0"/>
  </p:normalViewPr>
  <p:slideViewPr>
    <p:cSldViewPr snapToGrid="0">
      <p:cViewPr varScale="1">
        <p:scale>
          <a:sx n="87" d="100"/>
          <a:sy n="87" d="100"/>
        </p:scale>
        <p:origin x="90" y="234"/>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708B63E5-843D-4AA5-9F64-296267F8DA64}" type="datetimeFigureOut">
              <a:rPr lang="en-US" smtClean="0"/>
              <a:t>2/21/2016</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1B7AF319-8FD8-4972-81A0-0A56BB61C6A6}" type="slidenum">
              <a:rPr lang="en-US" smtClean="0"/>
              <a:t>‹#›</a:t>
            </a:fld>
            <a:endParaRPr lang="en-US"/>
          </a:p>
        </p:txBody>
      </p:sp>
    </p:spTree>
    <p:extLst>
      <p:ext uri="{BB962C8B-B14F-4D97-AF65-F5344CB8AC3E}">
        <p14:creationId xmlns:p14="http://schemas.microsoft.com/office/powerpoint/2010/main" val="2860947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33856C25-F573-4F3F-8F5C-C58439D19843}" type="datetimeFigureOut">
              <a:rPr lang="en-US" smtClean="0"/>
              <a:t>2/21/2016</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E4148875-57C9-440F-82DB-6531EA705EF3}" type="slidenum">
              <a:rPr lang="en-US" smtClean="0"/>
              <a:t>‹#›</a:t>
            </a:fld>
            <a:endParaRPr lang="en-US"/>
          </a:p>
        </p:txBody>
      </p:sp>
    </p:spTree>
    <p:extLst>
      <p:ext uri="{BB962C8B-B14F-4D97-AF65-F5344CB8AC3E}">
        <p14:creationId xmlns:p14="http://schemas.microsoft.com/office/powerpoint/2010/main" val="1633813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48875-57C9-440F-82DB-6531EA705EF3}" type="slidenum">
              <a:rPr lang="en-US" smtClean="0"/>
              <a:t>3</a:t>
            </a:fld>
            <a:endParaRPr lang="en-US"/>
          </a:p>
        </p:txBody>
      </p:sp>
    </p:spTree>
    <p:extLst>
      <p:ext uri="{BB962C8B-B14F-4D97-AF65-F5344CB8AC3E}">
        <p14:creationId xmlns:p14="http://schemas.microsoft.com/office/powerpoint/2010/main" val="732865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Remembe</a:t>
            </a:r>
            <a:r>
              <a:rPr lang="en-US" sz="1200" b="0" i="0" kern="1200" baseline="0" dirty="0" smtClean="0">
                <a:solidFill>
                  <a:schemeClr val="tx1"/>
                </a:solidFill>
                <a:effectLst/>
                <a:latin typeface="+mn-lt"/>
                <a:ea typeface="+mn-ea"/>
                <a:cs typeface="+mn-cs"/>
              </a:rPr>
              <a:t>r that we talked about its being patterned after Christ and the church but…</a:t>
            </a:r>
            <a:endParaRPr lang="en-US" dirty="0"/>
          </a:p>
        </p:txBody>
      </p:sp>
      <p:sp>
        <p:nvSpPr>
          <p:cNvPr id="4" name="Slide Number Placeholder 3"/>
          <p:cNvSpPr>
            <a:spLocks noGrp="1"/>
          </p:cNvSpPr>
          <p:nvPr>
            <p:ph type="sldNum" sz="quarter" idx="10"/>
          </p:nvPr>
        </p:nvSpPr>
        <p:spPr/>
        <p:txBody>
          <a:bodyPr/>
          <a:lstStyle/>
          <a:p>
            <a:fld id="{E4148875-57C9-440F-82DB-6531EA705EF3}" type="slidenum">
              <a:rPr lang="en-US" smtClean="0"/>
              <a:t>17</a:t>
            </a:fld>
            <a:endParaRPr lang="en-US"/>
          </a:p>
        </p:txBody>
      </p:sp>
    </p:spTree>
    <p:extLst>
      <p:ext uri="{BB962C8B-B14F-4D97-AF65-F5344CB8AC3E}">
        <p14:creationId xmlns:p14="http://schemas.microsoft.com/office/powerpoint/2010/main" val="3517860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48875-57C9-440F-82DB-6531EA705EF3}" type="slidenum">
              <a:rPr lang="en-US" smtClean="0"/>
              <a:t>18</a:t>
            </a:fld>
            <a:endParaRPr lang="en-US"/>
          </a:p>
        </p:txBody>
      </p:sp>
    </p:spTree>
    <p:extLst>
      <p:ext uri="{BB962C8B-B14F-4D97-AF65-F5344CB8AC3E}">
        <p14:creationId xmlns:p14="http://schemas.microsoft.com/office/powerpoint/2010/main" val="2879506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48875-57C9-440F-82DB-6531EA705EF3}" type="slidenum">
              <a:rPr lang="en-US" smtClean="0"/>
              <a:t>4</a:t>
            </a:fld>
            <a:endParaRPr lang="en-US"/>
          </a:p>
        </p:txBody>
      </p:sp>
    </p:spTree>
    <p:extLst>
      <p:ext uri="{BB962C8B-B14F-4D97-AF65-F5344CB8AC3E}">
        <p14:creationId xmlns:p14="http://schemas.microsoft.com/office/powerpoint/2010/main" val="294706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E4148875-57C9-440F-82DB-6531EA705EF3}" type="slidenum">
              <a:rPr lang="en-US" smtClean="0"/>
              <a:t>10</a:t>
            </a:fld>
            <a:endParaRPr lang="en-US"/>
          </a:p>
        </p:txBody>
      </p:sp>
    </p:spTree>
    <p:extLst>
      <p:ext uri="{BB962C8B-B14F-4D97-AF65-F5344CB8AC3E}">
        <p14:creationId xmlns:p14="http://schemas.microsoft.com/office/powerpoint/2010/main" val="3574115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E4148875-57C9-440F-82DB-6531EA705EF3}" type="slidenum">
              <a:rPr lang="en-US" smtClean="0"/>
              <a:t>11</a:t>
            </a:fld>
            <a:endParaRPr lang="en-US"/>
          </a:p>
        </p:txBody>
      </p:sp>
    </p:spTree>
    <p:extLst>
      <p:ext uri="{BB962C8B-B14F-4D97-AF65-F5344CB8AC3E}">
        <p14:creationId xmlns:p14="http://schemas.microsoft.com/office/powerpoint/2010/main" val="2940743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E4148875-57C9-440F-82DB-6531EA705EF3}" type="slidenum">
              <a:rPr lang="en-US" smtClean="0"/>
              <a:t>12</a:t>
            </a:fld>
            <a:endParaRPr lang="en-US"/>
          </a:p>
        </p:txBody>
      </p:sp>
    </p:spTree>
    <p:extLst>
      <p:ext uri="{BB962C8B-B14F-4D97-AF65-F5344CB8AC3E}">
        <p14:creationId xmlns:p14="http://schemas.microsoft.com/office/powerpoint/2010/main" val="2594039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E4148875-57C9-440F-82DB-6531EA705EF3}" type="slidenum">
              <a:rPr lang="en-US" smtClean="0"/>
              <a:t>13</a:t>
            </a:fld>
            <a:endParaRPr lang="en-US"/>
          </a:p>
        </p:txBody>
      </p:sp>
    </p:spTree>
    <p:extLst>
      <p:ext uri="{BB962C8B-B14F-4D97-AF65-F5344CB8AC3E}">
        <p14:creationId xmlns:p14="http://schemas.microsoft.com/office/powerpoint/2010/main" val="4183222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48875-57C9-440F-82DB-6531EA705EF3}" type="slidenum">
              <a:rPr lang="en-US" smtClean="0"/>
              <a:t>14</a:t>
            </a:fld>
            <a:endParaRPr lang="en-US"/>
          </a:p>
        </p:txBody>
      </p:sp>
    </p:spTree>
    <p:extLst>
      <p:ext uri="{BB962C8B-B14F-4D97-AF65-F5344CB8AC3E}">
        <p14:creationId xmlns:p14="http://schemas.microsoft.com/office/powerpoint/2010/main" val="217788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E4148875-57C9-440F-82DB-6531EA705EF3}" type="slidenum">
              <a:rPr lang="en-US" smtClean="0"/>
              <a:t>15</a:t>
            </a:fld>
            <a:endParaRPr lang="en-US"/>
          </a:p>
        </p:txBody>
      </p:sp>
    </p:spTree>
    <p:extLst>
      <p:ext uri="{BB962C8B-B14F-4D97-AF65-F5344CB8AC3E}">
        <p14:creationId xmlns:p14="http://schemas.microsoft.com/office/powerpoint/2010/main" val="293126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hasn’t joined homosexuals or lesbians</a:t>
            </a:r>
            <a:r>
              <a:rPr lang="en-US" baseline="0" dirty="0" smtClean="0"/>
              <a:t> in marriage no matter what the court says and they can’t produce children from the relationship.</a:t>
            </a:r>
            <a:endParaRPr lang="en-US" dirty="0"/>
          </a:p>
        </p:txBody>
      </p:sp>
      <p:sp>
        <p:nvSpPr>
          <p:cNvPr id="4" name="Slide Number Placeholder 3"/>
          <p:cNvSpPr>
            <a:spLocks noGrp="1"/>
          </p:cNvSpPr>
          <p:nvPr>
            <p:ph type="sldNum" sz="quarter" idx="10"/>
          </p:nvPr>
        </p:nvSpPr>
        <p:spPr/>
        <p:txBody>
          <a:bodyPr/>
          <a:lstStyle/>
          <a:p>
            <a:fld id="{E4148875-57C9-440F-82DB-6531EA705EF3}" type="slidenum">
              <a:rPr lang="en-US" smtClean="0"/>
              <a:t>16</a:t>
            </a:fld>
            <a:endParaRPr lang="en-US"/>
          </a:p>
        </p:txBody>
      </p:sp>
    </p:spTree>
    <p:extLst>
      <p:ext uri="{BB962C8B-B14F-4D97-AF65-F5344CB8AC3E}">
        <p14:creationId xmlns:p14="http://schemas.microsoft.com/office/powerpoint/2010/main" val="84606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5C2EF0-C1C5-4452-AAFD-B3D3D0A66221}"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F6CCF-1122-49C1-9CEF-617DEA496C80}" type="slidenum">
              <a:rPr lang="en-US" smtClean="0"/>
              <a:t>‹#›</a:t>
            </a:fld>
            <a:endParaRPr lang="en-US"/>
          </a:p>
        </p:txBody>
      </p:sp>
    </p:spTree>
    <p:extLst>
      <p:ext uri="{BB962C8B-B14F-4D97-AF65-F5344CB8AC3E}">
        <p14:creationId xmlns:p14="http://schemas.microsoft.com/office/powerpoint/2010/main" val="1912255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C2EF0-C1C5-4452-AAFD-B3D3D0A66221}"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F6CCF-1122-49C1-9CEF-617DEA496C80}" type="slidenum">
              <a:rPr lang="en-US" smtClean="0"/>
              <a:t>‹#›</a:t>
            </a:fld>
            <a:endParaRPr lang="en-US"/>
          </a:p>
        </p:txBody>
      </p:sp>
    </p:spTree>
    <p:extLst>
      <p:ext uri="{BB962C8B-B14F-4D97-AF65-F5344CB8AC3E}">
        <p14:creationId xmlns:p14="http://schemas.microsoft.com/office/powerpoint/2010/main" val="3738102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C2EF0-C1C5-4452-AAFD-B3D3D0A66221}"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F6CCF-1122-49C1-9CEF-617DEA496C80}" type="slidenum">
              <a:rPr lang="en-US" smtClean="0"/>
              <a:t>‹#›</a:t>
            </a:fld>
            <a:endParaRPr lang="en-US"/>
          </a:p>
        </p:txBody>
      </p:sp>
    </p:spTree>
    <p:extLst>
      <p:ext uri="{BB962C8B-B14F-4D97-AF65-F5344CB8AC3E}">
        <p14:creationId xmlns:p14="http://schemas.microsoft.com/office/powerpoint/2010/main" val="3862998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C2EF0-C1C5-4452-AAFD-B3D3D0A66221}"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F6CCF-1122-49C1-9CEF-617DEA496C80}" type="slidenum">
              <a:rPr lang="en-US" smtClean="0"/>
              <a:t>‹#›</a:t>
            </a:fld>
            <a:endParaRPr lang="en-US"/>
          </a:p>
        </p:txBody>
      </p:sp>
    </p:spTree>
    <p:extLst>
      <p:ext uri="{BB962C8B-B14F-4D97-AF65-F5344CB8AC3E}">
        <p14:creationId xmlns:p14="http://schemas.microsoft.com/office/powerpoint/2010/main" val="3559889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5C2EF0-C1C5-4452-AAFD-B3D3D0A66221}"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F6CCF-1122-49C1-9CEF-617DEA496C80}" type="slidenum">
              <a:rPr lang="en-US" smtClean="0"/>
              <a:t>‹#›</a:t>
            </a:fld>
            <a:endParaRPr lang="en-US"/>
          </a:p>
        </p:txBody>
      </p:sp>
    </p:spTree>
    <p:extLst>
      <p:ext uri="{BB962C8B-B14F-4D97-AF65-F5344CB8AC3E}">
        <p14:creationId xmlns:p14="http://schemas.microsoft.com/office/powerpoint/2010/main" val="1146283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5C2EF0-C1C5-4452-AAFD-B3D3D0A66221}"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F6CCF-1122-49C1-9CEF-617DEA496C80}" type="slidenum">
              <a:rPr lang="en-US" smtClean="0"/>
              <a:t>‹#›</a:t>
            </a:fld>
            <a:endParaRPr lang="en-US"/>
          </a:p>
        </p:txBody>
      </p:sp>
    </p:spTree>
    <p:extLst>
      <p:ext uri="{BB962C8B-B14F-4D97-AF65-F5344CB8AC3E}">
        <p14:creationId xmlns:p14="http://schemas.microsoft.com/office/powerpoint/2010/main" val="3423495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5C2EF0-C1C5-4452-AAFD-B3D3D0A66221}" type="datetimeFigureOut">
              <a:rPr lang="en-US" smtClean="0"/>
              <a:t>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9F6CCF-1122-49C1-9CEF-617DEA496C80}" type="slidenum">
              <a:rPr lang="en-US" smtClean="0"/>
              <a:t>‹#›</a:t>
            </a:fld>
            <a:endParaRPr lang="en-US"/>
          </a:p>
        </p:txBody>
      </p:sp>
    </p:spTree>
    <p:extLst>
      <p:ext uri="{BB962C8B-B14F-4D97-AF65-F5344CB8AC3E}">
        <p14:creationId xmlns:p14="http://schemas.microsoft.com/office/powerpoint/2010/main" val="271022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5C2EF0-C1C5-4452-AAFD-B3D3D0A66221}" type="datetimeFigureOut">
              <a:rPr lang="en-US" smtClean="0"/>
              <a:t>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9F6CCF-1122-49C1-9CEF-617DEA496C80}" type="slidenum">
              <a:rPr lang="en-US" smtClean="0"/>
              <a:t>‹#›</a:t>
            </a:fld>
            <a:endParaRPr lang="en-US"/>
          </a:p>
        </p:txBody>
      </p:sp>
    </p:spTree>
    <p:extLst>
      <p:ext uri="{BB962C8B-B14F-4D97-AF65-F5344CB8AC3E}">
        <p14:creationId xmlns:p14="http://schemas.microsoft.com/office/powerpoint/2010/main" val="492642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C2EF0-C1C5-4452-AAFD-B3D3D0A66221}" type="datetimeFigureOut">
              <a:rPr lang="en-US" smtClean="0"/>
              <a:t>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9F6CCF-1122-49C1-9CEF-617DEA496C80}" type="slidenum">
              <a:rPr lang="en-US" smtClean="0"/>
              <a:t>‹#›</a:t>
            </a:fld>
            <a:endParaRPr lang="en-US"/>
          </a:p>
        </p:txBody>
      </p:sp>
    </p:spTree>
    <p:extLst>
      <p:ext uri="{BB962C8B-B14F-4D97-AF65-F5344CB8AC3E}">
        <p14:creationId xmlns:p14="http://schemas.microsoft.com/office/powerpoint/2010/main" val="4213927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C2EF0-C1C5-4452-AAFD-B3D3D0A66221}"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F6CCF-1122-49C1-9CEF-617DEA496C80}" type="slidenum">
              <a:rPr lang="en-US" smtClean="0"/>
              <a:t>‹#›</a:t>
            </a:fld>
            <a:endParaRPr lang="en-US"/>
          </a:p>
        </p:txBody>
      </p:sp>
    </p:spTree>
    <p:extLst>
      <p:ext uri="{BB962C8B-B14F-4D97-AF65-F5344CB8AC3E}">
        <p14:creationId xmlns:p14="http://schemas.microsoft.com/office/powerpoint/2010/main" val="613710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C2EF0-C1C5-4452-AAFD-B3D3D0A66221}"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F6CCF-1122-49C1-9CEF-617DEA496C80}" type="slidenum">
              <a:rPr lang="en-US" smtClean="0"/>
              <a:t>‹#›</a:t>
            </a:fld>
            <a:endParaRPr lang="en-US"/>
          </a:p>
        </p:txBody>
      </p:sp>
    </p:spTree>
    <p:extLst>
      <p:ext uri="{BB962C8B-B14F-4D97-AF65-F5344CB8AC3E}">
        <p14:creationId xmlns:p14="http://schemas.microsoft.com/office/powerpoint/2010/main" val="1465476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5C2EF0-C1C5-4452-AAFD-B3D3D0A66221}" type="datetimeFigureOut">
              <a:rPr lang="en-US" smtClean="0"/>
              <a:t>2/21/2016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F6CCF-1122-49C1-9CEF-617DEA496C80}" type="slidenum">
              <a:rPr lang="en-US" smtClean="0"/>
              <a:t>‹#›</a:t>
            </a:fld>
            <a:endParaRPr lang="en-US"/>
          </a:p>
        </p:txBody>
      </p:sp>
    </p:spTree>
    <p:extLst>
      <p:ext uri="{BB962C8B-B14F-4D97-AF65-F5344CB8AC3E}">
        <p14:creationId xmlns:p14="http://schemas.microsoft.com/office/powerpoint/2010/main" val="1678575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110s- I Will Call upon the Lord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65- O Master, Let Me Walk with Thee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174- Christ Arose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377- Lord I Believe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498- Where He Leads I’ll Follow</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463- Hold to God’s Unchanging Hand</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93077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66091"/>
          </a:xfrm>
        </p:spPr>
        <p:txBody>
          <a:bodyPr>
            <a:normAutofit/>
          </a:bodyPr>
          <a:lstStyle/>
          <a:p>
            <a:pPr algn="ct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Has </a:t>
            </a: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Marriage </a:t>
            </a: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Been Redefined?</a:t>
            </a:r>
            <a:endPar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561974" y="1469204"/>
            <a:ext cx="11630025" cy="5388796"/>
          </a:xfrm>
        </p:spPr>
        <p:txBody>
          <a:bodyPr>
            <a:normAutofit/>
          </a:bodyPr>
          <a:lstStyle/>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Its Length</a:t>
            </a: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4062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66091"/>
          </a:xfrm>
        </p:spPr>
        <p:txBody>
          <a:bodyPr>
            <a:normAutofit fontScale="90000"/>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Marriage has been Redefined as              to the Length of a Marriage</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469203"/>
            <a:ext cx="12192000" cy="5667093"/>
          </a:xfrm>
        </p:spPr>
        <p:txBody>
          <a:bodyPr>
            <a:normAutofit fontScale="92500" lnSpcReduction="200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“Until the 1960s, marriage was widely acknowledged and practiced as a lifetime commitment and divorce carried a severe social stigma”                                                                  </a:t>
            </a:r>
            <a:r>
              <a:rPr lang="en-US" sz="35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(“Why We Whisper: Restoring our Right to Say it’s Wrong”,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p. 135) </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no fault divorce was approved in 1970, it opened the floodgates for many to end their marriages.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 has becoming increasingly popular to vow to be married </a:t>
            </a:r>
            <a:r>
              <a:rPr lang="en-US" sz="40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“as long as our love shall last”. </a:t>
            </a:r>
          </a:p>
          <a:p>
            <a:pPr marL="0" indent="0" algn="ctr">
              <a:buNone/>
            </a:pPr>
            <a:endParaRPr lang="en-US" sz="13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plan is that you be married for life, not as long as  you feel like it (cf. Pr. 3:5-7; 14:12). </a:t>
            </a:r>
          </a:p>
          <a:p>
            <a:pPr marL="0" indent="0" algn="ctr">
              <a:buNone/>
            </a:pPr>
            <a:r>
              <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67534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66091"/>
          </a:xfrm>
        </p:spPr>
        <p:txBody>
          <a:bodyPr>
            <a:normAutofit fontScale="90000"/>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Marriage has been Redefined as              to the Length of a Marriage</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469204"/>
            <a:ext cx="12192000" cy="5388796"/>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this redefinition didn’t start with this generation. </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After the Pharisees objected to Jesus’ statement about the permanence of marriage, they reminded Him of Moses’ command to divorce.</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replied, “Because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of your hardness of heart Moses permitted you to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divorce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your wives; but from the beginning it has not been this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way” (Mt. 19:8).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19770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66091"/>
          </a:xfrm>
        </p:spPr>
        <p:txBody>
          <a:bodyPr>
            <a:normAutofit/>
          </a:bodyPr>
          <a:lstStyle/>
          <a:p>
            <a:pPr algn="ct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Has </a:t>
            </a: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Marriage </a:t>
            </a: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Been Redefined?</a:t>
            </a:r>
            <a:endPar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561974" y="1469204"/>
            <a:ext cx="11630025" cy="5388796"/>
          </a:xfrm>
        </p:spPr>
        <p:txBody>
          <a:bodyPr>
            <a:normAutofit/>
          </a:bodyPr>
          <a:lstStyle/>
          <a:p>
            <a:r>
              <a:rPr lang="en-US" sz="6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Its Length</a:t>
            </a: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 May Marry</a:t>
            </a:r>
          </a:p>
          <a:p>
            <a:pPr marL="914400" lvl="2" indent="0">
              <a:buNone/>
            </a:pP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-Unscriptural Marriages</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8353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356526"/>
          </a:xfrm>
        </p:spPr>
        <p:txBody>
          <a:bodyPr>
            <a:normAutofit fontScale="90000"/>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Marriage has been Redefined to Include Unscriptural Partners</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487156"/>
            <a:ext cx="12192000" cy="5370843"/>
          </a:xfrm>
        </p:spPr>
        <p:txBody>
          <a:bodyPr>
            <a:normAutofit fontScale="92500" lnSpcReduction="20000"/>
          </a:bodyPr>
          <a:lstStyle/>
          <a:p>
            <a:pPr marL="0" indent="0" algn="ctr">
              <a:buNone/>
            </a:pPr>
            <a:r>
              <a:rPr lang="en-US" sz="4000" dirty="0" smtClean="0">
                <a:solidFill>
                  <a:schemeClr val="bg1"/>
                </a:solidFill>
                <a:latin typeface="Tahoma" pitchFamily="34" charset="0"/>
                <a:ea typeface="Tahoma" pitchFamily="34" charset="0"/>
                <a:cs typeface="Tahoma" pitchFamily="34" charset="0"/>
              </a:rPr>
              <a:t>In the USA, bigamy (marrying a person while not legally divorced from another) is illegal. </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you can divorce your present spouse one at a time and marry another and be considered legally married.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Bible teaches that the only one who can scripturally marry another person is the one who has put away his or her spouse for the reason of adultery (Matt. 19:9).</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Many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living in an adulterous marriage who don’t have the right to their spouse and must quit practicing sin to be right with God (Matt. 19:10-12; 1 Cor. 6:9-11).  </a:t>
            </a: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8438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66091"/>
          </a:xfrm>
        </p:spPr>
        <p:txBody>
          <a:bodyPr>
            <a:normAutofit/>
          </a:bodyPr>
          <a:lstStyle/>
          <a:p>
            <a:pPr algn="ct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Has </a:t>
            </a: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Marriage </a:t>
            </a: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Been Redefined?</a:t>
            </a:r>
            <a:endPar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561974" y="1469204"/>
            <a:ext cx="11630025" cy="5388796"/>
          </a:xfrm>
        </p:spPr>
        <p:txBody>
          <a:bodyPr>
            <a:normAutofit/>
          </a:bodyPr>
          <a:lstStyle/>
          <a:p>
            <a:r>
              <a:rPr lang="en-US" sz="6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Its Length</a:t>
            </a: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 May Marry</a:t>
            </a:r>
          </a:p>
          <a:p>
            <a:pPr marL="914400" lvl="2" indent="0">
              <a:buNone/>
            </a:pP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a:t>
            </a:r>
            <a:r>
              <a:rPr lang="en-US" sz="5200" dirty="0" smtClean="0">
                <a:solidFill>
                  <a:schemeClr val="bg1"/>
                </a:solidFill>
                <a:latin typeface="Tahoma" panose="020B0604030504040204" pitchFamily="34" charset="0"/>
                <a:ea typeface="Tahoma" panose="020B0604030504040204" pitchFamily="34" charset="0"/>
                <a:cs typeface="Tahoma" panose="020B0604030504040204" pitchFamily="34" charset="0"/>
              </a:rPr>
              <a:t>Unscriptural Marriages</a:t>
            </a:r>
          </a:p>
          <a:p>
            <a:pPr marL="914400" lvl="2" indent="0">
              <a:buNone/>
            </a:pP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-Same sex Marriages</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4246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356526"/>
          </a:xfrm>
        </p:spPr>
        <p:txBody>
          <a:bodyPr>
            <a:normAutofit fontScale="90000"/>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Marriage has been Redefined                       to include Marrying the Same Sex</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487156"/>
            <a:ext cx="12192000" cy="5370843"/>
          </a:xfrm>
        </p:spPr>
        <p:txBody>
          <a:bodyPr>
            <a:normAutofit fontScale="92500"/>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Two men were denied a marriage license in Minnesota in 1970.  The US Supreme Court upheld the ruling (1972).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the Court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legalized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 in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all states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on June 26, 2015. </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Marriage was redefined to include homosexuals which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has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always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been condemned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by God’s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word.                           (Rom.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1:26-27; 1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Tim.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1:8-11</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Supreme Ruler of the Universe hasn’t joined homosexuals or lesbians together in marriage (Mt. 19:6).</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8521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66091"/>
          </a:xfrm>
        </p:spPr>
        <p:txBody>
          <a:bodyPr>
            <a:normAutofit/>
          </a:bodyPr>
          <a:lstStyle/>
          <a:p>
            <a:pPr algn="ct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Has </a:t>
            </a: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Marriage </a:t>
            </a:r>
            <a:r>
              <a:rPr lang="en-US" sz="59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Been Redefined?</a:t>
            </a:r>
            <a:endPar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561974" y="1469204"/>
            <a:ext cx="11630025" cy="5388796"/>
          </a:xfrm>
        </p:spPr>
        <p:txBody>
          <a:bodyPr>
            <a:normAutofit/>
          </a:bodyPr>
          <a:lstStyle/>
          <a:p>
            <a:r>
              <a:rPr lang="en-US" sz="6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Its Length</a:t>
            </a:r>
          </a:p>
          <a:p>
            <a:r>
              <a:rPr lang="en-US" sz="6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May Marry</a:t>
            </a:r>
          </a:p>
          <a:p>
            <a:pPr marL="914400" lvl="2" indent="0">
              <a:buNone/>
            </a:pPr>
            <a:r>
              <a:rPr lang="en-US" sz="5200" dirty="0" smtClean="0">
                <a:solidFill>
                  <a:schemeClr val="bg1"/>
                </a:solidFill>
                <a:latin typeface="Tahoma" panose="020B0604030504040204" pitchFamily="34" charset="0"/>
                <a:ea typeface="Tahoma" panose="020B0604030504040204" pitchFamily="34" charset="0"/>
                <a:cs typeface="Tahoma" panose="020B0604030504040204" pitchFamily="34" charset="0"/>
              </a:rPr>
              <a:t>-Unscriptural Marriages</a:t>
            </a:r>
          </a:p>
          <a:p>
            <a:pPr marL="914400" lvl="2" indent="0">
              <a:buNone/>
            </a:pPr>
            <a:r>
              <a:rPr lang="en-US" sz="5200" dirty="0" smtClean="0">
                <a:solidFill>
                  <a:schemeClr val="bg1"/>
                </a:solidFill>
                <a:latin typeface="Tahoma" panose="020B0604030504040204" pitchFamily="34" charset="0"/>
                <a:ea typeface="Tahoma" panose="020B0604030504040204" pitchFamily="34" charset="0"/>
                <a:cs typeface="Tahoma" panose="020B0604030504040204" pitchFamily="34" charset="0"/>
              </a:rPr>
              <a:t>-Same sex Marriages</a:t>
            </a: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Its Pattern </a:t>
            </a:r>
            <a:endParaRPr lang="en-US" sz="6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1859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356526"/>
          </a:xfrm>
        </p:spPr>
        <p:txBody>
          <a:bodyPr>
            <a:normAutofit fontScale="90000"/>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Marriage has been Redefined                       as to the Roles of a Husband and Wife</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487156"/>
            <a:ext cx="12192000" cy="5370843"/>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Bible teaches that wives are to submit to their husbands as to the Lord &amp; that husbands are to love their wives as Christ loved the church (Ep. 5:22, 25).</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If a woman becomes the head of the household and the husband submits, God’s plan for the home has been subverted (Ep. 5:23-24; 1 Cor. 11:3).</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the husband is selfish or the wife protests her role, God’s word is blasphemed (Titus 2:3-5).</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59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6169688"/>
          </a:xfrm>
        </p:spPr>
        <p:txBody>
          <a:bodyPr>
            <a:normAutofit lnSpcReduction="100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Satan has redefined God’s word to where society thinks that marriage is not a lifetime commitment, that you can divorce and remarry with impunity, you can marry the same sex, and tries to reverse the roles God designed.</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Word is clear and understandable on marriage and will judge us in the last day.  Are you ready?</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“Marriage is to be held in honor among all and the marriage bed is to be undefiled, for </a:t>
            </a:r>
            <a:r>
              <a:rPr lang="en-US" sz="4000" i="1" u="sng" dirty="0">
                <a:solidFill>
                  <a:schemeClr val="bg1"/>
                </a:solidFill>
                <a:latin typeface="Tahoma" panose="020B0604030504040204" pitchFamily="34" charset="0"/>
                <a:ea typeface="Tahoma" panose="020B0604030504040204" pitchFamily="34" charset="0"/>
                <a:cs typeface="Tahoma" panose="020B0604030504040204" pitchFamily="34" charset="0"/>
              </a:rPr>
              <a:t>fornicators and adulterers God will judge</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(Heb. 13:4) </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2248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s://tse1.mm.bing.net/th?&amp;id=OIP.Me19664cbef91d50b432ec2a1800e3a8cH0&amp;w=280&amp;h=186&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0139" y="3429000"/>
            <a:ext cx="5161861" cy="3428952"/>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185058" y="0"/>
            <a:ext cx="9329056" cy="6858000"/>
          </a:xfrm>
        </p:spPr>
        <p:txBody>
          <a:bodyPr>
            <a:prstTxWarp prst="textCascadeUp">
              <a:avLst/>
            </a:prstTxWarp>
            <a:noAutofit/>
          </a:bodyPr>
          <a:lstStyle/>
          <a:p>
            <a:r>
              <a:rPr lang="en-US" sz="1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Redefining Marriage</a:t>
            </a:r>
            <a:endParaRPr lang="en-US" sz="1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77134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110s- I Will Call upon the Lord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65- O Master, Let Me Walk with Thee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174- Christ Arose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377- Lord I Believe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498- Where He Leads I’ll Follow</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463- Hold to God’s Unchanging Hand</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6545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50"/>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is Marriage?</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38150"/>
            <a:ext cx="12192000" cy="5919849"/>
          </a:xfrm>
        </p:spPr>
        <p:txBody>
          <a:bodyPr>
            <a:normAutofit/>
          </a:bodyPr>
          <a:lstStyle/>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According to the New Webster’s Dictionary from 1975, marriage was defined as </a:t>
            </a:r>
            <a:r>
              <a:rPr lang="en-US" sz="35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“the social institution by which a man and woman are legally united and establish a new family unit…” </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Today’s definition in dictionary.com is </a:t>
            </a:r>
            <a:r>
              <a:rPr lang="en-US" sz="35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“any of the diverse forms</a:t>
            </a:r>
            <a:r>
              <a:rPr lang="en-US" sz="3500" i="1" dirty="0">
                <a:solidFill>
                  <a:schemeClr val="bg1"/>
                </a:solidFill>
                <a:latin typeface="Tahoma" panose="020B0604030504040204" pitchFamily="34" charset="0"/>
                <a:ea typeface="Tahoma" panose="020B0604030504040204" pitchFamily="34" charset="0"/>
                <a:cs typeface="Tahoma" panose="020B0604030504040204" pitchFamily="34" charset="0"/>
              </a:rPr>
              <a:t> of interpersonal union </a:t>
            </a:r>
            <a:r>
              <a:rPr lang="en-US" sz="35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established in various parts of the world</a:t>
            </a:r>
            <a:r>
              <a:rPr lang="en-US" sz="3500" i="1" dirty="0">
                <a:solidFill>
                  <a:schemeClr val="bg1"/>
                </a:solidFill>
                <a:latin typeface="Tahoma" panose="020B0604030504040204" pitchFamily="34" charset="0"/>
                <a:ea typeface="Tahoma" panose="020B0604030504040204" pitchFamily="34" charset="0"/>
                <a:cs typeface="Tahoma" panose="020B0604030504040204" pitchFamily="34" charset="0"/>
              </a:rPr>
              <a:t> to form a familial bond that is </a:t>
            </a:r>
            <a:r>
              <a:rPr lang="en-US" sz="35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recognized </a:t>
            </a:r>
            <a:r>
              <a:rPr lang="en-US" sz="3500" i="1" dirty="0">
                <a:solidFill>
                  <a:schemeClr val="bg1"/>
                </a:solidFill>
                <a:latin typeface="Tahoma" panose="020B0604030504040204" pitchFamily="34" charset="0"/>
                <a:ea typeface="Tahoma" panose="020B0604030504040204" pitchFamily="34" charset="0"/>
                <a:cs typeface="Tahoma" panose="020B0604030504040204" pitchFamily="34" charset="0"/>
              </a:rPr>
              <a:t>legally, religiously, or socially, granting the  </a:t>
            </a:r>
            <a:r>
              <a:rPr lang="en-US" sz="35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participating</a:t>
            </a:r>
            <a:r>
              <a:rPr lang="en-US" sz="3500" i="1" dirty="0">
                <a:solidFill>
                  <a:schemeClr val="bg1"/>
                </a:solidFill>
                <a:latin typeface="Tahoma" panose="020B0604030504040204" pitchFamily="34" charset="0"/>
                <a:ea typeface="Tahoma" panose="020B0604030504040204" pitchFamily="34" charset="0"/>
                <a:cs typeface="Tahoma" panose="020B0604030504040204" pitchFamily="34" charset="0"/>
              </a:rPr>
              <a:t> partners mutual conjugal rights and responsibilities and including, for example, opposite-sex  marriage,  same sex marriage, plural marriage, and arranged marriage” </a:t>
            </a:r>
          </a:p>
          <a:p>
            <a:pPr marL="0" indent="0" algn="ctr">
              <a:buNone/>
            </a:pPr>
            <a:endParaRPr lang="en-US" sz="3300" i="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5920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50"/>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is Marriage?</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38150"/>
            <a:ext cx="12192000" cy="5919849"/>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Considering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both of these definitions we readily see that dictionaries change with time to reflect current usage.  </a:t>
            </a:r>
          </a:p>
          <a:p>
            <a:pPr marL="0" indent="0" algn="ctr">
              <a:buNone/>
            </a:pP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authorities tell us that marriage has been around in every society since ancient times.  </a:t>
            </a:r>
          </a:p>
          <a:p>
            <a:pPr marL="0" indent="0" algn="ctr">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Where did “marriage” come from?  </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9735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Definition of Marriage</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created man in His image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 1:27).</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said that it was not good that man should be alone and made him a helpmeet (Gen. 2:18).</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Since the beginning of time, man was to leave his father and mother and cleave to his wife and the two would become one flesh (Gen. 2:24).</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Jesus was asked about divorce, he quoted this passage and said </a:t>
            </a:r>
            <a:r>
              <a:rPr lang="en-US" sz="36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God has joined together let not man separate”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19:3-6).</a:t>
            </a:r>
          </a:p>
        </p:txBody>
      </p:sp>
    </p:spTree>
    <p:extLst>
      <p:ext uri="{BB962C8B-B14F-4D97-AF65-F5344CB8AC3E}">
        <p14:creationId xmlns:p14="http://schemas.microsoft.com/office/powerpoint/2010/main" val="155940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Definition of Marriage</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Autofit/>
          </a:bodyPr>
          <a:lstStyle/>
          <a:p>
            <a:pPr marL="0" indent="0" algn="ctr">
              <a:buNone/>
            </a:pPr>
            <a:endParaRPr lang="en-US" sz="3600" i="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000" i="1" u="sng" dirty="0">
                <a:solidFill>
                  <a:schemeClr val="bg1"/>
                </a:solidFill>
                <a:latin typeface="Tahoma" panose="020B0604030504040204" pitchFamily="34" charset="0"/>
                <a:ea typeface="Tahoma" panose="020B0604030504040204" pitchFamily="34" charset="0"/>
                <a:cs typeface="Tahoma" panose="020B0604030504040204" pitchFamily="34" charset="0"/>
              </a:rPr>
              <a:t>the married woman is bound by law to her husband while he is living</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 but if her husband dies, she is released from the law concerning the husband. So then, if while her husband is living she is joined to another man, she shall be called an adulteress; but if her husband dies, she is free from the law, so that she is not an adulteress though she is joined to another man”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(Romans 7:2-4).</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357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Definition of Marriage</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Autofit/>
          </a:bodyPr>
          <a:lstStyle/>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has clearly defined that marriage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p>
          <a:p>
            <a:pPr marL="0" indent="0"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Intended to last a lifetime</a:t>
            </a:r>
          </a:p>
          <a:p>
            <a:pPr algn="ct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B</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etween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one man and one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woman</a:t>
            </a:r>
          </a:p>
          <a:p>
            <a:pPr algn="ct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patterned after the relationship of Christ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and the church (Eph.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5:31-32</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5381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fontScale="90000"/>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 Why Are the Definitions So Different?</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devil has been trying to deceive man since the beginning of time so that people will disobey God. (Gen. 3; 2 Cor. 11:2-3; John 8:44) </a:t>
            </a:r>
          </a:p>
          <a:p>
            <a:pPr marL="0" indent="0" algn="ctr">
              <a:buNone/>
            </a:pPr>
            <a:r>
              <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redefine means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to reexamine or reevaluate especially with a view to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change” (Merriam Webster)</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 devil has his ministers who appear righteous, but they twist Scriptures and redefine terms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including “marriage”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order to change God’s Word. (2 Cor. 11:13-15; 2 Pet. 3:16)</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8468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Allows Man to Choose Evil </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mankind rejects the Scriptures for a lie, God gives them up to a depraved mind, degrading passions, who are deprived of the truth and practice things worthy of death (Rom. 1:18-32).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we start seeing those who conform to this world rather than being transformed by God’s good, acceptable, and perfect will (Rom. 12:2).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 doesn’t have the right to redefine His terms and will be held accountable.</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9165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5107</TotalTime>
  <Words>1133</Words>
  <Application>Microsoft Office PowerPoint</Application>
  <PresentationFormat>Widescreen</PresentationFormat>
  <Paragraphs>135</Paragraphs>
  <Slides>20</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Tahoma</vt:lpstr>
      <vt:lpstr>Office Theme</vt:lpstr>
      <vt:lpstr>Hymns for Worship at Woodmont</vt:lpstr>
      <vt:lpstr>PowerPoint Presentation</vt:lpstr>
      <vt:lpstr>What is Marriage?</vt:lpstr>
      <vt:lpstr>What is Marriage?</vt:lpstr>
      <vt:lpstr>God’s Definition of Marriage</vt:lpstr>
      <vt:lpstr>God’s Definition of Marriage</vt:lpstr>
      <vt:lpstr>God’s Definition of Marriage</vt:lpstr>
      <vt:lpstr>So Why Are the Definitions So Different?</vt:lpstr>
      <vt:lpstr>God Allows Man to Choose Evil </vt:lpstr>
      <vt:lpstr>How Has Marriage Been Redefined?</vt:lpstr>
      <vt:lpstr>Marriage has been Redefined as              to the Length of a Marriage</vt:lpstr>
      <vt:lpstr>Marriage has been Redefined as              to the Length of a Marriage</vt:lpstr>
      <vt:lpstr>How Has Marriage Been Redefined?</vt:lpstr>
      <vt:lpstr>Marriage has been Redefined to Include Unscriptural Partners</vt:lpstr>
      <vt:lpstr>How Has Marriage Been Redefined?</vt:lpstr>
      <vt:lpstr>Marriage has been Redefined                       to include Marrying the Same Sex</vt:lpstr>
      <vt:lpstr>How Has Marriage Been Redefined?</vt:lpstr>
      <vt:lpstr>Marriage has been Redefined                       as to the Roles of a Husband and Wife</vt:lpstr>
      <vt:lpstr>Conclusion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101</cp:revision>
  <cp:lastPrinted>2016-02-21T04:06:15Z</cp:lastPrinted>
  <dcterms:created xsi:type="dcterms:W3CDTF">2016-02-17T01:42:18Z</dcterms:created>
  <dcterms:modified xsi:type="dcterms:W3CDTF">2016-02-21T20:38:21Z</dcterms:modified>
</cp:coreProperties>
</file>