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77" r:id="rId2"/>
    <p:sldId id="256" r:id="rId3"/>
    <p:sldId id="263" r:id="rId4"/>
    <p:sldId id="264" r:id="rId5"/>
    <p:sldId id="266" r:id="rId6"/>
    <p:sldId id="267" r:id="rId7"/>
    <p:sldId id="268" r:id="rId8"/>
    <p:sldId id="269" r:id="rId9"/>
    <p:sldId id="270" r:id="rId10"/>
    <p:sldId id="271" r:id="rId11"/>
    <p:sldId id="272" r:id="rId12"/>
    <p:sldId id="273" r:id="rId13"/>
    <p:sldId id="274" r:id="rId14"/>
    <p:sldId id="276" r:id="rId15"/>
  </p:sldIdLst>
  <p:sldSz cx="12192000" cy="6858000"/>
  <p:notesSz cx="9028113"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82" d="100"/>
          <a:sy n="82" d="100"/>
        </p:scale>
        <p:origin x="9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13842" y="0"/>
            <a:ext cx="3912182" cy="355083"/>
          </a:xfrm>
          <a:prstGeom prst="rect">
            <a:avLst/>
          </a:prstGeom>
        </p:spPr>
        <p:txBody>
          <a:bodyPr vert="horz" lIns="91440" tIns="45720" rIns="91440" bIns="45720" rtlCol="0"/>
          <a:lstStyle>
            <a:lvl1pPr algn="r">
              <a:defRPr sz="1200"/>
            </a:lvl1pPr>
          </a:lstStyle>
          <a:p>
            <a:fld id="{4F2CC274-C1A8-4133-98AB-8C8BC0841A87}" type="datetimeFigureOut">
              <a:rPr lang="en-US" smtClean="0"/>
              <a:t>9/25/2016</a:t>
            </a:fld>
            <a:endParaRPr lang="en-US"/>
          </a:p>
        </p:txBody>
      </p:sp>
      <p:sp>
        <p:nvSpPr>
          <p:cNvPr id="4" name="Footer Placeholder 3"/>
          <p:cNvSpPr>
            <a:spLocks noGrp="1"/>
          </p:cNvSpPr>
          <p:nvPr>
            <p:ph type="ftr" sz="quarter" idx="2"/>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13842" y="6721993"/>
            <a:ext cx="3912182" cy="355082"/>
          </a:xfrm>
          <a:prstGeom prst="rect">
            <a:avLst/>
          </a:prstGeom>
        </p:spPr>
        <p:txBody>
          <a:bodyPr vert="horz" lIns="91440" tIns="45720" rIns="91440" bIns="45720" rtlCol="0" anchor="b"/>
          <a:lstStyle>
            <a:lvl1pPr algn="r">
              <a:defRPr sz="1200"/>
            </a:lvl1pPr>
          </a:lstStyle>
          <a:p>
            <a:fld id="{E5C8CBC6-E746-40B4-A570-8FF1D724C596}" type="slidenum">
              <a:rPr lang="en-US" smtClean="0"/>
              <a:t>‹#›</a:t>
            </a:fld>
            <a:endParaRPr lang="en-US"/>
          </a:p>
        </p:txBody>
      </p:sp>
    </p:spTree>
    <p:extLst>
      <p:ext uri="{BB962C8B-B14F-4D97-AF65-F5344CB8AC3E}">
        <p14:creationId xmlns:p14="http://schemas.microsoft.com/office/powerpoint/2010/main" val="39704165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1600" cy="354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13338" y="0"/>
            <a:ext cx="3913187" cy="354013"/>
          </a:xfrm>
          <a:prstGeom prst="rect">
            <a:avLst/>
          </a:prstGeom>
        </p:spPr>
        <p:txBody>
          <a:bodyPr vert="horz" lIns="91440" tIns="45720" rIns="91440" bIns="45720" rtlCol="0"/>
          <a:lstStyle>
            <a:lvl1pPr algn="r">
              <a:defRPr sz="1200"/>
            </a:lvl1pPr>
          </a:lstStyle>
          <a:p>
            <a:fld id="{859BFF6D-53C9-462C-AA06-81676CCC1941}" type="datetimeFigureOut">
              <a:rPr lang="en-US" smtClean="0"/>
              <a:t>9/25/2016</a:t>
            </a:fld>
            <a:endParaRPr lang="en-US"/>
          </a:p>
        </p:txBody>
      </p:sp>
      <p:sp>
        <p:nvSpPr>
          <p:cNvPr id="4" name="Slide Image Placeholder 3"/>
          <p:cNvSpPr>
            <a:spLocks noGrp="1" noRot="1" noChangeAspect="1"/>
          </p:cNvSpPr>
          <p:nvPr>
            <p:ph type="sldImg" idx="2"/>
          </p:nvPr>
        </p:nvSpPr>
        <p:spPr>
          <a:xfrm>
            <a:off x="2390775" y="884238"/>
            <a:ext cx="4246563" cy="2389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03288" y="3405188"/>
            <a:ext cx="7221537" cy="27876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723063"/>
            <a:ext cx="3911600" cy="354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13338" y="6723063"/>
            <a:ext cx="3913187" cy="354012"/>
          </a:xfrm>
          <a:prstGeom prst="rect">
            <a:avLst/>
          </a:prstGeom>
        </p:spPr>
        <p:txBody>
          <a:bodyPr vert="horz" lIns="91440" tIns="45720" rIns="91440" bIns="45720" rtlCol="0" anchor="b"/>
          <a:lstStyle>
            <a:lvl1pPr algn="r">
              <a:defRPr sz="1200"/>
            </a:lvl1pPr>
          </a:lstStyle>
          <a:p>
            <a:fld id="{4AA24FC4-BC3E-4C38-B0B8-C0218434D18F}" type="slidenum">
              <a:rPr lang="en-US" smtClean="0"/>
              <a:t>‹#›</a:t>
            </a:fld>
            <a:endParaRPr lang="en-US"/>
          </a:p>
        </p:txBody>
      </p:sp>
    </p:spTree>
    <p:extLst>
      <p:ext uri="{BB962C8B-B14F-4D97-AF65-F5344CB8AC3E}">
        <p14:creationId xmlns:p14="http://schemas.microsoft.com/office/powerpoint/2010/main" val="2923670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ctr">
              <a:buNone/>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poor in spirit will be blessed, not the rich. When you suffer persecution, you are blessed. If you lust in your heart, you’re guilty enough to go to hell. If you tell your brother he’s a fool in anger, the same thing. If your hand or eye causes you to stumble, it is better to lose it than your whole body to be thrown into hell. You should love &amp; pray for your enemies, not hate them. If you do good to get the glory, God won’t reward you. Quit worrying about tomorrow, God will take care of you.  Quit being a hypocrite, take out that log to judge rightly.   Many are headed for hell, few are going to heaven.  </a:t>
            </a:r>
            <a:endParaRPr lang="en-US" dirty="0"/>
          </a:p>
        </p:txBody>
      </p:sp>
      <p:sp>
        <p:nvSpPr>
          <p:cNvPr id="4" name="Slide Number Placeholder 3"/>
          <p:cNvSpPr>
            <a:spLocks noGrp="1"/>
          </p:cNvSpPr>
          <p:nvPr>
            <p:ph type="sldNum" sz="quarter" idx="10"/>
          </p:nvPr>
        </p:nvSpPr>
        <p:spPr/>
        <p:txBody>
          <a:bodyPr/>
          <a:lstStyle/>
          <a:p>
            <a:fld id="{4AA24FC4-BC3E-4C38-B0B8-C0218434D18F}" type="slidenum">
              <a:rPr lang="en-US" smtClean="0"/>
              <a:t>1</a:t>
            </a:fld>
            <a:endParaRPr lang="en-US"/>
          </a:p>
        </p:txBody>
      </p:sp>
    </p:spTree>
    <p:extLst>
      <p:ext uri="{BB962C8B-B14F-4D97-AF65-F5344CB8AC3E}">
        <p14:creationId xmlns:p14="http://schemas.microsoft.com/office/powerpoint/2010/main" val="326645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21F6A7-34BE-475B-BE69-492145E530EB}"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D1BCD-7145-4BCC-B4B4-EC360A3DD2DD}" type="slidenum">
              <a:rPr lang="en-US" smtClean="0"/>
              <a:t>‹#›</a:t>
            </a:fld>
            <a:endParaRPr lang="en-US"/>
          </a:p>
        </p:txBody>
      </p:sp>
    </p:spTree>
    <p:extLst>
      <p:ext uri="{BB962C8B-B14F-4D97-AF65-F5344CB8AC3E}">
        <p14:creationId xmlns:p14="http://schemas.microsoft.com/office/powerpoint/2010/main" val="1886713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21F6A7-34BE-475B-BE69-492145E530EB}"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D1BCD-7145-4BCC-B4B4-EC360A3DD2DD}" type="slidenum">
              <a:rPr lang="en-US" smtClean="0"/>
              <a:t>‹#›</a:t>
            </a:fld>
            <a:endParaRPr lang="en-US"/>
          </a:p>
        </p:txBody>
      </p:sp>
    </p:spTree>
    <p:extLst>
      <p:ext uri="{BB962C8B-B14F-4D97-AF65-F5344CB8AC3E}">
        <p14:creationId xmlns:p14="http://schemas.microsoft.com/office/powerpoint/2010/main" val="720853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21F6A7-34BE-475B-BE69-492145E530EB}"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D1BCD-7145-4BCC-B4B4-EC360A3DD2DD}" type="slidenum">
              <a:rPr lang="en-US" smtClean="0"/>
              <a:t>‹#›</a:t>
            </a:fld>
            <a:endParaRPr lang="en-US"/>
          </a:p>
        </p:txBody>
      </p:sp>
    </p:spTree>
    <p:extLst>
      <p:ext uri="{BB962C8B-B14F-4D97-AF65-F5344CB8AC3E}">
        <p14:creationId xmlns:p14="http://schemas.microsoft.com/office/powerpoint/2010/main" val="2489827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21F6A7-34BE-475B-BE69-492145E530EB}"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D1BCD-7145-4BCC-B4B4-EC360A3DD2DD}" type="slidenum">
              <a:rPr lang="en-US" smtClean="0"/>
              <a:t>‹#›</a:t>
            </a:fld>
            <a:endParaRPr lang="en-US"/>
          </a:p>
        </p:txBody>
      </p:sp>
    </p:spTree>
    <p:extLst>
      <p:ext uri="{BB962C8B-B14F-4D97-AF65-F5344CB8AC3E}">
        <p14:creationId xmlns:p14="http://schemas.microsoft.com/office/powerpoint/2010/main" val="2716022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21F6A7-34BE-475B-BE69-492145E530EB}"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D1BCD-7145-4BCC-B4B4-EC360A3DD2DD}" type="slidenum">
              <a:rPr lang="en-US" smtClean="0"/>
              <a:t>‹#›</a:t>
            </a:fld>
            <a:endParaRPr lang="en-US"/>
          </a:p>
        </p:txBody>
      </p:sp>
    </p:spTree>
    <p:extLst>
      <p:ext uri="{BB962C8B-B14F-4D97-AF65-F5344CB8AC3E}">
        <p14:creationId xmlns:p14="http://schemas.microsoft.com/office/powerpoint/2010/main" val="1961841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21F6A7-34BE-475B-BE69-492145E530EB}"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4D1BCD-7145-4BCC-B4B4-EC360A3DD2DD}" type="slidenum">
              <a:rPr lang="en-US" smtClean="0"/>
              <a:t>‹#›</a:t>
            </a:fld>
            <a:endParaRPr lang="en-US"/>
          </a:p>
        </p:txBody>
      </p:sp>
    </p:spTree>
    <p:extLst>
      <p:ext uri="{BB962C8B-B14F-4D97-AF65-F5344CB8AC3E}">
        <p14:creationId xmlns:p14="http://schemas.microsoft.com/office/powerpoint/2010/main" val="2979132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21F6A7-34BE-475B-BE69-492145E530EB}" type="datetimeFigureOut">
              <a:rPr lang="en-US" smtClean="0"/>
              <a:t>9/25/2016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4D1BCD-7145-4BCC-B4B4-EC360A3DD2DD}" type="slidenum">
              <a:rPr lang="en-US" smtClean="0"/>
              <a:t>‹#›</a:t>
            </a:fld>
            <a:endParaRPr lang="en-US"/>
          </a:p>
        </p:txBody>
      </p:sp>
    </p:spTree>
    <p:extLst>
      <p:ext uri="{BB962C8B-B14F-4D97-AF65-F5344CB8AC3E}">
        <p14:creationId xmlns:p14="http://schemas.microsoft.com/office/powerpoint/2010/main" val="1156497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21F6A7-34BE-475B-BE69-492145E530EB}" type="datetimeFigureOut">
              <a:rPr lang="en-US" smtClean="0"/>
              <a:t>9/25/2016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4D1BCD-7145-4BCC-B4B4-EC360A3DD2DD}" type="slidenum">
              <a:rPr lang="en-US" smtClean="0"/>
              <a:t>‹#›</a:t>
            </a:fld>
            <a:endParaRPr lang="en-US"/>
          </a:p>
        </p:txBody>
      </p:sp>
    </p:spTree>
    <p:extLst>
      <p:ext uri="{BB962C8B-B14F-4D97-AF65-F5344CB8AC3E}">
        <p14:creationId xmlns:p14="http://schemas.microsoft.com/office/powerpoint/2010/main" val="2929568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21F6A7-34BE-475B-BE69-492145E530EB}" type="datetimeFigureOut">
              <a:rPr lang="en-US" smtClean="0"/>
              <a:t>9/25/2016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4D1BCD-7145-4BCC-B4B4-EC360A3DD2DD}" type="slidenum">
              <a:rPr lang="en-US" smtClean="0"/>
              <a:t>‹#›</a:t>
            </a:fld>
            <a:endParaRPr lang="en-US"/>
          </a:p>
        </p:txBody>
      </p:sp>
    </p:spTree>
    <p:extLst>
      <p:ext uri="{BB962C8B-B14F-4D97-AF65-F5344CB8AC3E}">
        <p14:creationId xmlns:p14="http://schemas.microsoft.com/office/powerpoint/2010/main" val="3915324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21F6A7-34BE-475B-BE69-492145E530EB}"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4D1BCD-7145-4BCC-B4B4-EC360A3DD2DD}" type="slidenum">
              <a:rPr lang="en-US" smtClean="0"/>
              <a:t>‹#›</a:t>
            </a:fld>
            <a:endParaRPr lang="en-US"/>
          </a:p>
        </p:txBody>
      </p:sp>
    </p:spTree>
    <p:extLst>
      <p:ext uri="{BB962C8B-B14F-4D97-AF65-F5344CB8AC3E}">
        <p14:creationId xmlns:p14="http://schemas.microsoft.com/office/powerpoint/2010/main" val="1043403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21F6A7-34BE-475B-BE69-492145E530EB}"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4D1BCD-7145-4BCC-B4B4-EC360A3DD2DD}" type="slidenum">
              <a:rPr lang="en-US" smtClean="0"/>
              <a:t>‹#›</a:t>
            </a:fld>
            <a:endParaRPr lang="en-US"/>
          </a:p>
        </p:txBody>
      </p:sp>
    </p:spTree>
    <p:extLst>
      <p:ext uri="{BB962C8B-B14F-4D97-AF65-F5344CB8AC3E}">
        <p14:creationId xmlns:p14="http://schemas.microsoft.com/office/powerpoint/2010/main" val="1766083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21F6A7-34BE-475B-BE69-492145E530EB}" type="datetimeFigureOut">
              <a:rPr lang="en-US" smtClean="0"/>
              <a:t>9/25/2016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D1BCD-7145-4BCC-B4B4-EC360A3DD2DD}" type="slidenum">
              <a:rPr lang="en-US" smtClean="0"/>
              <a:t>‹#›</a:t>
            </a:fld>
            <a:endParaRPr lang="en-US"/>
          </a:p>
        </p:txBody>
      </p:sp>
    </p:spTree>
    <p:extLst>
      <p:ext uri="{BB962C8B-B14F-4D97-AF65-F5344CB8AC3E}">
        <p14:creationId xmlns:p14="http://schemas.microsoft.com/office/powerpoint/2010/main" val="1577313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94572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91539"/>
          </a:xfrm>
        </p:spPr>
        <p:txBody>
          <a:bodyPr>
            <a:noAutofit/>
          </a:bodyPr>
          <a:lstStyle/>
          <a:p>
            <a:pPr algn="ctr"/>
            <a:r>
              <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rPr>
              <a:t>Jesus’ Comparison of the Two Hearers</a:t>
            </a:r>
            <a:endParaRPr lang="en-US" sz="5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91540"/>
            <a:ext cx="12192000" cy="5966460"/>
          </a:xfrm>
        </p:spPr>
        <p:txBody>
          <a:bodyPr>
            <a:normAutofit/>
          </a:bodyPr>
          <a:lstStyle/>
          <a:p>
            <a:pPr marL="0" indent="0" algn="ctr">
              <a:buNone/>
            </a:pPr>
            <a:endPar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Whoever hears the word and does not act upon them is compared to </a:t>
            </a:r>
            <a:r>
              <a:rPr lang="en-US" sz="3600" b="1"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a foolish man</a:t>
            </a:r>
            <a:r>
              <a:rPr lang="en-US" sz="36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(Matthew 7:26).</a:t>
            </a:r>
          </a:p>
          <a:p>
            <a:pPr marL="0" indent="0" algn="ctr">
              <a:buNone/>
            </a:pPr>
            <a:endPar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the rain, floods, and wind slammed against his house, it fell, because he built his house on the sand. (Matthew 7:27) </a:t>
            </a:r>
          </a:p>
          <a:p>
            <a:pPr marL="0" indent="0" algn="ctr">
              <a:buNone/>
            </a:pPr>
            <a:endPar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His fate will be sealed and there will be no second chance to change or alter his eternal destination in torment. </a:t>
            </a: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00406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91539"/>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Conclusion</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91540"/>
            <a:ext cx="12192000" cy="596646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crowd was astonished because Jesus taught as one having authority which was given to Him by His Father (Matthew 7:28-29; John 5:22)</a:t>
            </a:r>
          </a:p>
          <a:p>
            <a:pPr marL="0" indent="0" algn="ctr">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After death, the books will be opened and we will be judged by God’s word (Heb. 9:27; John 12:48). </a:t>
            </a:r>
          </a:p>
          <a:p>
            <a:pPr marL="0" indent="0" algn="ctr">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will be judged by our words, deeds, motives, and our secrets (Matt. 12:36-37; 16:27; 1 Cor. 4:5; Ro. 2:16).</a:t>
            </a:r>
          </a:p>
          <a:p>
            <a:pPr marL="0" indent="0" algn="ctr">
              <a:buNone/>
            </a:pPr>
            <a:endParaRPr 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will be resurrected to eternal life or condemnation. (John 5:28-29)</a:t>
            </a: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69035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1365"/>
            <a:ext cx="12192000" cy="6696635"/>
          </a:xfrm>
        </p:spPr>
        <p:txBody>
          <a:bodyPr>
            <a:normAutofit lnSpcReduction="10000"/>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expects more than lip or superficial performance.</a:t>
            </a:r>
          </a:p>
          <a:p>
            <a:pPr marL="0" indent="0" algn="ctr">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doing God’s will or going through the motions? </a:t>
            </a:r>
          </a:p>
          <a:p>
            <a:pPr marL="0" indent="0" algn="ctr">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pure in heart or is there hatred, lust, lying, or hypocrisy there? </a:t>
            </a:r>
          </a:p>
          <a:p>
            <a:pPr marL="0" indent="0" algn="ctr">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doing good deeds to please God or men?</a:t>
            </a:r>
          </a:p>
          <a:p>
            <a:pPr marL="0" indent="0" algn="ctr">
              <a:buNone/>
            </a:pPr>
            <a:endParaRPr lang="en-US" sz="9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storing up treasures in heaven or on earth?</a:t>
            </a:r>
          </a:p>
          <a:p>
            <a:pPr marL="0" indent="0" algn="ctr">
              <a:buNone/>
            </a:pPr>
            <a:endParaRPr lang="en-US" sz="9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seeking God first or worried about the future?</a:t>
            </a:r>
          </a:p>
          <a:p>
            <a:pPr marL="0" indent="0" algn="ctr">
              <a:buNone/>
            </a:pPr>
            <a:endParaRPr lang="en-US" sz="9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following the easy &amp; broad way that leads to destruction or the narrow &amp; difficult way that leads to life? </a:t>
            </a: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96798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fade">
                                      <p:cBhvr>
                                        <p:cTn id="3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409251"/>
          </a:xfrm>
        </p:spPr>
        <p:txBody>
          <a:bodyPr>
            <a:noAutofit/>
          </a:bodyPr>
          <a:lstStyle/>
          <a:p>
            <a:pPr algn="ctr"/>
            <a:r>
              <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rPr>
              <a:t>Examine Yourselves whether You            are in the Faith (2 Cor. 13:5)</a:t>
            </a:r>
            <a:endParaRPr lang="en-US" sz="5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527586"/>
            <a:ext cx="12192000" cy="5330413"/>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Don’t be deceived by false teachers who say that you are saved by faith only.  It’s not true (James 2:24)!</a:t>
            </a:r>
          </a:p>
          <a:p>
            <a:pPr marL="0" indent="0" algn="ctr">
              <a:buNone/>
            </a:pPr>
            <a:endParaRPr lang="en-US" sz="9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commands all to not only hear but believe He is God’s Son,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repent of your sins,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confess Him before men,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be baptized to be saved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(John 8:24; Luke 13:3; Matt. 10:32; Mark 16:16).</a:t>
            </a:r>
          </a:p>
          <a:p>
            <a:pPr marL="0" indent="0" algn="ctr">
              <a:buNone/>
            </a:pPr>
            <a:endParaRPr lang="en-US" sz="9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57029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409251"/>
          </a:xfrm>
        </p:spPr>
        <p:txBody>
          <a:bodyPr>
            <a:noAutofit/>
          </a:bodyPr>
          <a:lstStyle/>
          <a:p>
            <a:pPr algn="ctr"/>
            <a:r>
              <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rPr>
              <a:t>Examine Yourselves whether You            are in the Faith (2 Cor. 13:5)</a:t>
            </a:r>
            <a:endParaRPr lang="en-US" sz="5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527586"/>
            <a:ext cx="12192000" cy="5330413"/>
          </a:xfrm>
        </p:spPr>
        <p:txBody>
          <a:bodyPr>
            <a:normAutofit/>
          </a:bodyPr>
          <a:lstStyle/>
          <a:p>
            <a:pPr marL="0" indent="0" algn="ctr">
              <a:buNone/>
            </a:pPr>
            <a:endParaRPr lang="en-US" sz="1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 must learn to obey everything Jesus commanded and not just pick and choose what you want to submit to.  (</a:t>
            </a:r>
            <a:r>
              <a:rPr lang="en-US" sz="3600" smtClean="0">
                <a:solidFill>
                  <a:schemeClr val="bg1"/>
                </a:solidFill>
                <a:latin typeface="Tahoma" panose="020B0604030504040204" pitchFamily="34" charset="0"/>
                <a:ea typeface="Tahoma" panose="020B0604030504040204" pitchFamily="34" charset="0"/>
                <a:cs typeface="Tahoma" panose="020B0604030504040204" pitchFamily="34" charset="0"/>
              </a:rPr>
              <a:t>Matt.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28:20)</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subject to heaven’s invitation to obey the gospel  or be restored?  </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Do it today before it is too late (2 Cor. 6:2)!</a:t>
            </a: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99064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Image result for shocking conclusion sermon on the mou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p:nvPr>
        </p:nvSpPr>
        <p:spPr>
          <a:xfrm>
            <a:off x="0" y="0"/>
            <a:ext cx="13418372" cy="8848165"/>
          </a:xfrm>
        </p:spPr>
        <p:txBody>
          <a:bodyPr>
            <a:noAutofit/>
          </a:bodyPr>
          <a:lstStyle/>
          <a:p>
            <a:endPar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endPar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endParaRPr>
          </a:p>
          <a:p>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 Shocking Conclusion </a:t>
            </a:r>
          </a:p>
          <a:p>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        Sermon on the Mount </a:t>
            </a:r>
          </a:p>
          <a:p>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        (Matthew 7:21-27)</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051551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91539"/>
          </a:xfrm>
        </p:spPr>
        <p:txBody>
          <a:bodyPr>
            <a:noAutofit/>
          </a:bodyPr>
          <a:lstStyle/>
          <a:p>
            <a:pPr algn="ctr"/>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Jesus Declares Who Will Go to Heaven</a:t>
            </a:r>
            <a:endParaRPr lang="en-US" sz="4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91540"/>
            <a:ext cx="12192000" cy="5966460"/>
          </a:xfrm>
        </p:spPr>
        <p:txBody>
          <a:bodyPr>
            <a:normAutofit lnSpcReduction="10000"/>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Not everyone who calls Jesus Lord (Matt. 7:21). </a:t>
            </a:r>
          </a:p>
          <a:p>
            <a:pPr marL="0" indent="0" algn="ctr">
              <a:buNone/>
            </a:pPr>
            <a:endParaRPr lang="en-US" sz="1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Many believers today think they’re going to heaven     based on their saying the sinners prayer.</a:t>
            </a:r>
          </a:p>
          <a:p>
            <a:pPr marL="0" indent="0" algn="ctr">
              <a:buNone/>
            </a:pPr>
            <a:endParaRPr lang="en-US" sz="1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Many are deceived by false prophets/teachers who say  that you are saved by faith alone. </a:t>
            </a:r>
          </a:p>
          <a:p>
            <a:pPr marL="0" indent="0" algn="ctr">
              <a:buNone/>
            </a:pPr>
            <a:endParaRPr lang="en-US" sz="1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you give the Lord lip service but your heart isn’t engaged, the worship becomes vain (Matt. 15:7-9). </a:t>
            </a:r>
          </a:p>
          <a:p>
            <a:pPr marL="0" indent="0" algn="ctr">
              <a:buNone/>
            </a:pPr>
            <a:endParaRPr lang="en-US" sz="1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Why do you call Jesus Lord but don’t do what He says? (Luke 6:46)</a:t>
            </a:r>
          </a:p>
          <a:p>
            <a:pPr marL="0" indent="0">
              <a:buNone/>
            </a:pP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07113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91539"/>
          </a:xfrm>
        </p:spPr>
        <p:txBody>
          <a:bodyPr>
            <a:noAutofit/>
          </a:bodyPr>
          <a:lstStyle/>
          <a:p>
            <a:pPr algn="ctr"/>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Jesus Declares Who Will Go to Heaven</a:t>
            </a:r>
            <a:endParaRPr lang="en-US" sz="4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91540"/>
            <a:ext cx="12192000" cy="596646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Not even those who did religious things in His name.  (Matt. 7:22) </a:t>
            </a:r>
          </a:p>
          <a:p>
            <a:pPr marL="0" indent="0" algn="ctr">
              <a:buNone/>
            </a:pPr>
            <a:endParaRPr lang="en-US" sz="1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Many are going to tell Jesus that they prophesied, cast    out demons, and did many wonders in His name.</a:t>
            </a:r>
          </a:p>
          <a:p>
            <a:pPr marL="0" indent="0" algn="ctr">
              <a:buNone/>
            </a:pPr>
            <a:endParaRPr lang="en-US" sz="1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Pharisees did many righteous deeds in His name but did it with the wrong motive- please men (Matt. 6:1-18).</a:t>
            </a:r>
          </a:p>
          <a:p>
            <a:pPr marL="0" indent="0" algn="ctr">
              <a:buNone/>
            </a:pPr>
            <a:endParaRPr lang="en-US" sz="1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Many profess that they know God but by their deeds they deny Him (Titus 1:16).</a:t>
            </a:r>
          </a:p>
          <a:p>
            <a:pPr marL="0" indent="0">
              <a:buNone/>
            </a:pP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38137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91539"/>
          </a:xfrm>
        </p:spPr>
        <p:txBody>
          <a:bodyPr>
            <a:noAutofit/>
          </a:bodyPr>
          <a:lstStyle/>
          <a:p>
            <a:pPr algn="ctr"/>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Jesus Declares Who Will Go to Heaven</a:t>
            </a:r>
            <a:endParaRPr lang="en-US" sz="4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91540"/>
            <a:ext cx="12192000" cy="596646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Only those who obey God’s will enter (Matt. 7:21). </a:t>
            </a:r>
          </a:p>
          <a:p>
            <a:pPr marL="0" indent="0" algn="ctr">
              <a:buNone/>
            </a:pPr>
            <a:endParaRPr lang="en-US" sz="1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is the author of eternal life to all who obey Him. (Hebrews 5:9)</a:t>
            </a:r>
          </a:p>
          <a:p>
            <a:pPr marL="0" indent="0" algn="ctr">
              <a:buNone/>
            </a:pPr>
            <a:endParaRPr lang="en-US" sz="1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you love Jesus, you will keep His commands which   aren’t burdensome (John 14:15; 1 John 5:3). </a:t>
            </a:r>
          </a:p>
          <a:p>
            <a:pPr marL="0" indent="0" algn="ctr">
              <a:buNone/>
            </a:pPr>
            <a:endParaRPr lang="en-US" sz="1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Those who have obeyed the gospel will be forgiven of  their sins and having been faithful until death will receive the crown of life (Rom. 6:3-4, 17-18; Rev. 2:10).</a:t>
            </a:r>
          </a:p>
          <a:p>
            <a:pPr marL="0" indent="0">
              <a:buNone/>
            </a:pP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00177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91539"/>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Jesus’ Response to their Pleading</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91540"/>
            <a:ext cx="12192000" cy="5966460"/>
          </a:xfrm>
        </p:spPr>
        <p:txBody>
          <a:bodyPr>
            <a:normAutofit/>
          </a:bodyPr>
          <a:lstStyle/>
          <a:p>
            <a:pPr marL="0" indent="0" algn="ctr">
              <a:buNone/>
            </a:pPr>
            <a:endParaRPr lang="en-US" sz="1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 never knew you” [I never recognized you] (Matt. 7:23)</a:t>
            </a: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virgins knocked on the door but Jesus refused to let them in because they were unprepared to meet the bridegroom (Matt. 25:11-12).</a:t>
            </a: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Many want to enter in but don’t want to walk on that narrow and difficult road of self-denial and persecution   that leads to heaven (Matt. 5:3-12; 7:14; Luke 13:24). </a:t>
            </a:r>
          </a:p>
          <a:p>
            <a:pPr marL="0" indent="0">
              <a:buNone/>
            </a:pP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07304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91539"/>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Jesus’ Response to their Pleading</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91540"/>
            <a:ext cx="12192000" cy="596646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“Depart from Me” (Matt. 7:23)</a:t>
            </a:r>
          </a:p>
          <a:p>
            <a:pPr marL="0" indent="0" algn="ctr">
              <a:buNone/>
            </a:pPr>
            <a:endPar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They will be cast into the outer darkness where there is weeping and gnashing of teeth (Matt. 8:12).</a:t>
            </a:r>
          </a:p>
          <a:p>
            <a:pPr marL="0" indent="0" algn="ctr">
              <a:buNone/>
            </a:pPr>
            <a:endPar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They will be thrown into the lake of fire which will never   be quenched (Rev. 20:14; 21:8; Mark 9:43-48). </a:t>
            </a:r>
          </a:p>
          <a:p>
            <a:pPr marL="0" indent="0" algn="ctr">
              <a:buNone/>
            </a:pP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They will pay the penalty of eternal destruction away    from the presence of the Lord (2 Thess. 1:9).</a:t>
            </a:r>
          </a:p>
          <a:p>
            <a:pPr marL="0" indent="0">
              <a:buNone/>
            </a:pP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25324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91539"/>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Jesus’ Response to their Pleading</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91540"/>
            <a:ext cx="12192000" cy="596646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 practice lawlessness” (Matt. 7:23)</a:t>
            </a:r>
          </a:p>
          <a:p>
            <a:pPr marL="0" indent="0" algn="ctr">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Sin is the transgression of the law which makes a person lawless if they fail in any way (1 John 3:4; James 2:10).</a:t>
            </a:r>
          </a:p>
          <a:p>
            <a:pPr marL="0" indent="0" algn="ctr">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Sin becomes a habit which makes a person a child of  wrath or of the devil (Eph. 2:3; 1 John 3:8).</a:t>
            </a:r>
          </a:p>
          <a:p>
            <a:pPr marL="0" indent="0" algn="ctr">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They are deceived by those false teachers who promise freedom without obedience (2 Peter 2:1-3, 18-19). </a:t>
            </a:r>
          </a:p>
          <a:p>
            <a:pPr marL="0" indent="0" algn="ctr">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 can’t practice sin and go to heaven (Rev. 21:27).</a:t>
            </a:r>
          </a:p>
          <a:p>
            <a:pPr marL="0" indent="0">
              <a:buNone/>
            </a:pP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5331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91539"/>
          </a:xfrm>
        </p:spPr>
        <p:txBody>
          <a:bodyPr>
            <a:noAutofit/>
          </a:bodyPr>
          <a:lstStyle/>
          <a:p>
            <a:pPr algn="ctr"/>
            <a:r>
              <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rPr>
              <a:t>Jesus’ Comparison of the Two Hearers</a:t>
            </a:r>
            <a:endParaRPr lang="en-US" sz="5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91540"/>
            <a:ext cx="12192000" cy="5966460"/>
          </a:xfrm>
        </p:spPr>
        <p:txBody>
          <a:bodyPr>
            <a:normAutofit lnSpcReduction="10000"/>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Whoever hears the word and acts upon them                   is compared to </a:t>
            </a:r>
            <a:r>
              <a:rPr lang="en-US" sz="3600" b="1"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a wise man</a:t>
            </a:r>
            <a:r>
              <a:rPr lang="en-US" sz="36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(Matthew 7:24).</a:t>
            </a:r>
          </a:p>
          <a:p>
            <a:pPr marL="0" indent="0" algn="ctr">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the rain, floods, and wind slammed against his house, it stood, because he built his house on the rock. (Matthew 7:25) </a:t>
            </a:r>
          </a:p>
          <a:p>
            <a:pPr marL="0" indent="0" algn="ctr">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will hear, “Well done, good and faithful servant, enter into the joys of the Lord” (Matthew 25:21, 23).</a:t>
            </a:r>
          </a:p>
          <a:p>
            <a:pPr marL="0" indent="0" algn="ctr">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will wipe away every tear from their eyes (Rev. 21:4). </a:t>
            </a:r>
          </a:p>
          <a:p>
            <a:pPr marL="0" indent="0" algn="ctr">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They will praise God and serve Him forever (Rev. 15:3).</a:t>
            </a:r>
          </a:p>
          <a:p>
            <a:pPr marL="0" indent="0">
              <a:buNone/>
            </a:pP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44150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2079</TotalTime>
  <Words>1210</Words>
  <Application>Microsoft Office PowerPoint</Application>
  <PresentationFormat>Widescreen</PresentationFormat>
  <Paragraphs>111</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Tahoma</vt:lpstr>
      <vt:lpstr>Office Theme</vt:lpstr>
      <vt:lpstr>PowerPoint Presentation</vt:lpstr>
      <vt:lpstr>PowerPoint Presentation</vt:lpstr>
      <vt:lpstr>Jesus Declares Who Will Go to Heaven</vt:lpstr>
      <vt:lpstr>Jesus Declares Who Will Go to Heaven</vt:lpstr>
      <vt:lpstr>Jesus Declares Who Will Go to Heaven</vt:lpstr>
      <vt:lpstr>Jesus’ Response to their Pleading</vt:lpstr>
      <vt:lpstr>Jesus’ Response to their Pleading</vt:lpstr>
      <vt:lpstr>Jesus’ Response to their Pleading</vt:lpstr>
      <vt:lpstr>Jesus’ Comparison of the Two Hearers</vt:lpstr>
      <vt:lpstr>Jesus’ Comparison of the Two Hearers</vt:lpstr>
      <vt:lpstr>Conclusion</vt:lpstr>
      <vt:lpstr>PowerPoint Presentation</vt:lpstr>
      <vt:lpstr>Examine Yourselves whether You            are in the Faith (2 Cor. 13:5)</vt:lpstr>
      <vt:lpstr>Examine Yourselves whether You            are in the Faith (2 Cor. 13:5)</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42</cp:revision>
  <cp:lastPrinted>2016-09-25T18:43:29Z</cp:lastPrinted>
  <dcterms:created xsi:type="dcterms:W3CDTF">2016-08-19T17:26:53Z</dcterms:created>
  <dcterms:modified xsi:type="dcterms:W3CDTF">2016-09-25T21:09:36Z</dcterms:modified>
</cp:coreProperties>
</file>