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4"/>
  </p:notesMasterIdLst>
  <p:sldIdLst>
    <p:sldId id="256" r:id="rId2"/>
    <p:sldId id="257" r:id="rId3"/>
    <p:sldId id="259" r:id="rId4"/>
    <p:sldId id="258" r:id="rId5"/>
    <p:sldId id="260" r:id="rId6"/>
    <p:sldId id="261" r:id="rId7"/>
    <p:sldId id="262" r:id="rId8"/>
    <p:sldId id="263" r:id="rId9"/>
    <p:sldId id="265" r:id="rId10"/>
    <p:sldId id="266" r:id="rId11"/>
    <p:sldId id="267" r:id="rId12"/>
    <p:sldId id="268" r:id="rId13"/>
    <p:sldId id="269" r:id="rId14"/>
    <p:sldId id="270" r:id="rId15"/>
    <p:sldId id="271" r:id="rId16"/>
    <p:sldId id="273" r:id="rId17"/>
    <p:sldId id="272" r:id="rId18"/>
    <p:sldId id="274" r:id="rId19"/>
    <p:sldId id="264" r:id="rId20"/>
    <p:sldId id="275" r:id="rId21"/>
    <p:sldId id="276" r:id="rId22"/>
    <p:sldId id="27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20" autoAdjust="0"/>
    <p:restoredTop sz="77215" autoAdjust="0"/>
  </p:normalViewPr>
  <p:slideViewPr>
    <p:cSldViewPr snapToGrid="0">
      <p:cViewPr varScale="1">
        <p:scale>
          <a:sx n="76" d="100"/>
          <a:sy n="76" d="100"/>
        </p:scale>
        <p:origin x="126" y="2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A80E55-D0C6-485D-8043-0D5A3840D778}" type="datetimeFigureOut">
              <a:rPr lang="en-US" smtClean="0"/>
              <a:t>10/6/2016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D3CBA7-4B7F-48A5-BA6A-F11A623D271E}" type="slidenum">
              <a:rPr lang="en-US" smtClean="0"/>
              <a:t>‹#›</a:t>
            </a:fld>
            <a:endParaRPr lang="en-US"/>
          </a:p>
        </p:txBody>
      </p:sp>
    </p:spTree>
    <p:extLst>
      <p:ext uri="{BB962C8B-B14F-4D97-AF65-F5344CB8AC3E}">
        <p14:creationId xmlns:p14="http://schemas.microsoft.com/office/powerpoint/2010/main" val="19751341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biblegateway.com/passage/?search=Philippians+1:1&amp;version=NKJV;ESV#fen-NKJV-29363a"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www.antioch.com.sg/cgi-bin/bible/vines/get_defn.pl?num=1579#A3" TargetMode="External"/><Relationship Id="rId2" Type="http://schemas.openxmlformats.org/officeDocument/2006/relationships/slide" Target="../slides/slide13.xml"/><Relationship Id="rId1" Type="http://schemas.openxmlformats.org/officeDocument/2006/relationships/notesMaster" Target="../notesMasters/notesMaster1.xml"/><Relationship Id="rId4" Type="http://schemas.openxmlformats.org/officeDocument/2006/relationships/hyperlink" Target="http://www.antioch.com.sg/cgi-bin/bible/vines/get_defn.pl?num=1579#C1" TargetMode="Externa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www.biblegateway.com/passage/?search=1+Corinthians+2:12-16&amp;version=NKJV#fen-NKJV-28408a"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smtClean="0"/>
              <a:t>If</a:t>
            </a:r>
            <a:r>
              <a:rPr lang="en-US" baseline="0" dirty="0" smtClean="0"/>
              <a:t> you died tonight, would you go to heaven?</a:t>
            </a:r>
          </a:p>
          <a:p>
            <a:endParaRPr lang="en-US" baseline="0" dirty="0" smtClean="0"/>
          </a:p>
          <a:p>
            <a:r>
              <a:rPr lang="en-US" baseline="0" dirty="0" smtClean="0"/>
              <a:t>Can we know the answer to this question, or do we have to live in doubt and fear as to our eternal destiny?</a:t>
            </a:r>
          </a:p>
          <a:p>
            <a:endParaRPr lang="en-US" baseline="0" dirty="0" smtClean="0"/>
          </a:p>
          <a:p>
            <a:r>
              <a:rPr lang="en-US" baseline="0" dirty="0" smtClean="0"/>
              <a:t>Tonight we will go to God’s word and find that the answer is, “yes, we can know we are saved.”</a:t>
            </a:r>
            <a:endParaRPr lang="en-US" dirty="0"/>
          </a:p>
        </p:txBody>
      </p:sp>
      <p:sp>
        <p:nvSpPr>
          <p:cNvPr id="4" name="Slide Number Placeholder 3"/>
          <p:cNvSpPr>
            <a:spLocks noGrp="1"/>
          </p:cNvSpPr>
          <p:nvPr>
            <p:ph type="sldNum" sz="quarter" idx="10"/>
          </p:nvPr>
        </p:nvSpPr>
        <p:spPr/>
        <p:txBody>
          <a:bodyPr/>
          <a:lstStyle/>
          <a:p>
            <a:fld id="{C0D3CBA7-4B7F-48A5-BA6A-F11A623D271E}" type="slidenum">
              <a:rPr lang="en-US" smtClean="0"/>
              <a:t>1</a:t>
            </a:fld>
            <a:endParaRPr lang="en-US"/>
          </a:p>
        </p:txBody>
      </p:sp>
    </p:spTree>
    <p:extLst>
      <p:ext uri="{BB962C8B-B14F-4D97-AF65-F5344CB8AC3E}">
        <p14:creationId xmlns:p14="http://schemas.microsoft.com/office/powerpoint/2010/main" val="7486393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smtClean="0"/>
              <a:t>Romans 1:7  </a:t>
            </a:r>
            <a:r>
              <a:rPr lang="en-US" sz="1200" b="1" i="0" kern="1200" baseline="3000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To all who are in Rome, beloved of God, called </a:t>
            </a:r>
            <a:r>
              <a:rPr lang="en-US" sz="1200" b="0" i="1" kern="1200" dirty="0" smtClean="0">
                <a:solidFill>
                  <a:schemeClr val="tx1"/>
                </a:solidFill>
                <a:effectLst/>
                <a:latin typeface="+mn-lt"/>
                <a:ea typeface="+mn-ea"/>
                <a:cs typeface="+mn-cs"/>
              </a:rPr>
              <a:t>to be</a:t>
            </a:r>
            <a:r>
              <a:rPr lang="en-US" sz="1200" b="0" i="0" kern="1200" dirty="0" smtClean="0">
                <a:solidFill>
                  <a:schemeClr val="tx1"/>
                </a:solidFill>
                <a:effectLst/>
                <a:latin typeface="+mn-lt"/>
                <a:ea typeface="+mn-ea"/>
                <a:cs typeface="+mn-cs"/>
              </a:rPr>
              <a:t> saints:</a:t>
            </a:r>
            <a:endParaRPr lang="en-US" dirty="0" smtClean="0"/>
          </a:p>
          <a:p>
            <a:endParaRPr lang="en-US" dirty="0" smtClean="0"/>
          </a:p>
          <a:p>
            <a:r>
              <a:rPr lang="en-US" dirty="0" smtClean="0"/>
              <a:t>Saints (consecrated, holy, pure, morally blameless)</a:t>
            </a:r>
          </a:p>
          <a:p>
            <a:endParaRPr lang="en-US" dirty="0" smtClean="0"/>
          </a:p>
          <a:p>
            <a:r>
              <a:rPr lang="en-US" dirty="0" smtClean="0"/>
              <a:t>Phil. 1:1  </a:t>
            </a:r>
            <a:r>
              <a:rPr lang="en-US" sz="1200" b="0" i="0" kern="1200" dirty="0" smtClean="0">
                <a:solidFill>
                  <a:schemeClr val="tx1"/>
                </a:solidFill>
                <a:effectLst/>
                <a:latin typeface="+mn-lt"/>
                <a:ea typeface="+mn-ea"/>
                <a:cs typeface="+mn-cs"/>
              </a:rPr>
              <a:t>To all the saints in Christ Jesus who are in Philippi, with the bishops</a:t>
            </a:r>
            <a:r>
              <a:rPr lang="en-US" sz="1200" b="0" i="0" kern="1200" baseline="30000" dirty="0" smtClean="0">
                <a:solidFill>
                  <a:schemeClr val="tx1"/>
                </a:solidFill>
                <a:effectLst/>
                <a:latin typeface="+mn-lt"/>
                <a:ea typeface="+mn-ea"/>
                <a:cs typeface="+mn-cs"/>
              </a:rPr>
              <a:t>[</a:t>
            </a:r>
            <a:r>
              <a:rPr lang="en-US" sz="1200" b="0" i="0" u="none" strike="noStrike" kern="1200" baseline="30000" dirty="0" smtClean="0">
                <a:solidFill>
                  <a:schemeClr val="tx1"/>
                </a:solidFill>
                <a:effectLst/>
                <a:latin typeface="+mn-lt"/>
                <a:ea typeface="+mn-ea"/>
                <a:cs typeface="+mn-cs"/>
                <a:hlinkClick r:id="rId3" tooltip="See footnote a"/>
              </a:rPr>
              <a:t>a</a:t>
            </a:r>
            <a:r>
              <a:rPr lang="en-US" sz="1200" b="0" i="0" kern="1200" baseline="30000" dirty="0" smtClean="0">
                <a:solidFill>
                  <a:schemeClr val="tx1"/>
                </a:solidFill>
                <a:effectLst/>
                <a:latin typeface="+mn-lt"/>
                <a:ea typeface="+mn-ea"/>
                <a:cs typeface="+mn-cs"/>
              </a:rPr>
              <a:t>]</a:t>
            </a:r>
            <a:r>
              <a:rPr lang="en-US" sz="1200" b="0" i="0" kern="1200" dirty="0" smtClean="0">
                <a:solidFill>
                  <a:schemeClr val="tx1"/>
                </a:solidFill>
                <a:effectLst/>
                <a:latin typeface="+mn-lt"/>
                <a:ea typeface="+mn-ea"/>
                <a:cs typeface="+mn-cs"/>
              </a:rPr>
              <a:t> and deacons:</a:t>
            </a:r>
            <a:endParaRPr lang="en-US" dirty="0"/>
          </a:p>
        </p:txBody>
      </p:sp>
      <p:sp>
        <p:nvSpPr>
          <p:cNvPr id="4" name="Slide Number Placeholder 3"/>
          <p:cNvSpPr>
            <a:spLocks noGrp="1"/>
          </p:cNvSpPr>
          <p:nvPr>
            <p:ph type="sldNum" sz="quarter" idx="10"/>
          </p:nvPr>
        </p:nvSpPr>
        <p:spPr/>
        <p:txBody>
          <a:bodyPr/>
          <a:lstStyle/>
          <a:p>
            <a:fld id="{C0D3CBA7-4B7F-48A5-BA6A-F11A623D271E}" type="slidenum">
              <a:rPr lang="en-US" smtClean="0"/>
              <a:t>11</a:t>
            </a:fld>
            <a:endParaRPr lang="en-US"/>
          </a:p>
        </p:txBody>
      </p:sp>
    </p:spTree>
    <p:extLst>
      <p:ext uri="{BB962C8B-B14F-4D97-AF65-F5344CB8AC3E}">
        <p14:creationId xmlns:p14="http://schemas.microsoft.com/office/powerpoint/2010/main" val="22349423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Gal. 1:2  </a:t>
            </a:r>
            <a:r>
              <a:rPr lang="en-US" sz="1200" b="1" i="0" kern="1200" baseline="30000" dirty="0" smtClean="0">
                <a:solidFill>
                  <a:schemeClr val="tx1"/>
                </a:solidFill>
                <a:effectLst/>
                <a:latin typeface="+mn-lt"/>
                <a:ea typeface="+mn-ea"/>
                <a:cs typeface="+mn-cs"/>
              </a:rPr>
              <a:t>2 </a:t>
            </a:r>
            <a:r>
              <a:rPr lang="en-US" sz="1200" b="0" i="0" kern="1200" dirty="0" smtClean="0">
                <a:solidFill>
                  <a:schemeClr val="tx1"/>
                </a:solidFill>
                <a:effectLst/>
                <a:latin typeface="+mn-lt"/>
                <a:ea typeface="+mn-ea"/>
                <a:cs typeface="+mn-cs"/>
              </a:rPr>
              <a:t>and all the brethren who are with me,</a:t>
            </a:r>
          </a:p>
          <a:p>
            <a:r>
              <a:rPr lang="en-US" sz="1200" b="0" i="0" kern="1200" dirty="0" smtClean="0">
                <a:solidFill>
                  <a:schemeClr val="tx1"/>
                </a:solidFill>
                <a:effectLst/>
                <a:latin typeface="+mn-lt"/>
                <a:ea typeface="+mn-ea"/>
                <a:cs typeface="+mn-cs"/>
              </a:rPr>
              <a:t>To the churches of Galatia:</a:t>
            </a:r>
          </a:p>
          <a:p>
            <a:endParaRPr lang="en-US" dirty="0"/>
          </a:p>
        </p:txBody>
      </p:sp>
      <p:sp>
        <p:nvSpPr>
          <p:cNvPr id="4" name="Slide Number Placeholder 3"/>
          <p:cNvSpPr>
            <a:spLocks noGrp="1"/>
          </p:cNvSpPr>
          <p:nvPr>
            <p:ph type="sldNum" sz="quarter" idx="10"/>
          </p:nvPr>
        </p:nvSpPr>
        <p:spPr/>
        <p:txBody>
          <a:bodyPr/>
          <a:lstStyle/>
          <a:p>
            <a:fld id="{C0D3CBA7-4B7F-48A5-BA6A-F11A623D271E}" type="slidenum">
              <a:rPr lang="en-US" smtClean="0"/>
              <a:t>12</a:t>
            </a:fld>
            <a:endParaRPr lang="en-US"/>
          </a:p>
        </p:txBody>
      </p:sp>
    </p:spTree>
    <p:extLst>
      <p:ext uri="{BB962C8B-B14F-4D97-AF65-F5344CB8AC3E}">
        <p14:creationId xmlns:p14="http://schemas.microsoft.com/office/powerpoint/2010/main" val="20248547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normAutofit/>
          </a:bodyPr>
          <a:lstStyle/>
          <a:p>
            <a:r>
              <a:rPr lang="en-US" b="1" i="1" dirty="0" smtClean="0"/>
              <a:t>Vine’s Expository Dictionary:</a:t>
            </a:r>
          </a:p>
          <a:p>
            <a:r>
              <a:rPr lang="en-US" b="1" i="1" dirty="0" err="1" smtClean="0"/>
              <a:t>epignosis</a:t>
            </a:r>
            <a:r>
              <a:rPr lang="en-US" dirty="0" smtClean="0"/>
              <a:t>  akin to </a:t>
            </a:r>
            <a:r>
              <a:rPr lang="en-US" i="1" dirty="0" err="1" smtClean="0">
                <a:hlinkClick r:id="rId3"/>
              </a:rPr>
              <a:t>epiginosko</a:t>
            </a:r>
            <a:r>
              <a:rPr lang="en-US" dirty="0" smtClean="0"/>
              <a:t>, denotes "exact or full knowledge, discernment, recognition," and is a strengthened form of </a:t>
            </a:r>
            <a:r>
              <a:rPr lang="en-US" i="1" dirty="0" smtClean="0">
                <a:hlinkClick r:id="rId4"/>
              </a:rPr>
              <a:t>gnosis</a:t>
            </a:r>
            <a:r>
              <a:rPr lang="en-US" dirty="0" smtClean="0"/>
              <a:t>, expressing a fuller or a full "knowledge," a greater participation by the "knower" in the object "known," thus more powerfully influencing him.</a:t>
            </a:r>
            <a:endParaRPr lang="en-US" dirty="0"/>
          </a:p>
        </p:txBody>
      </p:sp>
      <p:sp>
        <p:nvSpPr>
          <p:cNvPr id="4" name="Slide Number Placeholder 3"/>
          <p:cNvSpPr>
            <a:spLocks noGrp="1"/>
          </p:cNvSpPr>
          <p:nvPr>
            <p:ph type="sldNum" sz="quarter" idx="10"/>
          </p:nvPr>
        </p:nvSpPr>
        <p:spPr/>
        <p:txBody>
          <a:bodyPr/>
          <a:lstStyle/>
          <a:p>
            <a:fld id="{2F2E4080-4E1B-477D-9AE6-CB0AC75DDC89}" type="slidenum">
              <a:rPr lang="en-US" smtClean="0"/>
              <a:t>13</a:t>
            </a:fld>
            <a:endParaRPr lang="en-US"/>
          </a:p>
        </p:txBody>
      </p:sp>
    </p:spTree>
    <p:extLst>
      <p:ext uri="{BB962C8B-B14F-4D97-AF65-F5344CB8AC3E}">
        <p14:creationId xmlns:p14="http://schemas.microsoft.com/office/powerpoint/2010/main" val="42056650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smtClean="0"/>
              <a:t>Hebrews 3:1  </a:t>
            </a:r>
            <a:r>
              <a:rPr lang="en-US" sz="1200" b="0" i="0" kern="1200" dirty="0" smtClean="0">
                <a:solidFill>
                  <a:schemeClr val="tx1"/>
                </a:solidFill>
                <a:effectLst/>
                <a:latin typeface="+mn-lt"/>
                <a:ea typeface="+mn-ea"/>
                <a:cs typeface="+mn-cs"/>
              </a:rPr>
              <a:t>Therefore, holy brethren, partakers of the heavenly calling, consider the Apostle and High Priest of our confession, Christ Jesus,</a:t>
            </a:r>
          </a:p>
          <a:p>
            <a:endParaRPr lang="en-US" sz="1200" b="0" i="0" kern="1200" dirty="0" smtClean="0">
              <a:solidFill>
                <a:schemeClr val="tx1"/>
              </a:solidFill>
              <a:effectLst/>
              <a:latin typeface="+mn-lt"/>
              <a:ea typeface="+mn-ea"/>
              <a:cs typeface="+mn-cs"/>
            </a:endParaRPr>
          </a:p>
          <a:p>
            <a:r>
              <a:rPr lang="en-US" dirty="0" smtClean="0"/>
              <a:t>Clearly, the scriptures do not support this position,</a:t>
            </a:r>
            <a:r>
              <a:rPr lang="en-US" baseline="0" dirty="0" smtClean="0"/>
              <a:t> and this position offers no assurance of right standing before God.</a:t>
            </a:r>
            <a:endParaRPr lang="en-US" dirty="0"/>
          </a:p>
        </p:txBody>
      </p:sp>
      <p:sp>
        <p:nvSpPr>
          <p:cNvPr id="4" name="Slide Number Placeholder 3"/>
          <p:cNvSpPr>
            <a:spLocks noGrp="1"/>
          </p:cNvSpPr>
          <p:nvPr>
            <p:ph type="sldNum" sz="quarter" idx="10"/>
          </p:nvPr>
        </p:nvSpPr>
        <p:spPr/>
        <p:txBody>
          <a:bodyPr/>
          <a:lstStyle/>
          <a:p>
            <a:fld id="{C0D3CBA7-4B7F-48A5-BA6A-F11A623D271E}" type="slidenum">
              <a:rPr lang="en-US" smtClean="0"/>
              <a:t>14</a:t>
            </a:fld>
            <a:endParaRPr lang="en-US"/>
          </a:p>
        </p:txBody>
      </p:sp>
    </p:spTree>
    <p:extLst>
      <p:ext uri="{BB962C8B-B14F-4D97-AF65-F5344CB8AC3E}">
        <p14:creationId xmlns:p14="http://schemas.microsoft.com/office/powerpoint/2010/main" val="35024110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Corinthians 2:12-13  </a:t>
            </a:r>
            <a:r>
              <a:rPr lang="en-US" sz="1200" b="1" i="0" kern="1200" baseline="30000" dirty="0" smtClean="0">
                <a:solidFill>
                  <a:schemeClr val="tx1"/>
                </a:solidFill>
                <a:effectLst/>
                <a:latin typeface="+mn-lt"/>
                <a:ea typeface="+mn-ea"/>
                <a:cs typeface="+mn-cs"/>
              </a:rPr>
              <a:t>12 </a:t>
            </a:r>
            <a:r>
              <a:rPr lang="en-US" sz="1200" b="0" i="0" kern="1200" dirty="0" smtClean="0">
                <a:solidFill>
                  <a:schemeClr val="tx1"/>
                </a:solidFill>
                <a:effectLst/>
                <a:latin typeface="+mn-lt"/>
                <a:ea typeface="+mn-ea"/>
                <a:cs typeface="+mn-cs"/>
              </a:rPr>
              <a:t>Now we have received, not the spirit of the world, but the Spirit who is from God, that we might know the things that have been freely given to us by God.</a:t>
            </a:r>
          </a:p>
          <a:p>
            <a:r>
              <a:rPr lang="en-US" sz="1200" b="1" i="0" kern="1200" baseline="30000" dirty="0" smtClean="0">
                <a:solidFill>
                  <a:schemeClr val="tx1"/>
                </a:solidFill>
                <a:effectLst/>
                <a:latin typeface="+mn-lt"/>
                <a:ea typeface="+mn-ea"/>
                <a:cs typeface="+mn-cs"/>
              </a:rPr>
              <a:t>13 </a:t>
            </a:r>
            <a:r>
              <a:rPr lang="en-US" sz="1200" b="0" i="0" kern="1200" dirty="0" smtClean="0">
                <a:solidFill>
                  <a:schemeClr val="tx1"/>
                </a:solidFill>
                <a:effectLst/>
                <a:latin typeface="+mn-lt"/>
                <a:ea typeface="+mn-ea"/>
                <a:cs typeface="+mn-cs"/>
              </a:rPr>
              <a:t>These things we also speak, not in words which man’s wisdom teaches but which the Holy</a:t>
            </a:r>
            <a:r>
              <a:rPr lang="en-US" sz="1200" b="0" i="0" kern="1200" baseline="30000" dirty="0" smtClean="0">
                <a:solidFill>
                  <a:schemeClr val="tx1"/>
                </a:solidFill>
                <a:effectLst/>
                <a:latin typeface="+mn-lt"/>
                <a:ea typeface="+mn-ea"/>
                <a:cs typeface="+mn-cs"/>
              </a:rPr>
              <a:t>[</a:t>
            </a:r>
            <a:r>
              <a:rPr lang="en-US" sz="1200" b="0" i="0" u="none" strike="noStrike" kern="1200" baseline="30000" dirty="0" smtClean="0">
                <a:solidFill>
                  <a:schemeClr val="tx1"/>
                </a:solidFill>
                <a:effectLst/>
                <a:latin typeface="+mn-lt"/>
                <a:ea typeface="+mn-ea"/>
                <a:cs typeface="+mn-cs"/>
                <a:hlinkClick r:id="rId3" tooltip="See footnote a"/>
              </a:rPr>
              <a:t>a</a:t>
            </a:r>
            <a:r>
              <a:rPr lang="en-US" sz="1200" b="0" i="0" kern="1200" baseline="30000" dirty="0" smtClean="0">
                <a:solidFill>
                  <a:schemeClr val="tx1"/>
                </a:solidFill>
                <a:effectLst/>
                <a:latin typeface="+mn-lt"/>
                <a:ea typeface="+mn-ea"/>
                <a:cs typeface="+mn-cs"/>
              </a:rPr>
              <a:t>]</a:t>
            </a:r>
            <a:r>
              <a:rPr lang="en-US" sz="1200" b="0" i="0" kern="1200" dirty="0" smtClean="0">
                <a:solidFill>
                  <a:schemeClr val="tx1"/>
                </a:solidFill>
                <a:effectLst/>
                <a:latin typeface="+mn-lt"/>
                <a:ea typeface="+mn-ea"/>
                <a:cs typeface="+mn-cs"/>
              </a:rPr>
              <a:t> Spirit teaches, comparing spiritual things with spiritual.</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C0D3CBA7-4B7F-48A5-BA6A-F11A623D271E}" type="slidenum">
              <a:rPr lang="en-US" smtClean="0"/>
              <a:t>19</a:t>
            </a:fld>
            <a:endParaRPr lang="en-US"/>
          </a:p>
        </p:txBody>
      </p:sp>
    </p:spTree>
    <p:extLst>
      <p:ext uri="{BB962C8B-B14F-4D97-AF65-F5344CB8AC3E}">
        <p14:creationId xmlns:p14="http://schemas.microsoft.com/office/powerpoint/2010/main" val="255247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F2E4080-4E1B-477D-9AE6-CB0AC75DDC89}" type="slidenum">
              <a:rPr lang="en-US" smtClean="0"/>
              <a:t>3</a:t>
            </a:fld>
            <a:endParaRPr lang="en-US"/>
          </a:p>
        </p:txBody>
      </p:sp>
    </p:spTree>
    <p:extLst>
      <p:ext uri="{BB962C8B-B14F-4D97-AF65-F5344CB8AC3E}">
        <p14:creationId xmlns:p14="http://schemas.microsoft.com/office/powerpoint/2010/main" val="38148631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Matthew 16:24</a:t>
            </a:r>
            <a:r>
              <a:rPr lang="en-US" baseline="0" dirty="0" smtClean="0"/>
              <a:t> </a:t>
            </a:r>
            <a:r>
              <a:rPr lang="en-US" sz="1200" b="1" i="0" kern="1200" baseline="3000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Then Jesus said to His disciples, “If anyone desires to come after Me, let him deny himself, and take up his cross, and follow Me.</a:t>
            </a:r>
          </a:p>
          <a:p>
            <a:endParaRPr lang="en-US" sz="1200" b="0" i="0" kern="1200" dirty="0" smtClean="0">
              <a:solidFill>
                <a:schemeClr val="tx1"/>
              </a:solidFill>
              <a:effectLst/>
              <a:latin typeface="+mn-lt"/>
              <a:ea typeface="+mn-ea"/>
              <a:cs typeface="+mn-cs"/>
            </a:endParaRPr>
          </a:p>
          <a:p>
            <a:endParaRPr lang="en-US" dirty="0" smtClean="0"/>
          </a:p>
        </p:txBody>
      </p:sp>
      <p:sp>
        <p:nvSpPr>
          <p:cNvPr id="4" name="Slide Number Placeholder 3"/>
          <p:cNvSpPr>
            <a:spLocks noGrp="1"/>
          </p:cNvSpPr>
          <p:nvPr>
            <p:ph type="sldNum" sz="quarter" idx="10"/>
          </p:nvPr>
        </p:nvSpPr>
        <p:spPr/>
        <p:txBody>
          <a:bodyPr/>
          <a:lstStyle/>
          <a:p>
            <a:fld id="{C0D3CBA7-4B7F-48A5-BA6A-F11A623D271E}" type="slidenum">
              <a:rPr lang="en-US" smtClean="0"/>
              <a:t>4</a:t>
            </a:fld>
            <a:endParaRPr lang="en-US"/>
          </a:p>
        </p:txBody>
      </p:sp>
    </p:spTree>
    <p:extLst>
      <p:ext uri="{BB962C8B-B14F-4D97-AF65-F5344CB8AC3E}">
        <p14:creationId xmlns:p14="http://schemas.microsoft.com/office/powerpoint/2010/main" val="30450084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John 3:16</a:t>
            </a:r>
            <a:r>
              <a:rPr lang="en-US" baseline="0" dirty="0" smtClean="0"/>
              <a:t> </a:t>
            </a:r>
            <a:r>
              <a:rPr lang="en-US" sz="1200" b="1" i="0" kern="1200" baseline="3000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For God so loved the world that He gave His only begotten Son, that whoever believes in Him should not perish but have everlasting life.</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John 3:18</a:t>
            </a:r>
            <a:r>
              <a:rPr lang="en-US" sz="1200" b="0" i="0" kern="1200" baseline="0" dirty="0" smtClean="0">
                <a:solidFill>
                  <a:schemeClr val="tx1"/>
                </a:solidFill>
                <a:effectLst/>
                <a:latin typeface="+mn-lt"/>
                <a:ea typeface="+mn-ea"/>
                <a:cs typeface="+mn-cs"/>
              </a:rPr>
              <a:t>  </a:t>
            </a:r>
            <a:r>
              <a:rPr lang="en-US" sz="1200" b="1" i="0" kern="1200" baseline="30000" dirty="0" smtClean="0">
                <a:solidFill>
                  <a:schemeClr val="tx1"/>
                </a:solidFill>
                <a:effectLst/>
                <a:latin typeface="+mn-lt"/>
                <a:ea typeface="+mn-ea"/>
                <a:cs typeface="+mn-cs"/>
              </a:rPr>
              <a:t>18 </a:t>
            </a:r>
            <a:r>
              <a:rPr lang="en-US" sz="1200" b="0" i="0" kern="1200" dirty="0" smtClean="0">
                <a:solidFill>
                  <a:schemeClr val="tx1"/>
                </a:solidFill>
                <a:effectLst/>
                <a:latin typeface="+mn-lt"/>
                <a:ea typeface="+mn-ea"/>
                <a:cs typeface="+mn-cs"/>
              </a:rPr>
              <a:t>“He who believes in Him is not condemned; but he who does not believe is condemned already, because he has not believed in the name of the only begotten Son of God.   </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Hebrews 3:12-13  </a:t>
            </a:r>
            <a:r>
              <a:rPr lang="en-US" sz="1200" b="1" i="0" kern="1200" baseline="3000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Beware, brethren, lest there be in any of you an evil heart of unbelief in departing from the living God; </a:t>
            </a:r>
            <a:r>
              <a:rPr lang="en-US" sz="1200" b="1" i="0" kern="1200" baseline="30000" dirty="0" smtClean="0">
                <a:solidFill>
                  <a:schemeClr val="tx1"/>
                </a:solidFill>
                <a:effectLst/>
                <a:latin typeface="+mn-lt"/>
                <a:ea typeface="+mn-ea"/>
                <a:cs typeface="+mn-cs"/>
              </a:rPr>
              <a:t>13 </a:t>
            </a:r>
            <a:r>
              <a:rPr lang="en-US" sz="1200" b="0" i="0" kern="1200" dirty="0" smtClean="0">
                <a:solidFill>
                  <a:schemeClr val="tx1"/>
                </a:solidFill>
                <a:effectLst/>
                <a:latin typeface="+mn-lt"/>
                <a:ea typeface="+mn-ea"/>
                <a:cs typeface="+mn-cs"/>
              </a:rPr>
              <a:t>but exhort one another daily, while it is called “Today,” lest any of you be hardened through the deceitfulness of sin.</a:t>
            </a:r>
            <a:endParaRPr lang="en-US" dirty="0"/>
          </a:p>
        </p:txBody>
      </p:sp>
      <p:sp>
        <p:nvSpPr>
          <p:cNvPr id="4" name="Slide Number Placeholder 3"/>
          <p:cNvSpPr>
            <a:spLocks noGrp="1"/>
          </p:cNvSpPr>
          <p:nvPr>
            <p:ph type="sldNum" sz="quarter" idx="10"/>
          </p:nvPr>
        </p:nvSpPr>
        <p:spPr/>
        <p:txBody>
          <a:bodyPr/>
          <a:lstStyle/>
          <a:p>
            <a:fld id="{C0D3CBA7-4B7F-48A5-BA6A-F11A623D271E}" type="slidenum">
              <a:rPr lang="en-US" smtClean="0"/>
              <a:t>5</a:t>
            </a:fld>
            <a:endParaRPr lang="en-US"/>
          </a:p>
        </p:txBody>
      </p:sp>
    </p:spTree>
    <p:extLst>
      <p:ext uri="{BB962C8B-B14F-4D97-AF65-F5344CB8AC3E}">
        <p14:creationId xmlns:p14="http://schemas.microsoft.com/office/powerpoint/2010/main" val="10200632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John</a:t>
            </a:r>
            <a:r>
              <a:rPr lang="en-US" baseline="0" dirty="0" smtClean="0"/>
              <a:t> 6:28-29  </a:t>
            </a:r>
            <a:r>
              <a:rPr lang="en-US" sz="1200" b="0" i="0" kern="1200" dirty="0" smtClean="0">
                <a:solidFill>
                  <a:schemeClr val="tx1"/>
                </a:solidFill>
                <a:effectLst/>
                <a:latin typeface="+mn-lt"/>
                <a:ea typeface="+mn-ea"/>
                <a:cs typeface="+mn-cs"/>
              </a:rPr>
              <a:t>Then they said to Him, “What shall we do, that we may work the works of God?”</a:t>
            </a:r>
            <a:r>
              <a:rPr lang="en-US" baseline="0" dirty="0" smtClean="0"/>
              <a:t> </a:t>
            </a:r>
            <a:r>
              <a:rPr lang="en-US" sz="1200" b="0" i="0" kern="1200" dirty="0" smtClean="0">
                <a:solidFill>
                  <a:schemeClr val="tx1"/>
                </a:solidFill>
                <a:effectLst/>
                <a:latin typeface="+mn-lt"/>
                <a:ea typeface="+mn-ea"/>
                <a:cs typeface="+mn-cs"/>
              </a:rPr>
              <a:t>Jesus answered and said to them, “This is the work of God, that you believe in Him whom He sent.”</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Revelation 2:10  </a:t>
            </a:r>
            <a:endParaRPr lang="en-US" dirty="0"/>
          </a:p>
        </p:txBody>
      </p:sp>
      <p:sp>
        <p:nvSpPr>
          <p:cNvPr id="4" name="Slide Number Placeholder 3"/>
          <p:cNvSpPr>
            <a:spLocks noGrp="1"/>
          </p:cNvSpPr>
          <p:nvPr>
            <p:ph type="sldNum" sz="quarter" idx="10"/>
          </p:nvPr>
        </p:nvSpPr>
        <p:spPr/>
        <p:txBody>
          <a:bodyPr/>
          <a:lstStyle/>
          <a:p>
            <a:fld id="{C0D3CBA7-4B7F-48A5-BA6A-F11A623D271E}" type="slidenum">
              <a:rPr lang="en-US" smtClean="0"/>
              <a:t>6</a:t>
            </a:fld>
            <a:endParaRPr lang="en-US"/>
          </a:p>
        </p:txBody>
      </p:sp>
    </p:spTree>
    <p:extLst>
      <p:ext uri="{BB962C8B-B14F-4D97-AF65-F5344CB8AC3E}">
        <p14:creationId xmlns:p14="http://schemas.microsoft.com/office/powerpoint/2010/main" val="30461472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Joshua 6:1-2</a:t>
            </a:r>
            <a:r>
              <a:rPr lang="en-US" baseline="0" dirty="0" smtClean="0"/>
              <a:t>  </a:t>
            </a:r>
            <a:r>
              <a:rPr lang="en-US" sz="1200" b="0" i="0" kern="1200" dirty="0" smtClean="0">
                <a:solidFill>
                  <a:schemeClr val="tx1"/>
                </a:solidFill>
                <a:effectLst/>
                <a:latin typeface="+mn-lt"/>
                <a:ea typeface="+mn-ea"/>
                <a:cs typeface="+mn-cs"/>
              </a:rPr>
              <a:t>Now Jericho was securely shut up because of the children of Israel; none went out, and none came in. </a:t>
            </a:r>
            <a:r>
              <a:rPr lang="en-US" sz="1200" b="1" i="0" kern="1200" baseline="30000" dirty="0" smtClean="0">
                <a:solidFill>
                  <a:schemeClr val="tx1"/>
                </a:solidFill>
                <a:effectLst/>
                <a:latin typeface="+mn-lt"/>
                <a:ea typeface="+mn-ea"/>
                <a:cs typeface="+mn-cs"/>
              </a:rPr>
              <a:t>2 </a:t>
            </a:r>
            <a:r>
              <a:rPr lang="en-US" sz="1200" b="0" i="0" kern="1200" dirty="0" smtClean="0">
                <a:solidFill>
                  <a:schemeClr val="tx1"/>
                </a:solidFill>
                <a:effectLst/>
                <a:latin typeface="+mn-lt"/>
                <a:ea typeface="+mn-ea"/>
                <a:cs typeface="+mn-cs"/>
              </a:rPr>
              <a:t>And the </a:t>
            </a:r>
            <a:r>
              <a:rPr lang="en-US" sz="1200" b="0" i="0" kern="1200" cap="small" dirty="0" smtClean="0">
                <a:solidFill>
                  <a:schemeClr val="tx1"/>
                </a:solidFill>
                <a:effectLst/>
                <a:latin typeface="+mn-lt"/>
                <a:ea typeface="+mn-ea"/>
                <a:cs typeface="+mn-cs"/>
              </a:rPr>
              <a:t>Lord</a:t>
            </a:r>
            <a:r>
              <a:rPr lang="en-US" sz="1200" b="0" i="0" kern="1200" dirty="0" smtClean="0">
                <a:solidFill>
                  <a:schemeClr val="tx1"/>
                </a:solidFill>
                <a:effectLst/>
                <a:latin typeface="+mn-lt"/>
                <a:ea typeface="+mn-ea"/>
                <a:cs typeface="+mn-cs"/>
              </a:rPr>
              <a:t> said to Joshua: “See! I have given Jericho into your hand, its king, </a:t>
            </a:r>
            <a:r>
              <a:rPr lang="en-US" sz="1200" b="0" i="1" kern="1200" dirty="0" smtClean="0">
                <a:solidFill>
                  <a:schemeClr val="tx1"/>
                </a:solidFill>
                <a:effectLst/>
                <a:latin typeface="+mn-lt"/>
                <a:ea typeface="+mn-ea"/>
                <a:cs typeface="+mn-cs"/>
              </a:rPr>
              <a:t>and</a:t>
            </a:r>
            <a:r>
              <a:rPr lang="en-US" sz="1200" b="0" i="0" kern="1200" dirty="0" smtClean="0">
                <a:solidFill>
                  <a:schemeClr val="tx1"/>
                </a:solidFill>
                <a:effectLst/>
                <a:latin typeface="+mn-lt"/>
                <a:ea typeface="+mn-ea"/>
                <a:cs typeface="+mn-cs"/>
              </a:rPr>
              <a:t> the mighty men of valor.</a:t>
            </a:r>
          </a:p>
          <a:p>
            <a:endParaRPr lang="en-US" sz="1200" b="0" i="0" kern="1200" dirty="0" smtClean="0">
              <a:solidFill>
                <a:schemeClr val="tx1"/>
              </a:solidFill>
              <a:effectLst/>
              <a:latin typeface="+mn-lt"/>
              <a:ea typeface="+mn-ea"/>
              <a:cs typeface="+mn-cs"/>
            </a:endParaRPr>
          </a:p>
          <a:p>
            <a:r>
              <a:rPr lang="en-US" sz="1200" b="1" i="0" kern="1200" baseline="30000" dirty="0" smtClean="0">
                <a:solidFill>
                  <a:schemeClr val="tx1"/>
                </a:solidFill>
                <a:effectLst/>
                <a:latin typeface="+mn-lt"/>
                <a:ea typeface="+mn-ea"/>
                <a:cs typeface="+mn-cs"/>
              </a:rPr>
              <a:t>20 </a:t>
            </a:r>
            <a:r>
              <a:rPr lang="en-US" sz="1200" b="0" i="0" kern="1200" dirty="0" smtClean="0">
                <a:solidFill>
                  <a:schemeClr val="tx1"/>
                </a:solidFill>
                <a:effectLst/>
                <a:latin typeface="+mn-lt"/>
                <a:ea typeface="+mn-ea"/>
                <a:cs typeface="+mn-cs"/>
              </a:rPr>
              <a:t>So the people shouted when </a:t>
            </a:r>
            <a:r>
              <a:rPr lang="en-US" sz="1200" b="0" i="1" kern="1200" dirty="0" smtClean="0">
                <a:solidFill>
                  <a:schemeClr val="tx1"/>
                </a:solidFill>
                <a:effectLst/>
                <a:latin typeface="+mn-lt"/>
                <a:ea typeface="+mn-ea"/>
                <a:cs typeface="+mn-cs"/>
              </a:rPr>
              <a:t>the priests</a:t>
            </a:r>
            <a:r>
              <a:rPr lang="en-US" sz="1200" b="0" i="0" kern="1200" dirty="0" smtClean="0">
                <a:solidFill>
                  <a:schemeClr val="tx1"/>
                </a:solidFill>
                <a:effectLst/>
                <a:latin typeface="+mn-lt"/>
                <a:ea typeface="+mn-ea"/>
                <a:cs typeface="+mn-cs"/>
              </a:rPr>
              <a:t> blew the trumpets. And it happened when the people heard the sound of the trumpet, and the people shouted with a great shout, that the wall fell down flat. Then the people went up into the city, every man straight before him, and they took the city.</a:t>
            </a:r>
            <a:endParaRPr lang="en-US" dirty="0"/>
          </a:p>
        </p:txBody>
      </p:sp>
      <p:sp>
        <p:nvSpPr>
          <p:cNvPr id="4" name="Slide Number Placeholder 3"/>
          <p:cNvSpPr>
            <a:spLocks noGrp="1"/>
          </p:cNvSpPr>
          <p:nvPr>
            <p:ph type="sldNum" sz="quarter" idx="10"/>
          </p:nvPr>
        </p:nvSpPr>
        <p:spPr/>
        <p:txBody>
          <a:bodyPr/>
          <a:lstStyle/>
          <a:p>
            <a:fld id="{C0D3CBA7-4B7F-48A5-BA6A-F11A623D271E}" type="slidenum">
              <a:rPr lang="en-US" smtClean="0"/>
              <a:t>7</a:t>
            </a:fld>
            <a:endParaRPr lang="en-US"/>
          </a:p>
        </p:txBody>
      </p:sp>
    </p:spTree>
    <p:extLst>
      <p:ext uri="{BB962C8B-B14F-4D97-AF65-F5344CB8AC3E}">
        <p14:creationId xmlns:p14="http://schemas.microsoft.com/office/powerpoint/2010/main" val="23290325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smtClean="0"/>
              <a:t>Coffman’s Commentary on 1 John 2:19</a:t>
            </a:r>
          </a:p>
          <a:p>
            <a:r>
              <a:rPr lang="en-US" dirty="0" smtClean="0"/>
              <a:t>John did not here write of the false teachers that "they never had been of us," but that at an unspecified previous time, they were not. </a:t>
            </a:r>
          </a:p>
          <a:p>
            <a:r>
              <a:rPr lang="en-US" dirty="0" smtClean="0"/>
              <a:t>…the word is not that they had never been of us, but that they are not of us. Their departure from the faith became final at some point prior to their leaving; </a:t>
            </a:r>
          </a:p>
          <a:p>
            <a:endParaRPr lang="en-US" dirty="0" smtClean="0"/>
          </a:p>
          <a:p>
            <a:r>
              <a:rPr lang="en-US" dirty="0" smtClean="0"/>
              <a:t>The list of passages is not exhaustive, but others used to justify OSAS</a:t>
            </a:r>
            <a:r>
              <a:rPr lang="en-US" baseline="0" dirty="0" smtClean="0"/>
              <a:t> are handled in similar fashion by proponents of the doctrine.</a:t>
            </a:r>
          </a:p>
          <a:p>
            <a:endParaRPr lang="en-US" baseline="0" dirty="0" smtClean="0"/>
          </a:p>
          <a:p>
            <a:r>
              <a:rPr lang="en-US" baseline="0" dirty="0" smtClean="0"/>
              <a:t>What do the Savior and His spirit-inspired apostles say about this doctrine?</a:t>
            </a:r>
            <a:endParaRPr lang="en-US" dirty="0" smtClean="0"/>
          </a:p>
          <a:p>
            <a:endParaRPr lang="en-US" dirty="0"/>
          </a:p>
        </p:txBody>
      </p:sp>
      <p:sp>
        <p:nvSpPr>
          <p:cNvPr id="4" name="Slide Number Placeholder 3"/>
          <p:cNvSpPr>
            <a:spLocks noGrp="1"/>
          </p:cNvSpPr>
          <p:nvPr>
            <p:ph type="sldNum" sz="quarter" idx="10"/>
          </p:nvPr>
        </p:nvSpPr>
        <p:spPr/>
        <p:txBody>
          <a:bodyPr/>
          <a:lstStyle/>
          <a:p>
            <a:fld id="{C0D3CBA7-4B7F-48A5-BA6A-F11A623D271E}" type="slidenum">
              <a:rPr lang="en-US" smtClean="0"/>
              <a:t>8</a:t>
            </a:fld>
            <a:endParaRPr lang="en-US"/>
          </a:p>
        </p:txBody>
      </p:sp>
    </p:spTree>
    <p:extLst>
      <p:ext uri="{BB962C8B-B14F-4D97-AF65-F5344CB8AC3E}">
        <p14:creationId xmlns:p14="http://schemas.microsoft.com/office/powerpoint/2010/main" val="37661940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D3CBA7-4B7F-48A5-BA6A-F11A623D271E}" type="slidenum">
              <a:rPr lang="en-US" smtClean="0"/>
              <a:t>9</a:t>
            </a:fld>
            <a:endParaRPr lang="en-US"/>
          </a:p>
        </p:txBody>
      </p:sp>
    </p:spTree>
    <p:extLst>
      <p:ext uri="{BB962C8B-B14F-4D97-AF65-F5344CB8AC3E}">
        <p14:creationId xmlns:p14="http://schemas.microsoft.com/office/powerpoint/2010/main" val="39166234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Corinthians</a:t>
            </a:r>
            <a:r>
              <a:rPr lang="en-US" baseline="0" dirty="0" smtClean="0"/>
              <a:t> 1:2  </a:t>
            </a:r>
            <a:r>
              <a:rPr lang="en-US" sz="1200" b="0" i="0" kern="1200" dirty="0" smtClean="0">
                <a:solidFill>
                  <a:schemeClr val="tx1"/>
                </a:solidFill>
                <a:effectLst/>
                <a:latin typeface="+mn-lt"/>
                <a:ea typeface="+mn-ea"/>
                <a:cs typeface="+mn-cs"/>
              </a:rPr>
              <a:t>To the church of God which is at Corinth, to those who are sanctified in Christ Jesus, called </a:t>
            </a:r>
            <a:r>
              <a:rPr lang="en-US" sz="1200" b="0" i="1" kern="1200" dirty="0" smtClean="0">
                <a:solidFill>
                  <a:schemeClr val="tx1"/>
                </a:solidFill>
                <a:effectLst/>
                <a:latin typeface="+mn-lt"/>
                <a:ea typeface="+mn-ea"/>
                <a:cs typeface="+mn-cs"/>
              </a:rPr>
              <a:t>to be</a:t>
            </a:r>
            <a:r>
              <a:rPr lang="en-US" sz="1200" b="0" i="0" kern="1200" dirty="0" smtClean="0">
                <a:solidFill>
                  <a:schemeClr val="tx1"/>
                </a:solidFill>
                <a:effectLst/>
                <a:latin typeface="+mn-lt"/>
                <a:ea typeface="+mn-ea"/>
                <a:cs typeface="+mn-cs"/>
              </a:rPr>
              <a:t> saints, with all who in every place call on the name of Jesus Christ our Lord, both theirs and ours:</a:t>
            </a:r>
            <a:endParaRPr lang="en-US" dirty="0"/>
          </a:p>
        </p:txBody>
      </p:sp>
      <p:sp>
        <p:nvSpPr>
          <p:cNvPr id="4" name="Slide Number Placeholder 3"/>
          <p:cNvSpPr>
            <a:spLocks noGrp="1"/>
          </p:cNvSpPr>
          <p:nvPr>
            <p:ph type="sldNum" sz="quarter" idx="10"/>
          </p:nvPr>
        </p:nvSpPr>
        <p:spPr/>
        <p:txBody>
          <a:bodyPr/>
          <a:lstStyle/>
          <a:p>
            <a:fld id="{C0D3CBA7-4B7F-48A5-BA6A-F11A623D271E}" type="slidenum">
              <a:rPr lang="en-US" smtClean="0"/>
              <a:t>10</a:t>
            </a:fld>
            <a:endParaRPr lang="en-US"/>
          </a:p>
        </p:txBody>
      </p:sp>
    </p:spTree>
    <p:extLst>
      <p:ext uri="{BB962C8B-B14F-4D97-AF65-F5344CB8AC3E}">
        <p14:creationId xmlns:p14="http://schemas.microsoft.com/office/powerpoint/2010/main" val="37547791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60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8" y="3956281"/>
            <a:ext cx="6831673"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9" y="6453386"/>
            <a:ext cx="1607944" cy="404614"/>
          </a:xfrm>
        </p:spPr>
        <p:txBody>
          <a:bodyPr/>
          <a:lstStyle>
            <a:lvl1pPr>
              <a:defRPr baseline="0">
                <a:solidFill>
                  <a:schemeClr val="tx2"/>
                </a:solidFill>
              </a:defRPr>
            </a:lvl1pPr>
          </a:lstStyle>
          <a:p>
            <a:fld id="{4AE866C9-9377-44B5-96CB-5D82AF6D9DAB}" type="datetimeFigureOut">
              <a:rPr lang="en-US" smtClean="0"/>
              <a:t>10/6/2016</a:t>
            </a:fld>
            <a:endParaRPr lang="en-US"/>
          </a:p>
        </p:txBody>
      </p:sp>
      <p:sp>
        <p:nvSpPr>
          <p:cNvPr id="5" name="Footer Placeholder 4"/>
          <p:cNvSpPr>
            <a:spLocks noGrp="1"/>
          </p:cNvSpPr>
          <p:nvPr>
            <p:ph type="ftr" sz="quarter" idx="11"/>
          </p:nvPr>
        </p:nvSpPr>
        <p:spPr>
          <a:xfrm>
            <a:off x="2584056"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5592C788-3913-4099-B442-38D9E6B4E899}" type="slidenum">
              <a:rPr lang="en-US" smtClean="0"/>
              <a:t>‹#›</a:t>
            </a:fld>
            <a:endParaRPr lang="en-US"/>
          </a:p>
        </p:txBody>
      </p:sp>
      <p:grpSp>
        <p:nvGrpSpPr>
          <p:cNvPr id="8" name="Group 7"/>
          <p:cNvGrpSpPr/>
          <p:nvPr/>
        </p:nvGrpSpPr>
        <p:grpSpPr>
          <a:xfrm>
            <a:off x="752858" y="744470"/>
            <a:ext cx="1067411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744786459"/>
      </p:ext>
    </p:extLst>
  </p:cSld>
  <p:clrMapOvr>
    <a:masterClrMapping/>
  </p:clrMapOvr>
  <mc:AlternateContent xmlns:mc="http://schemas.openxmlformats.org/markup-compatibility/2006" xmlns:p15="http://schemas.microsoft.com/office/powerpoint/2012/main">
    <mc:Choice Requires="p15">
      <p:transition spd="med">
        <p15:prstTrans prst="peelOff"/>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7"/>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AE866C9-9377-44B5-96CB-5D82AF6D9DAB}"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92C788-3913-4099-B442-38D9E6B4E899}" type="slidenum">
              <a:rPr lang="en-US" smtClean="0"/>
              <a:t>‹#›</a:t>
            </a:fld>
            <a:endParaRPr lang="en-US"/>
          </a:p>
        </p:txBody>
      </p:sp>
    </p:spTree>
    <p:extLst>
      <p:ext uri="{BB962C8B-B14F-4D97-AF65-F5344CB8AC3E}">
        <p14:creationId xmlns:p14="http://schemas.microsoft.com/office/powerpoint/2010/main" val="2269297732"/>
      </p:ext>
    </p:extLst>
  </p:cSld>
  <p:clrMapOvr>
    <a:masterClrMapping/>
  </p:clrMapOvr>
  <mc:AlternateContent xmlns:mc="http://schemas.openxmlformats.org/markup-compatibility/2006" xmlns:p15="http://schemas.microsoft.com/office/powerpoint/2012/main">
    <mc:Choice Requires="p15">
      <p:transition spd="med">
        <p15:prstTrans prst="peelOff"/>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74396" y="624156"/>
            <a:ext cx="1987933"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1" y="624156"/>
            <a:ext cx="7632700"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AE866C9-9377-44B5-96CB-5D82AF6D9DAB}"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92C788-3913-4099-B442-38D9E6B4E899}" type="slidenum">
              <a:rPr lang="en-US" smtClean="0"/>
              <a:t>‹#›</a:t>
            </a:fld>
            <a:endParaRPr lang="en-US"/>
          </a:p>
        </p:txBody>
      </p:sp>
    </p:spTree>
    <p:extLst>
      <p:ext uri="{BB962C8B-B14F-4D97-AF65-F5344CB8AC3E}">
        <p14:creationId xmlns:p14="http://schemas.microsoft.com/office/powerpoint/2010/main" val="1524802315"/>
      </p:ext>
    </p:extLst>
  </p:cSld>
  <p:clrMapOvr>
    <a:masterClrMapping/>
  </p:clrMapOvr>
  <mc:AlternateContent xmlns:mc="http://schemas.openxmlformats.org/markup-compatibility/2006" xmlns:p15="http://schemas.microsoft.com/office/powerpoint/2012/main">
    <mc:Choice Requires="p15">
      <p:transition spd="med">
        <p15:prstTrans prst="peelOff"/>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50900" y="88900"/>
            <a:ext cx="11150600" cy="1485900"/>
          </a:xfrm>
        </p:spPr>
        <p:txBody>
          <a:bodyPr anchor="ctr">
            <a:normAutofit/>
          </a:bodyPr>
          <a:lstStyle>
            <a:lvl1pPr>
              <a:defRPr sz="4800"/>
            </a:lvl1pPr>
          </a:lstStyle>
          <a:p>
            <a:r>
              <a:rPr lang="en-US" dirty="0" smtClean="0"/>
              <a:t>Click to edit Master title style</a:t>
            </a:r>
            <a:endParaRPr lang="en-US" dirty="0"/>
          </a:p>
        </p:txBody>
      </p:sp>
      <p:sp>
        <p:nvSpPr>
          <p:cNvPr id="3" name="Content Placeholder 2"/>
          <p:cNvSpPr>
            <a:spLocks noGrp="1"/>
          </p:cNvSpPr>
          <p:nvPr>
            <p:ph idx="1"/>
          </p:nvPr>
        </p:nvSpPr>
        <p:spPr>
          <a:xfrm>
            <a:off x="850900" y="1739900"/>
            <a:ext cx="11150600" cy="4965700"/>
          </a:xfrm>
        </p:spPr>
        <p:txBody>
          <a:bodyPr/>
          <a:lstStyle>
            <a:lvl1pPr>
              <a:defRPr sz="3600"/>
            </a:lvl1pPr>
            <a:lvl2pPr>
              <a:defRPr sz="3200"/>
            </a:lvl2pPr>
            <a:lvl3pPr>
              <a:defRPr sz="280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380801137"/>
      </p:ext>
    </p:extLst>
  </p:cSld>
  <p:clrMapOvr>
    <a:masterClrMapping/>
  </p:clrMapOvr>
  <mc:AlternateContent xmlns:mc="http://schemas.openxmlformats.org/markup-compatibility/2006" xmlns:p15="http://schemas.microsoft.com/office/powerpoint/2012/main">
    <mc:Choice Requires="p15">
      <p:transition spd="med">
        <p15:prstTrans prst="peelOff"/>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2"/>
            <a:ext cx="9612971" cy="2852737"/>
          </a:xfrm>
        </p:spPr>
        <p:txBody>
          <a:bodyPr anchor="b">
            <a:normAutofit/>
          </a:bodyPr>
          <a:lstStyle>
            <a:lvl1pPr algn="r">
              <a:defRPr sz="60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9" y="6453386"/>
            <a:ext cx="1622409" cy="404614"/>
          </a:xfrm>
        </p:spPr>
        <p:txBody>
          <a:bodyPr/>
          <a:lstStyle>
            <a:lvl1pPr>
              <a:defRPr>
                <a:solidFill>
                  <a:schemeClr val="tx2"/>
                </a:solidFill>
              </a:defRPr>
            </a:lvl1pPr>
          </a:lstStyle>
          <a:p>
            <a:fld id="{4AE866C9-9377-44B5-96CB-5D82AF6D9DAB}" type="datetimeFigureOut">
              <a:rPr lang="en-US" smtClean="0"/>
              <a:t>10/6/2016</a:t>
            </a:fld>
            <a:endParaRPr lang="en-US"/>
          </a:p>
        </p:txBody>
      </p:sp>
      <p:sp>
        <p:nvSpPr>
          <p:cNvPr id="5" name="Footer Placeholder 4"/>
          <p:cNvSpPr>
            <a:spLocks noGrp="1"/>
          </p:cNvSpPr>
          <p:nvPr>
            <p:ph type="ftr" sz="quarter" idx="11"/>
          </p:nvPr>
        </p:nvSpPr>
        <p:spPr>
          <a:xfrm>
            <a:off x="2584313"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5592C788-3913-4099-B442-38D9E6B4E899}" type="slidenum">
              <a:rPr lang="en-US" smtClean="0"/>
              <a:t>‹#›</a:t>
            </a:fld>
            <a:endParaRPr lang="en-US"/>
          </a:p>
        </p:txBody>
      </p:sp>
      <p:sp>
        <p:nvSpPr>
          <p:cNvPr id="7" name="Freeform 6"/>
          <p:cNvSpPr/>
          <p:nvPr/>
        </p:nvSpPr>
        <p:spPr bwMode="auto">
          <a:xfrm>
            <a:off x="8151963"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title="Crop Mark"/>
          <p:cNvSpPr/>
          <p:nvPr/>
        </p:nvSpPr>
        <p:spPr bwMode="auto">
          <a:xfrm>
            <a:off x="8151963"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7694710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spd="med">
        <p15:prstTrans prst="peelOff"/>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6001"/>
            <a:ext cx="4447787"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6001"/>
            <a:ext cx="4447787"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AE866C9-9377-44B5-96CB-5D82AF6D9DAB}"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92C788-3913-4099-B442-38D9E6B4E899}" type="slidenum">
              <a:rPr lang="en-US" smtClean="0"/>
              <a:t>‹#›</a:t>
            </a:fld>
            <a:endParaRPr lang="en-US"/>
          </a:p>
        </p:txBody>
      </p:sp>
    </p:spTree>
    <p:extLst>
      <p:ext uri="{BB962C8B-B14F-4D97-AF65-F5344CB8AC3E}">
        <p14:creationId xmlns:p14="http://schemas.microsoft.com/office/powerpoint/2010/main" val="2383472066"/>
      </p:ext>
    </p:extLst>
  </p:cSld>
  <p:clrMapOvr>
    <a:masterClrMapping/>
  </p:clrMapOvr>
  <mc:AlternateContent xmlns:mc="http://schemas.openxmlformats.org/markup-compatibility/2006" xmlns:p15="http://schemas.microsoft.com/office/powerpoint/2012/main">
    <mc:Choice Requires="p15">
      <p:transition spd="med">
        <p15:prstTrans prst="peelOff"/>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230"/>
            <a:ext cx="4447787"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1371601" y="3305209"/>
            <a:ext cx="4447785"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3" y="2349754"/>
            <a:ext cx="4447787"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6525013" y="3305209"/>
            <a:ext cx="4447787"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AE866C9-9377-44B5-96CB-5D82AF6D9DAB}" type="datetimeFigureOut">
              <a:rPr lang="en-US" smtClean="0"/>
              <a:t>10/6/2016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92C788-3913-4099-B442-38D9E6B4E899}" type="slidenum">
              <a:rPr lang="en-US" smtClean="0"/>
              <a:t>‹#›</a:t>
            </a:fld>
            <a:endParaRPr lang="en-US"/>
          </a:p>
        </p:txBody>
      </p:sp>
    </p:spTree>
    <p:extLst>
      <p:ext uri="{BB962C8B-B14F-4D97-AF65-F5344CB8AC3E}">
        <p14:creationId xmlns:p14="http://schemas.microsoft.com/office/powerpoint/2010/main" val="4120940755"/>
      </p:ext>
    </p:extLst>
  </p:cSld>
  <p:clrMapOvr>
    <a:masterClrMapping/>
  </p:clrMapOvr>
  <mc:AlternateContent xmlns:mc="http://schemas.openxmlformats.org/markup-compatibility/2006" xmlns:p15="http://schemas.microsoft.com/office/powerpoint/2012/main">
    <mc:Choice Requires="p15">
      <p:transition spd="med">
        <p15:prstTrans prst="peelOff"/>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AE866C9-9377-44B5-96CB-5D82AF6D9DAB}" type="datetimeFigureOut">
              <a:rPr lang="en-US" smtClean="0"/>
              <a:t>10/6/2016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92C788-3913-4099-B442-38D9E6B4E899}" type="slidenum">
              <a:rPr lang="en-US" smtClean="0"/>
              <a:t>‹#›</a:t>
            </a:fld>
            <a:endParaRPr lang="en-US"/>
          </a:p>
        </p:txBody>
      </p:sp>
    </p:spTree>
    <p:extLst>
      <p:ext uri="{BB962C8B-B14F-4D97-AF65-F5344CB8AC3E}">
        <p14:creationId xmlns:p14="http://schemas.microsoft.com/office/powerpoint/2010/main" val="2372693694"/>
      </p:ext>
    </p:extLst>
  </p:cSld>
  <p:clrMapOvr>
    <a:masterClrMapping/>
  </p:clrMapOvr>
  <mc:AlternateContent xmlns:mc="http://schemas.openxmlformats.org/markup-compatibility/2006" xmlns:p15="http://schemas.microsoft.com/office/powerpoint/2012/main">
    <mc:Choice Requires="p15">
      <p:transition spd="med">
        <p15:prstTrans prst="peelOff"/>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E866C9-9377-44B5-96CB-5D82AF6D9DAB}" type="datetimeFigureOut">
              <a:rPr lang="en-US" smtClean="0"/>
              <a:t>10/6/2016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92C788-3913-4099-B442-38D9E6B4E899}" type="slidenum">
              <a:rPr lang="en-US" smtClean="0"/>
              <a:t>‹#›</a:t>
            </a:fld>
            <a:endParaRPr lang="en-US"/>
          </a:p>
        </p:txBody>
      </p:sp>
    </p:spTree>
    <p:extLst>
      <p:ext uri="{BB962C8B-B14F-4D97-AF65-F5344CB8AC3E}">
        <p14:creationId xmlns:p14="http://schemas.microsoft.com/office/powerpoint/2010/main" val="2907244759"/>
      </p:ext>
    </p:extLst>
  </p:cSld>
  <p:clrMapOvr>
    <a:masterClrMapping/>
  </p:clrMapOvr>
  <mc:AlternateContent xmlns:mc="http://schemas.openxmlformats.org/markup-compatibility/2006" xmlns:p15="http://schemas.microsoft.com/office/powerpoint/2012/main">
    <mc:Choice Requires="p15">
      <p:transition spd="med">
        <p15:prstTrans prst="peelOff"/>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4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a:xfrm>
            <a:off x="723901" y="6453386"/>
            <a:ext cx="1204572" cy="404614"/>
          </a:xfrm>
        </p:spPr>
        <p:txBody>
          <a:bodyPr/>
          <a:lstStyle>
            <a:lvl1pPr>
              <a:defRPr>
                <a:solidFill>
                  <a:schemeClr val="tx2"/>
                </a:solidFill>
              </a:defRPr>
            </a:lvl1pPr>
          </a:lstStyle>
          <a:p>
            <a:fld id="{4AE866C9-9377-44B5-96CB-5D82AF6D9DAB}" type="datetimeFigureOut">
              <a:rPr lang="en-US" smtClean="0"/>
              <a:t>10/6/2016</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1" y="6453386"/>
            <a:ext cx="1596292" cy="404614"/>
          </a:xfrm>
        </p:spPr>
        <p:txBody>
          <a:bodyPr/>
          <a:lstStyle>
            <a:lvl1pPr>
              <a:defRPr>
                <a:solidFill>
                  <a:schemeClr val="tx2"/>
                </a:solidFill>
              </a:defRPr>
            </a:lvl1pPr>
          </a:lstStyle>
          <a:p>
            <a:fld id="{5592C788-3913-4099-B442-38D9E6B4E899}" type="slidenum">
              <a:rPr lang="en-US" smtClean="0"/>
              <a:t>‹#›</a:t>
            </a:fld>
            <a:endParaRPr lang="en-US"/>
          </a:p>
        </p:txBody>
      </p:sp>
      <p:sp>
        <p:nvSpPr>
          <p:cNvPr id="9" name="Rectangle 8"/>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28146397"/>
      </p:ext>
    </p:extLst>
  </p:cSld>
  <p:clrMapOvr>
    <a:masterClrMapping/>
  </p:clrMapOvr>
  <mc:AlternateContent xmlns:mc="http://schemas.openxmlformats.org/markup-compatibility/2006" xmlns:p15="http://schemas.microsoft.com/office/powerpoint/2012/main">
    <mc:Choice Requires="p15">
      <p:transition spd="med">
        <p15:prstTrans prst="peelOff"/>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4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2"/>
            <a:ext cx="665988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a:xfrm>
            <a:off x="723901" y="6453386"/>
            <a:ext cx="1204572" cy="404614"/>
          </a:xfrm>
        </p:spPr>
        <p:txBody>
          <a:bodyPr/>
          <a:lstStyle>
            <a:lvl1pPr>
              <a:defRPr>
                <a:solidFill>
                  <a:schemeClr val="tx2"/>
                </a:solidFill>
              </a:defRPr>
            </a:lvl1pPr>
          </a:lstStyle>
          <a:p>
            <a:fld id="{4AE866C9-9377-44B5-96CB-5D82AF6D9DAB}" type="datetimeFigureOut">
              <a:rPr lang="en-US" smtClean="0"/>
              <a:t>10/6/2016</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1" y="6453386"/>
            <a:ext cx="1596292" cy="404614"/>
          </a:xfrm>
        </p:spPr>
        <p:txBody>
          <a:bodyPr/>
          <a:lstStyle>
            <a:lvl1pPr>
              <a:defRPr>
                <a:solidFill>
                  <a:schemeClr val="tx2"/>
                </a:solidFill>
              </a:defRPr>
            </a:lvl1pPr>
          </a:lstStyle>
          <a:p>
            <a:fld id="{5592C788-3913-4099-B442-38D9E6B4E899}" type="slidenum">
              <a:rPr lang="en-US" smtClean="0"/>
              <a:t>‹#›</a:t>
            </a:fld>
            <a:endParaRPr lang="en-US"/>
          </a:p>
        </p:txBody>
      </p:sp>
      <p:sp>
        <p:nvSpPr>
          <p:cNvPr id="9" name="Rectangle 8"/>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83642133"/>
      </p:ext>
    </p:extLst>
  </p:cSld>
  <p:clrMapOvr>
    <a:masterClrMapping/>
  </p:clrMapOvr>
  <mc:AlternateContent xmlns:mc="http://schemas.openxmlformats.org/markup-compatibility/2006" xmlns:p15="http://schemas.microsoft.com/office/powerpoint/2012/main">
    <mc:Choice Requires="p15">
      <p:transition spd="med">
        <p15:prstTrans prst="peelOff"/>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000" baseline="0">
                <a:solidFill>
                  <a:schemeClr val="tx2"/>
                </a:solidFill>
              </a:defRPr>
            </a:lvl1pPr>
          </a:lstStyle>
          <a:p>
            <a:fld id="{4AE866C9-9377-44B5-96CB-5D82AF6D9DAB}" type="datetimeFigureOut">
              <a:rPr lang="en-US" smtClean="0"/>
              <a:t>10/6/2016</a:t>
            </a:fld>
            <a:endParaRPr lang="en-US"/>
          </a:p>
        </p:txBody>
      </p:sp>
      <p:sp>
        <p:nvSpPr>
          <p:cNvPr id="5" name="Footer Placeholder 4"/>
          <p:cNvSpPr>
            <a:spLocks noGrp="1"/>
          </p:cNvSpPr>
          <p:nvPr>
            <p:ph type="ftr" sz="quarter" idx="3"/>
          </p:nvPr>
        </p:nvSpPr>
        <p:spPr>
          <a:xfrm>
            <a:off x="2893565" y="6453386"/>
            <a:ext cx="6280831" cy="404614"/>
          </a:xfrm>
          <a:prstGeom prst="rect">
            <a:avLst/>
          </a:prstGeom>
        </p:spPr>
        <p:txBody>
          <a:bodyPr vert="horz" lIns="91440" tIns="45720" rIns="91440" bIns="45720" rtlCol="0" anchor="ctr"/>
          <a:lstStyle>
            <a:lvl1pPr algn="l">
              <a:defRPr sz="10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7" y="6453386"/>
            <a:ext cx="1596292" cy="404614"/>
          </a:xfrm>
          <a:prstGeom prst="rect">
            <a:avLst/>
          </a:prstGeom>
        </p:spPr>
        <p:txBody>
          <a:bodyPr vert="horz" lIns="91440" tIns="45720" rIns="91440" bIns="45720" rtlCol="0" anchor="ctr"/>
          <a:lstStyle>
            <a:lvl1pPr algn="r">
              <a:defRPr sz="1000" baseline="0">
                <a:solidFill>
                  <a:schemeClr val="tx2"/>
                </a:solidFill>
              </a:defRPr>
            </a:lvl1pPr>
          </a:lstStyle>
          <a:p>
            <a:fld id="{5592C788-3913-4099-B442-38D9E6B4E899}" type="slidenum">
              <a:rPr lang="en-US" smtClean="0"/>
              <a:t>‹#›</a:t>
            </a:fld>
            <a:endParaRPr lang="en-US"/>
          </a:p>
        </p:txBody>
      </p:sp>
      <p:sp>
        <p:nvSpPr>
          <p:cNvPr id="9" name="Rectangle 8"/>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7146595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5="http://schemas.microsoft.com/office/powerpoint/2012/main">
    <mc:Choice Requires="p15">
      <p:transition spd="med">
        <p15:prstTrans prst="peelOff"/>
      </p:transition>
    </mc:Choice>
    <mc:Fallback xmlns="">
      <p:transition spd="med">
        <p:fade/>
      </p:transition>
    </mc:Fallback>
  </mc:AlternateConten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9216" userDrawn="1">
          <p15:clr>
            <a:srgbClr val="F26B43"/>
          </p15:clr>
        </p15:guide>
        <p15:guide id="2" pos="1248" userDrawn="1">
          <p15:clr>
            <a:srgbClr val="F26B43"/>
          </p15:clr>
        </p15:guide>
        <p15:guide id="3" pos="1152" userDrawn="1">
          <p15:clr>
            <a:srgbClr val="F26B43"/>
          </p15:clr>
        </p15:guide>
        <p15:guide id="4" orient="horz" pos="1368" userDrawn="1">
          <p15:clr>
            <a:srgbClr val="F26B43"/>
          </p15:clr>
        </p15:guide>
        <p15:guide id="5" orient="horz" pos="1440" userDrawn="1">
          <p15:clr>
            <a:srgbClr val="F26B43"/>
          </p15:clr>
        </p15:guide>
        <p15:guide id="6" orient="horz" pos="3696" userDrawn="1">
          <p15:clr>
            <a:srgbClr val="F26B43"/>
          </p15:clr>
        </p15:guide>
        <p15:guide id="7" orient="horz" pos="432" userDrawn="1">
          <p15:clr>
            <a:srgbClr val="F26B43"/>
          </p15:clr>
        </p15:guide>
        <p15:guide id="8" orient="horz" pos="1512" userDrawn="1">
          <p15:clr>
            <a:srgbClr val="F26B43"/>
          </p15:clr>
        </p15:guide>
        <p15:guide id="9" pos="6912" userDrawn="1">
          <p15:clr>
            <a:srgbClr val="F26B43"/>
          </p15:clr>
        </p15:guide>
        <p15:guide id="10" pos="936" userDrawn="1">
          <p15:clr>
            <a:srgbClr val="F26B43"/>
          </p15:clr>
        </p15:guide>
        <p15:guide id="11" pos="86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Eternal security</a:t>
            </a:r>
            <a:endParaRPr lang="en-US" dirty="0"/>
          </a:p>
        </p:txBody>
      </p:sp>
      <p:sp>
        <p:nvSpPr>
          <p:cNvPr id="3" name="Subtitle 2"/>
          <p:cNvSpPr>
            <a:spLocks noGrp="1"/>
          </p:cNvSpPr>
          <p:nvPr>
            <p:ph type="subTitle" idx="1"/>
          </p:nvPr>
        </p:nvSpPr>
        <p:spPr/>
        <p:txBody>
          <a:bodyPr>
            <a:normAutofit/>
          </a:bodyPr>
          <a:lstStyle/>
          <a:p>
            <a:r>
              <a:rPr lang="en-US" sz="3200" dirty="0" smtClean="0"/>
              <a:t>Can We Know We Are Saved?</a:t>
            </a:r>
            <a:endParaRPr lang="en-US" sz="3200" dirty="0"/>
          </a:p>
        </p:txBody>
      </p:sp>
    </p:spTree>
    <p:extLst>
      <p:ext uri="{BB962C8B-B14F-4D97-AF65-F5344CB8AC3E}">
        <p14:creationId xmlns:p14="http://schemas.microsoft.com/office/powerpoint/2010/main" val="3656855264"/>
      </p:ext>
    </p:extLst>
  </p:cSld>
  <p:clrMapOvr>
    <a:masterClrMapping/>
  </p:clrMapOvr>
  <mc:AlternateContent xmlns:mc="http://schemas.openxmlformats.org/markup-compatibility/2006" xmlns:p15="http://schemas.microsoft.com/office/powerpoint/2012/main">
    <mc:Choice Requires="p15">
      <p:transition spd="med">
        <p15:prstTrans prst="peelOff"/>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95903"/>
            <a:ext cx="10947400" cy="1143000"/>
          </a:xfrm>
        </p:spPr>
        <p:txBody>
          <a:bodyPr>
            <a:normAutofit/>
          </a:bodyPr>
          <a:lstStyle/>
          <a:p>
            <a:r>
              <a:rPr lang="en-US" dirty="0" smtClean="0"/>
              <a:t>Paul on “Perseverance of the Saints”</a:t>
            </a:r>
            <a:endParaRPr lang="en-US" dirty="0"/>
          </a:p>
        </p:txBody>
      </p:sp>
      <p:sp>
        <p:nvSpPr>
          <p:cNvPr id="3" name="Content Placeholder 2"/>
          <p:cNvSpPr>
            <a:spLocks noGrp="1"/>
          </p:cNvSpPr>
          <p:nvPr>
            <p:ph idx="1"/>
          </p:nvPr>
        </p:nvSpPr>
        <p:spPr>
          <a:xfrm>
            <a:off x="914400" y="1727792"/>
            <a:ext cx="10947400" cy="4525963"/>
          </a:xfrm>
        </p:spPr>
        <p:txBody>
          <a:bodyPr>
            <a:normAutofit/>
          </a:bodyPr>
          <a:lstStyle/>
          <a:p>
            <a:pPr>
              <a:buNone/>
            </a:pPr>
            <a:r>
              <a:rPr lang="en-US" dirty="0" smtClean="0"/>
              <a:t>1 Corinthians 9:27  But I discipline my body and bring </a:t>
            </a:r>
            <a:r>
              <a:rPr lang="en-US" i="1" dirty="0" smtClean="0"/>
              <a:t>it</a:t>
            </a:r>
            <a:r>
              <a:rPr lang="en-US" dirty="0" smtClean="0"/>
              <a:t> into subjection, lest, when I have preached to others, I myself should become disqualified.</a:t>
            </a:r>
          </a:p>
          <a:p>
            <a:pPr>
              <a:buNone/>
            </a:pPr>
            <a:endParaRPr lang="en-US" dirty="0" smtClean="0"/>
          </a:p>
          <a:p>
            <a:pPr>
              <a:buNone/>
            </a:pPr>
            <a:r>
              <a:rPr lang="en-US" dirty="0" smtClean="0"/>
              <a:t>Disqualified from what, Paul?</a:t>
            </a:r>
          </a:p>
          <a:p>
            <a:r>
              <a:rPr lang="en-US" dirty="0" smtClean="0"/>
              <a:t>To whom is the letter written? (1 Cor. 1:2)</a:t>
            </a:r>
          </a:p>
          <a:p>
            <a:r>
              <a:rPr lang="en-US" dirty="0" smtClean="0"/>
              <a:t>Context explains it: 1 Corinthians 9:24 – 10:13</a:t>
            </a:r>
            <a:endParaRPr lang="en-US" dirty="0"/>
          </a:p>
        </p:txBody>
      </p:sp>
    </p:spTree>
    <p:extLst>
      <p:ext uri="{BB962C8B-B14F-4D97-AF65-F5344CB8AC3E}">
        <p14:creationId xmlns:p14="http://schemas.microsoft.com/office/powerpoint/2010/main" val="3397818487"/>
      </p:ext>
    </p:extLst>
  </p:cSld>
  <p:clrMapOvr>
    <a:masterClrMapping/>
  </p:clrMapOvr>
  <mc:AlternateContent xmlns:mc="http://schemas.openxmlformats.org/markup-compatibility/2006" xmlns:p15="http://schemas.microsoft.com/office/powerpoint/2012/main">
    <mc:Choice Requires="p15">
      <p:transition spd="med">
        <p15:prstTrans prst="peelOff"/>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5200" y="295903"/>
            <a:ext cx="10972800" cy="1143000"/>
          </a:xfrm>
        </p:spPr>
        <p:txBody>
          <a:bodyPr>
            <a:normAutofit/>
          </a:bodyPr>
          <a:lstStyle/>
          <a:p>
            <a:r>
              <a:rPr lang="en-US" dirty="0" smtClean="0"/>
              <a:t>Paul on “Perseverance of the Saints”</a:t>
            </a:r>
            <a:endParaRPr lang="en-US" dirty="0"/>
          </a:p>
        </p:txBody>
      </p:sp>
      <p:sp>
        <p:nvSpPr>
          <p:cNvPr id="3" name="Content Placeholder 2"/>
          <p:cNvSpPr>
            <a:spLocks noGrp="1"/>
          </p:cNvSpPr>
          <p:nvPr>
            <p:ph idx="1"/>
          </p:nvPr>
        </p:nvSpPr>
        <p:spPr>
          <a:xfrm>
            <a:off x="965200" y="1600201"/>
            <a:ext cx="10972800" cy="5054599"/>
          </a:xfrm>
        </p:spPr>
        <p:txBody>
          <a:bodyPr>
            <a:normAutofit/>
          </a:bodyPr>
          <a:lstStyle/>
          <a:p>
            <a:pPr>
              <a:buNone/>
            </a:pPr>
            <a:r>
              <a:rPr lang="en-US" dirty="0" smtClean="0"/>
              <a:t>Romans 6:16-23</a:t>
            </a:r>
          </a:p>
          <a:p>
            <a:pPr>
              <a:buNone/>
            </a:pPr>
            <a:endParaRPr lang="en-US" dirty="0" smtClean="0"/>
          </a:p>
          <a:p>
            <a:r>
              <a:rPr lang="en-US" dirty="0" smtClean="0"/>
              <a:t>To whom was the letter written? (Rom. 1:7, cf. Philippians 1:1)</a:t>
            </a:r>
          </a:p>
          <a:p>
            <a:r>
              <a:rPr lang="en-US" dirty="0" smtClean="0"/>
              <a:t>What’s the purpose of the passage?</a:t>
            </a:r>
          </a:p>
          <a:p>
            <a:pPr lvl="1"/>
            <a:r>
              <a:rPr lang="en-US" dirty="0" smtClean="0"/>
              <a:t>Romans 6:1-3, 15</a:t>
            </a:r>
          </a:p>
          <a:p>
            <a:pPr lvl="1"/>
            <a:endParaRPr lang="en-US" dirty="0" smtClean="0"/>
          </a:p>
          <a:p>
            <a:pPr>
              <a:buNone/>
            </a:pPr>
            <a:endParaRPr lang="en-US" dirty="0"/>
          </a:p>
        </p:txBody>
      </p:sp>
    </p:spTree>
    <p:extLst>
      <p:ext uri="{BB962C8B-B14F-4D97-AF65-F5344CB8AC3E}">
        <p14:creationId xmlns:p14="http://schemas.microsoft.com/office/powerpoint/2010/main" val="3686832966"/>
      </p:ext>
    </p:extLst>
  </p:cSld>
  <p:clrMapOvr>
    <a:masterClrMapping/>
  </p:clrMapOvr>
  <mc:AlternateContent xmlns:mc="http://schemas.openxmlformats.org/markup-compatibility/2006" xmlns:p15="http://schemas.microsoft.com/office/powerpoint/2012/main">
    <mc:Choice Requires="p15">
      <p:transition spd="med">
        <p15:prstTrans prst="peelOff"/>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1700" y="306536"/>
            <a:ext cx="10972799" cy="1143000"/>
          </a:xfrm>
        </p:spPr>
        <p:txBody>
          <a:bodyPr>
            <a:normAutofit/>
          </a:bodyPr>
          <a:lstStyle/>
          <a:p>
            <a:r>
              <a:rPr lang="en-US" dirty="0" smtClean="0"/>
              <a:t>Paul on “Eternal Security”</a:t>
            </a:r>
            <a:endParaRPr lang="en-US" dirty="0"/>
          </a:p>
        </p:txBody>
      </p:sp>
      <p:sp>
        <p:nvSpPr>
          <p:cNvPr id="3" name="Content Placeholder 2"/>
          <p:cNvSpPr>
            <a:spLocks noGrp="1"/>
          </p:cNvSpPr>
          <p:nvPr>
            <p:ph idx="1"/>
          </p:nvPr>
        </p:nvSpPr>
        <p:spPr>
          <a:xfrm>
            <a:off x="901700" y="1578936"/>
            <a:ext cx="10972800" cy="4525963"/>
          </a:xfrm>
        </p:spPr>
        <p:txBody>
          <a:bodyPr>
            <a:normAutofit/>
          </a:bodyPr>
          <a:lstStyle/>
          <a:p>
            <a:pPr>
              <a:buNone/>
            </a:pPr>
            <a:r>
              <a:rPr lang="en-US" dirty="0" smtClean="0"/>
              <a:t>Galatians 5:1-4</a:t>
            </a:r>
          </a:p>
          <a:p>
            <a:pPr>
              <a:buNone/>
            </a:pPr>
            <a:endParaRPr lang="en-US" dirty="0" smtClean="0"/>
          </a:p>
          <a:p>
            <a:r>
              <a:rPr lang="en-US" dirty="0" smtClean="0"/>
              <a:t>To whom was the letter written? (Gal. 1:2)</a:t>
            </a:r>
          </a:p>
          <a:p>
            <a:r>
              <a:rPr lang="en-US" dirty="0" smtClean="0"/>
              <a:t>What’s the purpose of the passage?</a:t>
            </a:r>
          </a:p>
          <a:p>
            <a:pPr lvl="1"/>
            <a:r>
              <a:rPr lang="en-US" dirty="0" smtClean="0"/>
              <a:t>Galatians 1:6-9</a:t>
            </a:r>
          </a:p>
          <a:p>
            <a:pPr lvl="1"/>
            <a:endParaRPr lang="en-US" dirty="0" smtClean="0"/>
          </a:p>
          <a:p>
            <a:pPr>
              <a:buNone/>
            </a:pPr>
            <a:endParaRPr lang="en-US" dirty="0"/>
          </a:p>
        </p:txBody>
      </p:sp>
    </p:spTree>
    <p:extLst>
      <p:ext uri="{BB962C8B-B14F-4D97-AF65-F5344CB8AC3E}">
        <p14:creationId xmlns:p14="http://schemas.microsoft.com/office/powerpoint/2010/main" val="4203911218"/>
      </p:ext>
    </p:extLst>
  </p:cSld>
  <p:clrMapOvr>
    <a:masterClrMapping/>
  </p:clrMapOvr>
  <mc:AlternateContent xmlns:mc="http://schemas.openxmlformats.org/markup-compatibility/2006" xmlns:p15="http://schemas.microsoft.com/office/powerpoint/2012/main">
    <mc:Choice Requires="p15">
      <p:transition spd="med">
        <p15:prstTrans prst="peelOff"/>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0900" y="466024"/>
            <a:ext cx="11150600" cy="1143000"/>
          </a:xfrm>
        </p:spPr>
        <p:txBody>
          <a:bodyPr>
            <a:normAutofit/>
          </a:bodyPr>
          <a:lstStyle/>
          <a:p>
            <a:r>
              <a:rPr lang="en-US" dirty="0" smtClean="0"/>
              <a:t>Peter on “Once Saved, Always Saved”</a:t>
            </a:r>
            <a:endParaRPr lang="en-US" dirty="0"/>
          </a:p>
        </p:txBody>
      </p:sp>
      <p:sp>
        <p:nvSpPr>
          <p:cNvPr id="3" name="Content Placeholder 2"/>
          <p:cNvSpPr>
            <a:spLocks noGrp="1"/>
          </p:cNvSpPr>
          <p:nvPr>
            <p:ph idx="1"/>
          </p:nvPr>
        </p:nvSpPr>
        <p:spPr/>
        <p:txBody>
          <a:bodyPr/>
          <a:lstStyle/>
          <a:p>
            <a:r>
              <a:rPr lang="en-US" dirty="0" smtClean="0"/>
              <a:t>2 Peter 1:1-11</a:t>
            </a:r>
          </a:p>
          <a:p>
            <a:endParaRPr lang="en-US" dirty="0" smtClean="0"/>
          </a:p>
          <a:p>
            <a:r>
              <a:rPr lang="en-US" dirty="0" smtClean="0"/>
              <a:t>2 Peter 2:18-22</a:t>
            </a:r>
          </a:p>
          <a:p>
            <a:endParaRPr lang="en-US" dirty="0" smtClean="0"/>
          </a:p>
          <a:p>
            <a:r>
              <a:rPr lang="en-US" dirty="0" smtClean="0"/>
              <a:t>2 Peter 3:14-17</a:t>
            </a:r>
            <a:endParaRPr lang="en-US" dirty="0"/>
          </a:p>
        </p:txBody>
      </p:sp>
    </p:spTree>
    <p:extLst>
      <p:ext uri="{BB962C8B-B14F-4D97-AF65-F5344CB8AC3E}">
        <p14:creationId xmlns:p14="http://schemas.microsoft.com/office/powerpoint/2010/main" val="210345756"/>
      </p:ext>
    </p:extLst>
  </p:cSld>
  <p:clrMapOvr>
    <a:masterClrMapping/>
  </p:clrMapOvr>
  <mc:AlternateContent xmlns:mc="http://schemas.openxmlformats.org/markup-compatibility/2006" xmlns:p15="http://schemas.microsoft.com/office/powerpoint/2012/main">
    <mc:Choice Requires="p15">
      <p:transition spd="med">
        <p15:prstTrans prst="peelOff"/>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“Perseverance of the Saints” in Hebrews</a:t>
            </a:r>
            <a:endParaRPr lang="en-US" dirty="0"/>
          </a:p>
        </p:txBody>
      </p:sp>
      <p:sp>
        <p:nvSpPr>
          <p:cNvPr id="3" name="Content Placeholder 2"/>
          <p:cNvSpPr>
            <a:spLocks noGrp="1"/>
          </p:cNvSpPr>
          <p:nvPr>
            <p:ph idx="1"/>
          </p:nvPr>
        </p:nvSpPr>
        <p:spPr/>
        <p:txBody>
          <a:bodyPr/>
          <a:lstStyle/>
          <a:p>
            <a:r>
              <a:rPr lang="en-US" dirty="0" smtClean="0"/>
              <a:t>To whom was the letter written? (3:1)</a:t>
            </a:r>
          </a:p>
          <a:p>
            <a:r>
              <a:rPr lang="en-US" dirty="0" smtClean="0"/>
              <a:t>2:1-4</a:t>
            </a:r>
          </a:p>
          <a:p>
            <a:r>
              <a:rPr lang="en-US" dirty="0" smtClean="0"/>
              <a:t>3:5 – 4:1, 11</a:t>
            </a:r>
          </a:p>
          <a:p>
            <a:r>
              <a:rPr lang="en-US" dirty="0" smtClean="0"/>
              <a:t>6:4-6</a:t>
            </a:r>
          </a:p>
          <a:p>
            <a:r>
              <a:rPr lang="en-US" dirty="0" smtClean="0"/>
              <a:t>10:19-31, 35-39</a:t>
            </a:r>
          </a:p>
        </p:txBody>
      </p:sp>
    </p:spTree>
    <p:extLst>
      <p:ext uri="{BB962C8B-B14F-4D97-AF65-F5344CB8AC3E}">
        <p14:creationId xmlns:p14="http://schemas.microsoft.com/office/powerpoint/2010/main" val="535385090"/>
      </p:ext>
    </p:extLst>
  </p:cSld>
  <p:clrMapOvr>
    <a:masterClrMapping/>
  </p:clrMapOvr>
  <mc:AlternateContent xmlns:mc="http://schemas.openxmlformats.org/markup-compatibility/2006" xmlns:p15="http://schemas.microsoft.com/office/powerpoint/2012/main">
    <mc:Choice Requires="p15">
      <p:transition spd="med">
        <p15:prstTrans prst="peelOff"/>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smtClean="0"/>
              <a:t>Others just “feel” saved and secure.</a:t>
            </a:r>
            <a:endParaRPr lang="en-US" altLang="en-US" dirty="0"/>
          </a:p>
        </p:txBody>
      </p:sp>
      <p:sp>
        <p:nvSpPr>
          <p:cNvPr id="9219" name="Rectangle 3"/>
          <p:cNvSpPr>
            <a:spLocks noGrp="1" noChangeArrowheads="1"/>
          </p:cNvSpPr>
          <p:nvPr>
            <p:ph type="body" idx="1"/>
          </p:nvPr>
        </p:nvSpPr>
        <p:spPr/>
        <p:txBody>
          <a:bodyPr/>
          <a:lstStyle/>
          <a:p>
            <a:r>
              <a:rPr lang="en-US" altLang="en-US"/>
              <a:t>I feel peace and joy.</a:t>
            </a:r>
          </a:p>
          <a:p>
            <a:endParaRPr lang="en-US" altLang="en-US"/>
          </a:p>
          <a:p>
            <a:r>
              <a:rPr lang="en-US" altLang="en-US"/>
              <a:t>I felt this feeling come over me when I accepted Jesus as my Savior.</a:t>
            </a:r>
          </a:p>
          <a:p>
            <a:endParaRPr lang="en-US" altLang="en-US"/>
          </a:p>
          <a:p>
            <a:r>
              <a:rPr lang="en-US" altLang="en-US"/>
              <a:t>I feel it in my heart.</a:t>
            </a:r>
          </a:p>
          <a:p>
            <a:pPr>
              <a:buFont typeface="Wingdings" panose="05000000000000000000" pitchFamily="2" charset="2"/>
              <a:buNone/>
            </a:pPr>
            <a:endParaRPr lang="en-US" altLang="en-US"/>
          </a:p>
        </p:txBody>
      </p:sp>
    </p:spTree>
    <p:extLst>
      <p:ext uri="{BB962C8B-B14F-4D97-AF65-F5344CB8AC3E}">
        <p14:creationId xmlns:p14="http://schemas.microsoft.com/office/powerpoint/2010/main" val="316399937"/>
      </p:ext>
    </p:extLst>
  </p:cSld>
  <p:clrMapOvr>
    <a:masterClrMapping/>
  </p:clrMapOvr>
  <mc:AlternateContent xmlns:mc="http://schemas.openxmlformats.org/markup-compatibility/2006" xmlns:p15="http://schemas.microsoft.com/office/powerpoint/2012/main">
    <mc:Choice Requires="p15">
      <p:transition spd="med">
        <p15:prstTrans prst="peelOff"/>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003300" y="190500"/>
            <a:ext cx="10922000" cy="1181100"/>
          </a:xfrm>
        </p:spPr>
        <p:txBody>
          <a:bodyPr/>
          <a:lstStyle/>
          <a:p>
            <a:r>
              <a:rPr lang="en-US" altLang="en-US" dirty="0"/>
              <a:t>Feelings can be deceiving.</a:t>
            </a:r>
          </a:p>
        </p:txBody>
      </p:sp>
      <p:sp>
        <p:nvSpPr>
          <p:cNvPr id="10243" name="Rectangle 3"/>
          <p:cNvSpPr>
            <a:spLocks noGrp="1" noChangeArrowheads="1"/>
          </p:cNvSpPr>
          <p:nvPr>
            <p:ph type="body" idx="1"/>
          </p:nvPr>
        </p:nvSpPr>
        <p:spPr>
          <a:xfrm>
            <a:off x="1003300" y="1536700"/>
            <a:ext cx="10922000" cy="4924351"/>
          </a:xfrm>
        </p:spPr>
        <p:txBody>
          <a:bodyPr>
            <a:normAutofit fontScale="92500" lnSpcReduction="20000"/>
          </a:bodyPr>
          <a:lstStyle/>
          <a:p>
            <a:pPr>
              <a:lnSpc>
                <a:spcPct val="80000"/>
              </a:lnSpc>
            </a:pPr>
            <a:r>
              <a:rPr lang="en-US" altLang="en-US" dirty="0"/>
              <a:t>Genesis 37:31-35</a:t>
            </a:r>
          </a:p>
          <a:p>
            <a:pPr>
              <a:lnSpc>
                <a:spcPct val="80000"/>
              </a:lnSpc>
            </a:pPr>
            <a:endParaRPr lang="en-US" altLang="en-US" dirty="0"/>
          </a:p>
          <a:p>
            <a:pPr>
              <a:lnSpc>
                <a:spcPct val="80000"/>
              </a:lnSpc>
            </a:pPr>
            <a:r>
              <a:rPr lang="en-US" altLang="en-US" dirty="0"/>
              <a:t>Acts 23:1  Then Paul, looking earnestly at the council, said, “Men </a:t>
            </a:r>
            <a:r>
              <a:rPr lang="en-US" altLang="en-US" i="1" dirty="0"/>
              <a:t>and</a:t>
            </a:r>
            <a:r>
              <a:rPr lang="en-US" altLang="en-US" dirty="0"/>
              <a:t> brethren, I have lived in all good conscience before God until this day.”</a:t>
            </a:r>
          </a:p>
          <a:p>
            <a:pPr lvl="1">
              <a:lnSpc>
                <a:spcPct val="80000"/>
              </a:lnSpc>
            </a:pPr>
            <a:r>
              <a:rPr lang="en-US" altLang="en-US" dirty="0"/>
              <a:t>Acts 8:1-3, Acts 9:1-2</a:t>
            </a:r>
          </a:p>
          <a:p>
            <a:pPr>
              <a:lnSpc>
                <a:spcPct val="80000"/>
              </a:lnSpc>
            </a:pPr>
            <a:endParaRPr lang="en-US" altLang="en-US" dirty="0"/>
          </a:p>
          <a:p>
            <a:pPr>
              <a:lnSpc>
                <a:spcPct val="80000"/>
              </a:lnSpc>
            </a:pPr>
            <a:r>
              <a:rPr lang="en-US" altLang="en-US" dirty="0"/>
              <a:t>2 Kings 5:10-12</a:t>
            </a:r>
          </a:p>
          <a:p>
            <a:pPr>
              <a:lnSpc>
                <a:spcPct val="80000"/>
              </a:lnSpc>
            </a:pPr>
            <a:endParaRPr lang="en-US" altLang="en-US" dirty="0"/>
          </a:p>
          <a:p>
            <a:pPr>
              <a:lnSpc>
                <a:spcPct val="80000"/>
              </a:lnSpc>
            </a:pPr>
            <a:r>
              <a:rPr lang="en-US" altLang="en-US" dirty="0"/>
              <a:t>2 Corinthians 10:18  For not he who commends himself is approved, but whom the Lord commends. </a:t>
            </a:r>
          </a:p>
        </p:txBody>
      </p:sp>
    </p:spTree>
    <p:extLst>
      <p:ext uri="{BB962C8B-B14F-4D97-AF65-F5344CB8AC3E}">
        <p14:creationId xmlns:p14="http://schemas.microsoft.com/office/powerpoint/2010/main" val="750943223"/>
      </p:ext>
    </p:extLst>
  </p:cSld>
  <p:clrMapOvr>
    <a:masterClrMapping/>
  </p:clrMapOvr>
  <mc:AlternateContent xmlns:mc="http://schemas.openxmlformats.org/markup-compatibility/2006" xmlns:p15="http://schemas.microsoft.com/office/powerpoint/2012/main">
    <mc:Choice Requires="p15">
      <p:transition spd="med">
        <p15:prstTrans prst="peelOff"/>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a:bodyPr>
          <a:lstStyle/>
          <a:p>
            <a:r>
              <a:rPr lang="en-US" altLang="en-US" dirty="0" smtClean="0"/>
              <a:t>Some believe what they have been told about salvation and security.</a:t>
            </a:r>
            <a:endParaRPr lang="en-US" altLang="en-US" dirty="0"/>
          </a:p>
        </p:txBody>
      </p:sp>
      <p:sp>
        <p:nvSpPr>
          <p:cNvPr id="12291" name="Rectangle 3"/>
          <p:cNvSpPr>
            <a:spLocks noGrp="1" noChangeArrowheads="1"/>
          </p:cNvSpPr>
          <p:nvPr>
            <p:ph type="body" idx="1"/>
          </p:nvPr>
        </p:nvSpPr>
        <p:spPr>
          <a:xfrm>
            <a:off x="850900" y="1866900"/>
            <a:ext cx="11150600" cy="4096193"/>
          </a:xfrm>
        </p:spPr>
        <p:txBody>
          <a:bodyPr>
            <a:normAutofit/>
          </a:bodyPr>
          <a:lstStyle/>
          <a:p>
            <a:r>
              <a:rPr lang="en-US" altLang="en-US" dirty="0"/>
              <a:t>A preacher</a:t>
            </a:r>
          </a:p>
          <a:p>
            <a:endParaRPr lang="en-US" altLang="en-US" dirty="0"/>
          </a:p>
          <a:p>
            <a:r>
              <a:rPr lang="en-US" altLang="en-US" dirty="0"/>
              <a:t>A relative</a:t>
            </a:r>
          </a:p>
          <a:p>
            <a:endParaRPr lang="en-US" altLang="en-US" dirty="0"/>
          </a:p>
          <a:p>
            <a:r>
              <a:rPr lang="en-US" altLang="en-US" dirty="0"/>
              <a:t>A friend</a:t>
            </a:r>
          </a:p>
        </p:txBody>
      </p:sp>
    </p:spTree>
    <p:extLst>
      <p:ext uri="{BB962C8B-B14F-4D97-AF65-F5344CB8AC3E}">
        <p14:creationId xmlns:p14="http://schemas.microsoft.com/office/powerpoint/2010/main" val="3302976128"/>
      </p:ext>
    </p:extLst>
  </p:cSld>
  <p:clrMapOvr>
    <a:masterClrMapping/>
  </p:clrMapOvr>
  <mc:AlternateContent xmlns:mc="http://schemas.openxmlformats.org/markup-compatibility/2006" xmlns:p15="http://schemas.microsoft.com/office/powerpoint/2012/main">
    <mc:Choice Requires="p15">
      <p:transition spd="med">
        <p15:prstTrans prst="peelOff"/>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850900" y="441251"/>
            <a:ext cx="8902700" cy="1184349"/>
          </a:xfrm>
        </p:spPr>
        <p:txBody>
          <a:bodyPr/>
          <a:lstStyle/>
          <a:p>
            <a:r>
              <a:rPr lang="en-US" altLang="en-US" dirty="0" smtClean="0"/>
              <a:t>Men </a:t>
            </a:r>
            <a:r>
              <a:rPr lang="en-US" altLang="en-US" dirty="0"/>
              <a:t>can deceive us.</a:t>
            </a:r>
          </a:p>
        </p:txBody>
      </p:sp>
      <p:sp>
        <p:nvSpPr>
          <p:cNvPr id="14339" name="Rectangle 3"/>
          <p:cNvSpPr>
            <a:spLocks noGrp="1" noChangeArrowheads="1"/>
          </p:cNvSpPr>
          <p:nvPr>
            <p:ph type="body" idx="1"/>
          </p:nvPr>
        </p:nvSpPr>
        <p:spPr/>
        <p:txBody>
          <a:bodyPr>
            <a:normAutofit fontScale="92500"/>
          </a:bodyPr>
          <a:lstStyle/>
          <a:p>
            <a:pPr>
              <a:lnSpc>
                <a:spcPct val="90000"/>
              </a:lnSpc>
            </a:pPr>
            <a:r>
              <a:rPr lang="en-US" altLang="en-US" dirty="0"/>
              <a:t>1 Kings 13:15-24</a:t>
            </a:r>
          </a:p>
          <a:p>
            <a:pPr>
              <a:lnSpc>
                <a:spcPct val="90000"/>
              </a:lnSpc>
            </a:pPr>
            <a:endParaRPr lang="en-US" altLang="en-US" dirty="0"/>
          </a:p>
          <a:p>
            <a:pPr>
              <a:lnSpc>
                <a:spcPct val="90000"/>
              </a:lnSpc>
            </a:pPr>
            <a:r>
              <a:rPr lang="en-US" altLang="en-US" dirty="0"/>
              <a:t>Acts </a:t>
            </a:r>
            <a:r>
              <a:rPr lang="en-US" altLang="en-US" dirty="0" smtClean="0"/>
              <a:t>20:28-31</a:t>
            </a:r>
            <a:endParaRPr lang="en-US" altLang="en-US" dirty="0"/>
          </a:p>
          <a:p>
            <a:pPr>
              <a:lnSpc>
                <a:spcPct val="90000"/>
              </a:lnSpc>
            </a:pPr>
            <a:endParaRPr lang="en-US" altLang="en-US" dirty="0"/>
          </a:p>
          <a:p>
            <a:pPr>
              <a:lnSpc>
                <a:spcPct val="90000"/>
              </a:lnSpc>
            </a:pPr>
            <a:r>
              <a:rPr lang="en-US" altLang="en-US" dirty="0"/>
              <a:t>Matthew 7:15  “Beware of false prophets, who come to you in sheep’s clothing, but inwardly they are ravenous wolves. </a:t>
            </a:r>
          </a:p>
          <a:p>
            <a:pPr>
              <a:lnSpc>
                <a:spcPct val="90000"/>
              </a:lnSpc>
            </a:pPr>
            <a:endParaRPr lang="en-US" altLang="en-US" dirty="0"/>
          </a:p>
          <a:p>
            <a:pPr>
              <a:lnSpc>
                <a:spcPct val="90000"/>
              </a:lnSpc>
            </a:pPr>
            <a:r>
              <a:rPr lang="en-US" altLang="en-US" dirty="0"/>
              <a:t>2 Peter 3:14-17</a:t>
            </a:r>
          </a:p>
          <a:p>
            <a:pPr>
              <a:lnSpc>
                <a:spcPct val="90000"/>
              </a:lnSpc>
            </a:pPr>
            <a:endParaRPr lang="en-US" altLang="en-US" dirty="0"/>
          </a:p>
          <a:p>
            <a:pPr>
              <a:lnSpc>
                <a:spcPct val="90000"/>
              </a:lnSpc>
            </a:pPr>
            <a:endParaRPr lang="en-US" altLang="en-US" dirty="0"/>
          </a:p>
        </p:txBody>
      </p:sp>
    </p:spTree>
    <p:extLst>
      <p:ext uri="{BB962C8B-B14F-4D97-AF65-F5344CB8AC3E}">
        <p14:creationId xmlns:p14="http://schemas.microsoft.com/office/powerpoint/2010/main" val="3747882015"/>
      </p:ext>
    </p:extLst>
  </p:cSld>
  <p:clrMapOvr>
    <a:masterClrMapping/>
  </p:clrMapOvr>
  <mc:AlternateContent xmlns:mc="http://schemas.openxmlformats.org/markup-compatibility/2006" xmlns:p15="http://schemas.microsoft.com/office/powerpoint/2012/main">
    <mc:Choice Requires="p15">
      <p:transition spd="med">
        <p15:prstTrans prst="peelOff"/>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we know we are secure?</a:t>
            </a:r>
            <a:endParaRPr lang="en-US" dirty="0"/>
          </a:p>
        </p:txBody>
      </p:sp>
      <p:sp>
        <p:nvSpPr>
          <p:cNvPr id="3" name="Content Placeholder 2"/>
          <p:cNvSpPr>
            <a:spLocks noGrp="1"/>
          </p:cNvSpPr>
          <p:nvPr>
            <p:ph idx="1"/>
          </p:nvPr>
        </p:nvSpPr>
        <p:spPr/>
        <p:txBody>
          <a:bodyPr>
            <a:normAutofit/>
          </a:bodyPr>
          <a:lstStyle/>
          <a:p>
            <a:r>
              <a:rPr lang="en-US" dirty="0" smtClean="0"/>
              <a:t>Romans 8:16  </a:t>
            </a:r>
            <a:r>
              <a:rPr lang="en-US" dirty="0"/>
              <a:t>The Spirit Himself bears witness with our spirit that we are children of God</a:t>
            </a:r>
            <a:r>
              <a:rPr lang="en-US" dirty="0" smtClean="0"/>
              <a:t>,</a:t>
            </a:r>
          </a:p>
          <a:p>
            <a:pPr lvl="1"/>
            <a:r>
              <a:rPr lang="en-US" dirty="0" smtClean="0"/>
              <a:t>John 15:26  </a:t>
            </a:r>
            <a:r>
              <a:rPr lang="en-US" i="0" dirty="0"/>
              <a:t>“But when the Helper comes, whom I shall send to you from the Father, the Spirit of truth who proceeds from the Father, He will testify of Me</a:t>
            </a:r>
            <a:r>
              <a:rPr lang="en-US" i="0" dirty="0" smtClean="0"/>
              <a:t>. (Jn. 14:26, 16:13)</a:t>
            </a:r>
            <a:r>
              <a:rPr lang="en-US" i="0" dirty="0"/>
              <a:t> </a:t>
            </a:r>
            <a:endParaRPr lang="en-US" i="0" dirty="0" smtClean="0"/>
          </a:p>
          <a:p>
            <a:pPr lvl="1"/>
            <a:r>
              <a:rPr lang="en-US" i="0" dirty="0" smtClean="0"/>
              <a:t>1 Corinthians 2:12-13, 16</a:t>
            </a:r>
            <a:endParaRPr lang="en-US" dirty="0"/>
          </a:p>
        </p:txBody>
      </p:sp>
    </p:spTree>
    <p:extLst>
      <p:ext uri="{BB962C8B-B14F-4D97-AF65-F5344CB8AC3E}">
        <p14:creationId xmlns:p14="http://schemas.microsoft.com/office/powerpoint/2010/main" val="2049619532"/>
      </p:ext>
    </p:extLst>
  </p:cSld>
  <p:clrMapOvr>
    <a:masterClrMapping/>
  </p:clrMapOvr>
  <mc:AlternateContent xmlns:mc="http://schemas.openxmlformats.org/markup-compatibility/2006" xmlns:p15="http://schemas.microsoft.com/office/powerpoint/2012/main">
    <mc:Choice Requires="p15">
      <p:transition spd="med">
        <p15:prstTrans prst="peelOff"/>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0900" y="254000"/>
            <a:ext cx="11150600" cy="1485900"/>
          </a:xfrm>
        </p:spPr>
        <p:txBody>
          <a:bodyPr>
            <a:noAutofit/>
          </a:bodyPr>
          <a:lstStyle/>
          <a:p>
            <a:r>
              <a:rPr lang="en-US" sz="3600" dirty="0"/>
              <a:t>Some answer “yes” because </a:t>
            </a:r>
            <a:r>
              <a:rPr lang="en-US" sz="3600" dirty="0" smtClean="0"/>
              <a:t>of the doctrine of </a:t>
            </a:r>
            <a:r>
              <a:rPr lang="en-US" sz="3600" dirty="0"/>
              <a:t>Eternal Security, OSAS, Perseverance of the Saints</a:t>
            </a:r>
          </a:p>
        </p:txBody>
      </p:sp>
      <p:sp>
        <p:nvSpPr>
          <p:cNvPr id="3" name="Content Placeholder 2"/>
          <p:cNvSpPr>
            <a:spLocks noGrp="1"/>
          </p:cNvSpPr>
          <p:nvPr>
            <p:ph idx="1"/>
          </p:nvPr>
        </p:nvSpPr>
        <p:spPr/>
        <p:txBody>
          <a:bodyPr/>
          <a:lstStyle/>
          <a:p>
            <a:r>
              <a:rPr lang="en-US" dirty="0" smtClean="0"/>
              <a:t>Terms sometimes </a:t>
            </a:r>
            <a:r>
              <a:rPr lang="en-US" dirty="0"/>
              <a:t>used </a:t>
            </a:r>
            <a:r>
              <a:rPr lang="en-US" dirty="0" smtClean="0"/>
              <a:t>synonymously.  </a:t>
            </a:r>
          </a:p>
          <a:p>
            <a:r>
              <a:rPr lang="en-US" dirty="0" smtClean="0"/>
              <a:t>Sometimes defined with slight differences.</a:t>
            </a:r>
          </a:p>
          <a:p>
            <a:r>
              <a:rPr lang="en-US" dirty="0" smtClean="0"/>
              <a:t>All teach the idea that those regenerated by God will be kept by Him.</a:t>
            </a:r>
          </a:p>
          <a:p>
            <a:r>
              <a:rPr lang="en-US" dirty="0" smtClean="0"/>
              <a:t> These “true believers” cannot so sin as to be lost.</a:t>
            </a:r>
            <a:endParaRPr lang="en-US" dirty="0"/>
          </a:p>
        </p:txBody>
      </p:sp>
    </p:spTree>
    <p:extLst>
      <p:ext uri="{BB962C8B-B14F-4D97-AF65-F5344CB8AC3E}">
        <p14:creationId xmlns:p14="http://schemas.microsoft.com/office/powerpoint/2010/main" val="2374280509"/>
      </p:ext>
    </p:extLst>
  </p:cSld>
  <p:clrMapOvr>
    <a:masterClrMapping/>
  </p:clrMapOvr>
  <mc:AlternateContent xmlns:mc="http://schemas.openxmlformats.org/markup-compatibility/2006" xmlns:p15="http://schemas.microsoft.com/office/powerpoint/2012/main">
    <mc:Choice Requires="p15">
      <p:transition spd="med">
        <p15:prstTrans prst="peelOff"/>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we know we are secure?</a:t>
            </a:r>
            <a:endParaRPr lang="en-US" dirty="0"/>
          </a:p>
        </p:txBody>
      </p:sp>
      <p:sp>
        <p:nvSpPr>
          <p:cNvPr id="3" name="Content Placeholder 2"/>
          <p:cNvSpPr>
            <a:spLocks noGrp="1"/>
          </p:cNvSpPr>
          <p:nvPr>
            <p:ph idx="1"/>
          </p:nvPr>
        </p:nvSpPr>
        <p:spPr/>
        <p:txBody>
          <a:bodyPr>
            <a:normAutofit/>
          </a:bodyPr>
          <a:lstStyle/>
          <a:p>
            <a:r>
              <a:rPr lang="en-US" dirty="0" smtClean="0"/>
              <a:t>Romans 8:16  </a:t>
            </a:r>
            <a:r>
              <a:rPr lang="en-US" dirty="0"/>
              <a:t>The Spirit Himself bears witness with our spirit that we are children of God</a:t>
            </a:r>
            <a:r>
              <a:rPr lang="en-US" dirty="0" smtClean="0"/>
              <a:t>,</a:t>
            </a:r>
          </a:p>
          <a:p>
            <a:pPr lvl="1"/>
            <a:r>
              <a:rPr lang="en-US" dirty="0" smtClean="0"/>
              <a:t>John 8:31  </a:t>
            </a:r>
            <a:r>
              <a:rPr lang="en-US" i="0" dirty="0"/>
              <a:t>Then Jesus said to those Jews who believed Him, “If you abide in My word, you are My disciples indeed.</a:t>
            </a:r>
            <a:endParaRPr lang="en-US" dirty="0" smtClean="0"/>
          </a:p>
          <a:p>
            <a:pPr lvl="1"/>
            <a:r>
              <a:rPr lang="en-US" dirty="0" smtClean="0"/>
              <a:t>John 12:48  </a:t>
            </a:r>
            <a:r>
              <a:rPr lang="en-US" b="1" i="0" baseline="30000" dirty="0"/>
              <a:t> </a:t>
            </a:r>
            <a:r>
              <a:rPr lang="en-US" i="0" dirty="0"/>
              <a:t>He who rejects Me, and does not receive My words, has that which judges him—the word that I have spoken will judge him in the last day.</a:t>
            </a:r>
            <a:endParaRPr lang="en-US" dirty="0"/>
          </a:p>
        </p:txBody>
      </p:sp>
    </p:spTree>
    <p:extLst>
      <p:ext uri="{BB962C8B-B14F-4D97-AF65-F5344CB8AC3E}">
        <p14:creationId xmlns:p14="http://schemas.microsoft.com/office/powerpoint/2010/main" val="1930820126"/>
      </p:ext>
    </p:extLst>
  </p:cSld>
  <p:clrMapOvr>
    <a:masterClrMapping/>
  </p:clrMapOvr>
  <mc:AlternateContent xmlns:mc="http://schemas.openxmlformats.org/markup-compatibility/2006" xmlns:p15="http://schemas.microsoft.com/office/powerpoint/2012/main">
    <mc:Choice Requires="p15">
      <p:transition spd="med">
        <p15:prstTrans prst="peelOff"/>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we know we are secure?</a:t>
            </a:r>
            <a:endParaRPr lang="en-US" dirty="0"/>
          </a:p>
        </p:txBody>
      </p:sp>
      <p:sp>
        <p:nvSpPr>
          <p:cNvPr id="3" name="Content Placeholder 2"/>
          <p:cNvSpPr>
            <a:spLocks noGrp="1"/>
          </p:cNvSpPr>
          <p:nvPr>
            <p:ph idx="1"/>
          </p:nvPr>
        </p:nvSpPr>
        <p:spPr/>
        <p:txBody>
          <a:bodyPr>
            <a:normAutofit/>
          </a:bodyPr>
          <a:lstStyle/>
          <a:p>
            <a:r>
              <a:rPr lang="en-US" dirty="0" smtClean="0"/>
              <a:t>Romans 8:16  </a:t>
            </a:r>
            <a:r>
              <a:rPr lang="en-US" dirty="0"/>
              <a:t>The Spirit Himself bears witness with our spirit that we are children of God</a:t>
            </a:r>
            <a:r>
              <a:rPr lang="en-US" dirty="0" smtClean="0"/>
              <a:t>,</a:t>
            </a:r>
          </a:p>
          <a:p>
            <a:pPr lvl="1"/>
            <a:r>
              <a:rPr lang="en-US" dirty="0" smtClean="0"/>
              <a:t>1 John 1:6-7; 2:3-6</a:t>
            </a:r>
          </a:p>
          <a:p>
            <a:pPr lvl="1"/>
            <a:r>
              <a:rPr lang="en-US" dirty="0"/>
              <a:t>2</a:t>
            </a:r>
            <a:r>
              <a:rPr lang="en-US" dirty="0" smtClean="0"/>
              <a:t> Corinthians 13:5a </a:t>
            </a:r>
            <a:r>
              <a:rPr lang="en-US" i="0" dirty="0"/>
              <a:t>Examine yourselves </a:t>
            </a:r>
            <a:r>
              <a:rPr lang="en-US" dirty="0"/>
              <a:t>as to</a:t>
            </a:r>
            <a:r>
              <a:rPr lang="en-US" i="0" dirty="0"/>
              <a:t> whether you are in the faith. Test </a:t>
            </a:r>
            <a:r>
              <a:rPr lang="en-US" i="0" dirty="0" smtClean="0"/>
              <a:t>yourselves…</a:t>
            </a:r>
            <a:r>
              <a:rPr lang="en-US" i="0" dirty="0"/>
              <a:t> </a:t>
            </a:r>
            <a:endParaRPr lang="en-US" dirty="0" smtClean="0"/>
          </a:p>
        </p:txBody>
      </p:sp>
    </p:spTree>
    <p:extLst>
      <p:ext uri="{BB962C8B-B14F-4D97-AF65-F5344CB8AC3E}">
        <p14:creationId xmlns:p14="http://schemas.microsoft.com/office/powerpoint/2010/main" val="1000514921"/>
      </p:ext>
    </p:extLst>
  </p:cSld>
  <p:clrMapOvr>
    <a:masterClrMapping/>
  </p:clrMapOvr>
  <mc:AlternateContent xmlns:mc="http://schemas.openxmlformats.org/markup-compatibility/2006" xmlns:p15="http://schemas.microsoft.com/office/powerpoint/2012/main">
    <mc:Choice Requires="p15">
      <p:transition spd="med">
        <p15:prstTrans prst="peelOff"/>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 saved.  Stay saved.</a:t>
            </a:r>
            <a:endParaRPr lang="en-US" dirty="0"/>
          </a:p>
        </p:txBody>
      </p:sp>
      <p:sp>
        <p:nvSpPr>
          <p:cNvPr id="3" name="Content Placeholder 2"/>
          <p:cNvSpPr>
            <a:spLocks noGrp="1"/>
          </p:cNvSpPr>
          <p:nvPr>
            <p:ph idx="1"/>
          </p:nvPr>
        </p:nvSpPr>
        <p:spPr/>
        <p:txBody>
          <a:bodyPr/>
          <a:lstStyle/>
          <a:p>
            <a:r>
              <a:rPr lang="en-US" dirty="0" smtClean="0"/>
              <a:t>Believe – John 8:24</a:t>
            </a:r>
          </a:p>
          <a:p>
            <a:r>
              <a:rPr lang="en-US" dirty="0" smtClean="0"/>
              <a:t>Confess – Romans 10:10</a:t>
            </a:r>
          </a:p>
          <a:p>
            <a:r>
              <a:rPr lang="en-US" dirty="0" smtClean="0"/>
              <a:t>Repent – Luke 13:3</a:t>
            </a:r>
          </a:p>
          <a:p>
            <a:r>
              <a:rPr lang="en-US" dirty="0" smtClean="0"/>
              <a:t>Be Baptized – Mark 16:16</a:t>
            </a:r>
          </a:p>
          <a:p>
            <a:r>
              <a:rPr lang="en-US" dirty="0" smtClean="0"/>
              <a:t>Be Faithful – Hebrews 3:12-14, 5:9</a:t>
            </a:r>
            <a:endParaRPr lang="en-US" dirty="0"/>
          </a:p>
        </p:txBody>
      </p:sp>
    </p:spTree>
    <p:extLst>
      <p:ext uri="{BB962C8B-B14F-4D97-AF65-F5344CB8AC3E}">
        <p14:creationId xmlns:p14="http://schemas.microsoft.com/office/powerpoint/2010/main" val="3258983024"/>
      </p:ext>
    </p:extLst>
  </p:cSld>
  <p:clrMapOvr>
    <a:masterClrMapping/>
  </p:clrMapOvr>
  <mc:AlternateContent xmlns:mc="http://schemas.openxmlformats.org/markup-compatibility/2006" xmlns:p15="http://schemas.microsoft.com/office/powerpoint/2012/main">
    <mc:Choice Requires="p15">
      <p:transition spd="med">
        <p15:prstTrans prst="peelOff"/>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Proof texts for “Perseverance of the Saints”</a:t>
            </a:r>
            <a:endParaRPr lang="en-US" dirty="0"/>
          </a:p>
        </p:txBody>
      </p:sp>
      <p:sp>
        <p:nvSpPr>
          <p:cNvPr id="3" name="Content Placeholder 2"/>
          <p:cNvSpPr>
            <a:spLocks noGrp="1"/>
          </p:cNvSpPr>
          <p:nvPr>
            <p:ph idx="1"/>
          </p:nvPr>
        </p:nvSpPr>
        <p:spPr/>
        <p:txBody>
          <a:bodyPr/>
          <a:lstStyle/>
          <a:p>
            <a:r>
              <a:rPr lang="en-US" dirty="0" smtClean="0"/>
              <a:t>John 10:27-29</a:t>
            </a:r>
          </a:p>
          <a:p>
            <a:r>
              <a:rPr lang="en-US" dirty="0" smtClean="0"/>
              <a:t>Romans 8:38-39</a:t>
            </a:r>
          </a:p>
          <a:p>
            <a:r>
              <a:rPr lang="en-US" dirty="0" smtClean="0"/>
              <a:t>1 Peter 1:3-5</a:t>
            </a:r>
          </a:p>
          <a:p>
            <a:r>
              <a:rPr lang="en-US" dirty="0" smtClean="0"/>
              <a:t>John 3:36</a:t>
            </a:r>
          </a:p>
          <a:p>
            <a:r>
              <a:rPr lang="en-US" dirty="0" smtClean="0"/>
              <a:t>1 John 2:19</a:t>
            </a:r>
            <a:endParaRPr lang="en-US" dirty="0"/>
          </a:p>
        </p:txBody>
      </p:sp>
    </p:spTree>
    <p:extLst>
      <p:ext uri="{BB962C8B-B14F-4D97-AF65-F5344CB8AC3E}">
        <p14:creationId xmlns:p14="http://schemas.microsoft.com/office/powerpoint/2010/main" val="193194503"/>
      </p:ext>
    </p:extLst>
  </p:cSld>
  <p:clrMapOvr>
    <a:masterClrMapping/>
  </p:clrMapOvr>
  <mc:AlternateContent xmlns:mc="http://schemas.openxmlformats.org/markup-compatibility/2006" xmlns:p15="http://schemas.microsoft.com/office/powerpoint/2012/main">
    <mc:Choice Requires="p15">
      <p:transition spd="med">
        <p15:prstTrans prst="peelOff"/>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10:27-29</a:t>
            </a:r>
            <a:endParaRPr lang="en-US" dirty="0"/>
          </a:p>
        </p:txBody>
      </p:sp>
      <p:sp>
        <p:nvSpPr>
          <p:cNvPr id="3" name="Content Placeholder 2"/>
          <p:cNvSpPr>
            <a:spLocks noGrp="1"/>
          </p:cNvSpPr>
          <p:nvPr>
            <p:ph idx="1"/>
          </p:nvPr>
        </p:nvSpPr>
        <p:spPr/>
        <p:txBody>
          <a:bodyPr>
            <a:normAutofit/>
          </a:bodyPr>
          <a:lstStyle/>
          <a:p>
            <a:pPr marL="0" indent="0">
              <a:buNone/>
            </a:pPr>
            <a:r>
              <a:rPr lang="en-US" dirty="0"/>
              <a:t>My sheep hear My voice, and I know them, and they follow Me. </a:t>
            </a:r>
            <a:r>
              <a:rPr lang="en-US" b="1" baseline="30000" dirty="0"/>
              <a:t>28 </a:t>
            </a:r>
            <a:r>
              <a:rPr lang="en-US" dirty="0"/>
              <a:t>And I give them eternal life, and they shall never perish; neither shall anyone snatch them out of My hand. </a:t>
            </a:r>
            <a:r>
              <a:rPr lang="en-US" b="1" baseline="30000" dirty="0"/>
              <a:t>29 </a:t>
            </a:r>
            <a:r>
              <a:rPr lang="en-US" dirty="0"/>
              <a:t>My Father, who has given </a:t>
            </a:r>
            <a:r>
              <a:rPr lang="en-US" i="1" dirty="0" smtClean="0"/>
              <a:t>them </a:t>
            </a:r>
            <a:r>
              <a:rPr lang="en-US" dirty="0" smtClean="0"/>
              <a:t>to </a:t>
            </a:r>
            <a:r>
              <a:rPr lang="en-US" dirty="0"/>
              <a:t>Me, is greater than all; and no one is able to snatch </a:t>
            </a:r>
            <a:r>
              <a:rPr lang="en-US" i="1" dirty="0"/>
              <a:t>them</a:t>
            </a:r>
            <a:r>
              <a:rPr lang="en-US" dirty="0"/>
              <a:t> out of My Father’s hand</a:t>
            </a:r>
            <a:r>
              <a:rPr lang="en-US" dirty="0" smtClean="0"/>
              <a:t>.</a:t>
            </a:r>
          </a:p>
          <a:p>
            <a:pPr marL="0" indent="0">
              <a:buNone/>
            </a:pPr>
            <a:r>
              <a:rPr lang="en-US" dirty="0"/>
              <a:t>	</a:t>
            </a:r>
            <a:r>
              <a:rPr lang="en-US" dirty="0" smtClean="0"/>
              <a:t>cf. Revelation 2:1-7, Matthew 16:24</a:t>
            </a:r>
            <a:endParaRPr lang="en-US" dirty="0"/>
          </a:p>
        </p:txBody>
      </p:sp>
    </p:spTree>
    <p:extLst>
      <p:ext uri="{BB962C8B-B14F-4D97-AF65-F5344CB8AC3E}">
        <p14:creationId xmlns:p14="http://schemas.microsoft.com/office/powerpoint/2010/main" val="110445531"/>
      </p:ext>
    </p:extLst>
  </p:cSld>
  <p:clrMapOvr>
    <a:masterClrMapping/>
  </p:clrMapOvr>
  <mc:AlternateContent xmlns:mc="http://schemas.openxmlformats.org/markup-compatibility/2006" xmlns:p15="http://schemas.microsoft.com/office/powerpoint/2012/main">
    <mc:Choice Requires="p15">
      <p:transition spd="med">
        <p15:prstTrans prst="peelOff"/>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Romans </a:t>
            </a:r>
            <a:r>
              <a:rPr lang="en-US" dirty="0" smtClean="0"/>
              <a:t>8:38-39</a:t>
            </a:r>
            <a:endParaRPr lang="en-US" dirty="0"/>
          </a:p>
        </p:txBody>
      </p:sp>
      <p:sp>
        <p:nvSpPr>
          <p:cNvPr id="3" name="Content Placeholder 2"/>
          <p:cNvSpPr>
            <a:spLocks noGrp="1"/>
          </p:cNvSpPr>
          <p:nvPr>
            <p:ph idx="1"/>
          </p:nvPr>
        </p:nvSpPr>
        <p:spPr/>
        <p:txBody>
          <a:bodyPr/>
          <a:lstStyle/>
          <a:p>
            <a:pPr marL="0" indent="0">
              <a:buNone/>
            </a:pPr>
            <a:r>
              <a:rPr lang="en-US" b="1" baseline="30000" dirty="0"/>
              <a:t> </a:t>
            </a:r>
            <a:r>
              <a:rPr lang="en-US" dirty="0"/>
              <a:t>For I am persuaded that neither death nor life, nor angels nor principalities nor powers, nor things present nor things to come, </a:t>
            </a:r>
            <a:r>
              <a:rPr lang="en-US" b="1" baseline="30000" dirty="0"/>
              <a:t>39 </a:t>
            </a:r>
            <a:r>
              <a:rPr lang="en-US" dirty="0"/>
              <a:t>nor height nor depth, nor any other created thing, shall be able to separate us from the love of God which is in Christ Jesus our Lord</a:t>
            </a:r>
            <a:r>
              <a:rPr lang="en-US" dirty="0" smtClean="0"/>
              <a:t>.</a:t>
            </a:r>
          </a:p>
          <a:p>
            <a:pPr marL="0" indent="0">
              <a:buNone/>
            </a:pPr>
            <a:r>
              <a:rPr lang="en-US" dirty="0"/>
              <a:t>	</a:t>
            </a:r>
            <a:r>
              <a:rPr lang="en-US" dirty="0" smtClean="0"/>
              <a:t>cf. John 3:16, 18; Hebrews 3:12f</a:t>
            </a:r>
            <a:endParaRPr lang="en-US" dirty="0"/>
          </a:p>
        </p:txBody>
      </p:sp>
    </p:spTree>
    <p:extLst>
      <p:ext uri="{BB962C8B-B14F-4D97-AF65-F5344CB8AC3E}">
        <p14:creationId xmlns:p14="http://schemas.microsoft.com/office/powerpoint/2010/main" val="2387677609"/>
      </p:ext>
    </p:extLst>
  </p:cSld>
  <p:clrMapOvr>
    <a:masterClrMapping/>
  </p:clrMapOvr>
  <mc:AlternateContent xmlns:mc="http://schemas.openxmlformats.org/markup-compatibility/2006" xmlns:p15="http://schemas.microsoft.com/office/powerpoint/2012/main">
    <mc:Choice Requires="p15">
      <p:transition spd="med">
        <p15:prstTrans prst="peelOff"/>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Peter </a:t>
            </a:r>
            <a:r>
              <a:rPr lang="en-US" dirty="0" smtClean="0"/>
              <a:t>1:3-5</a:t>
            </a:r>
            <a:endParaRPr lang="en-US" dirty="0"/>
          </a:p>
        </p:txBody>
      </p:sp>
      <p:sp>
        <p:nvSpPr>
          <p:cNvPr id="3" name="Content Placeholder 2"/>
          <p:cNvSpPr>
            <a:spLocks noGrp="1"/>
          </p:cNvSpPr>
          <p:nvPr>
            <p:ph idx="1"/>
          </p:nvPr>
        </p:nvSpPr>
        <p:spPr/>
        <p:txBody>
          <a:bodyPr>
            <a:normAutofit/>
          </a:bodyPr>
          <a:lstStyle/>
          <a:p>
            <a:pPr marL="0" indent="0">
              <a:buNone/>
            </a:pPr>
            <a:r>
              <a:rPr lang="en-US" b="1" baseline="30000" dirty="0"/>
              <a:t> </a:t>
            </a:r>
            <a:r>
              <a:rPr lang="en-US" dirty="0"/>
              <a:t>Blessed </a:t>
            </a:r>
            <a:r>
              <a:rPr lang="en-US" i="1" dirty="0"/>
              <a:t>be</a:t>
            </a:r>
            <a:r>
              <a:rPr lang="en-US" dirty="0"/>
              <a:t> the God and Father of our Lord Jesus Christ, who according to His abundant mercy has begotten us again to a living hope through the resurrection of Jesus Christ from the dead, </a:t>
            </a:r>
            <a:r>
              <a:rPr lang="en-US" b="1" baseline="30000" dirty="0"/>
              <a:t>4 </a:t>
            </a:r>
            <a:r>
              <a:rPr lang="en-US" dirty="0"/>
              <a:t>to an inheritance incorruptible and undefiled and that does not fade away, reserved in heaven for you, </a:t>
            </a:r>
            <a:r>
              <a:rPr lang="en-US" b="1" baseline="30000" dirty="0"/>
              <a:t>5 </a:t>
            </a:r>
            <a:r>
              <a:rPr lang="en-US" dirty="0"/>
              <a:t>who are kept by the power of God through faith for salvation ready to be revealed in the last time</a:t>
            </a:r>
            <a:r>
              <a:rPr lang="en-US" dirty="0" smtClean="0"/>
              <a:t>.</a:t>
            </a:r>
          </a:p>
          <a:p>
            <a:pPr marL="0" indent="0">
              <a:buNone/>
            </a:pPr>
            <a:r>
              <a:rPr lang="en-US" dirty="0"/>
              <a:t>	</a:t>
            </a:r>
            <a:r>
              <a:rPr lang="en-US" dirty="0" smtClean="0"/>
              <a:t>cf. John 6:28-29, Revelation 2:10</a:t>
            </a:r>
            <a:endParaRPr lang="en-US" dirty="0"/>
          </a:p>
        </p:txBody>
      </p:sp>
    </p:spTree>
    <p:extLst>
      <p:ext uri="{BB962C8B-B14F-4D97-AF65-F5344CB8AC3E}">
        <p14:creationId xmlns:p14="http://schemas.microsoft.com/office/powerpoint/2010/main" val="200359665"/>
      </p:ext>
    </p:extLst>
  </p:cSld>
  <p:clrMapOvr>
    <a:masterClrMapping/>
  </p:clrMapOvr>
  <mc:AlternateContent xmlns:mc="http://schemas.openxmlformats.org/markup-compatibility/2006" xmlns:p15="http://schemas.microsoft.com/office/powerpoint/2012/main">
    <mc:Choice Requires="p15">
      <p:transition spd="med">
        <p15:prstTrans prst="peelOff"/>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John </a:t>
            </a:r>
            <a:r>
              <a:rPr lang="en-US" dirty="0" smtClean="0"/>
              <a:t>3:36</a:t>
            </a:r>
            <a:endParaRPr lang="en-US" dirty="0"/>
          </a:p>
        </p:txBody>
      </p:sp>
      <p:sp>
        <p:nvSpPr>
          <p:cNvPr id="3" name="Content Placeholder 2"/>
          <p:cNvSpPr>
            <a:spLocks noGrp="1"/>
          </p:cNvSpPr>
          <p:nvPr>
            <p:ph idx="1"/>
          </p:nvPr>
        </p:nvSpPr>
        <p:spPr/>
        <p:txBody>
          <a:bodyPr/>
          <a:lstStyle/>
          <a:p>
            <a:pPr marL="0" indent="0">
              <a:buNone/>
            </a:pPr>
            <a:r>
              <a:rPr lang="en-US" dirty="0"/>
              <a:t>He who believes in the Son has everlasting life; and he who does not believe the Son shall not see life, but the wrath of God abides on him</a:t>
            </a:r>
            <a:r>
              <a:rPr lang="en-US" dirty="0" smtClean="0"/>
              <a:t>.”</a:t>
            </a:r>
          </a:p>
          <a:p>
            <a:pPr marL="0" indent="0">
              <a:buNone/>
            </a:pPr>
            <a:r>
              <a:rPr lang="en-US" dirty="0"/>
              <a:t>	</a:t>
            </a:r>
            <a:r>
              <a:rPr lang="en-US" dirty="0" smtClean="0"/>
              <a:t>cf. Joshua 6:1-5, </a:t>
            </a:r>
            <a:r>
              <a:rPr lang="en-US" dirty="0" smtClean="0"/>
              <a:t>20; Hebrews 10:36</a:t>
            </a:r>
            <a:endParaRPr lang="en-US" dirty="0"/>
          </a:p>
        </p:txBody>
      </p:sp>
    </p:spTree>
    <p:extLst>
      <p:ext uri="{BB962C8B-B14F-4D97-AF65-F5344CB8AC3E}">
        <p14:creationId xmlns:p14="http://schemas.microsoft.com/office/powerpoint/2010/main" val="1337936888"/>
      </p:ext>
    </p:extLst>
  </p:cSld>
  <p:clrMapOvr>
    <a:masterClrMapping/>
  </p:clrMapOvr>
  <mc:AlternateContent xmlns:mc="http://schemas.openxmlformats.org/markup-compatibility/2006" xmlns:p15="http://schemas.microsoft.com/office/powerpoint/2012/main">
    <mc:Choice Requires="p15">
      <p:transition spd="med">
        <p15:prstTrans prst="peelOff"/>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John </a:t>
            </a:r>
            <a:r>
              <a:rPr lang="en-US" dirty="0" smtClean="0"/>
              <a:t>2:19</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They went out from us, but they were not of us; for if they had been of us, they would have continued with us; but </a:t>
            </a:r>
            <a:r>
              <a:rPr lang="en-US" i="1" dirty="0"/>
              <a:t>they went out</a:t>
            </a:r>
            <a:r>
              <a:rPr lang="en-US" dirty="0"/>
              <a:t> that they might be made manifest, that none of them were of us</a:t>
            </a:r>
            <a:r>
              <a:rPr lang="en-US" dirty="0" smtClean="0"/>
              <a:t>. (NKJV)</a:t>
            </a:r>
          </a:p>
          <a:p>
            <a:pPr marL="0" indent="0">
              <a:buNone/>
            </a:pPr>
            <a:endParaRPr lang="en-US" dirty="0"/>
          </a:p>
          <a:p>
            <a:pPr marL="0" indent="0">
              <a:buNone/>
            </a:pPr>
            <a:r>
              <a:rPr lang="en-US" dirty="0" smtClean="0"/>
              <a:t>They </a:t>
            </a:r>
            <a:r>
              <a:rPr lang="en-US" dirty="0"/>
              <a:t>went out from us, but they were not of us; for if they had been of us, they would have continued with us. But they went out, that it might become plain that they all are not of us</a:t>
            </a:r>
            <a:r>
              <a:rPr lang="en-US" dirty="0" smtClean="0"/>
              <a:t>.  (ESV)</a:t>
            </a:r>
          </a:p>
          <a:p>
            <a:pPr marL="0" indent="0">
              <a:buNone/>
            </a:pPr>
            <a:r>
              <a:rPr lang="en-US" dirty="0" smtClean="0"/>
              <a:t>cf. Acts 1:25; 2 Timothy 4:10, Philemon 1:24; Acts 20:30</a:t>
            </a:r>
          </a:p>
          <a:p>
            <a:pPr marL="0" indent="0">
              <a:buNone/>
            </a:pPr>
            <a:r>
              <a:rPr lang="en-US" dirty="0"/>
              <a:t>	</a:t>
            </a:r>
          </a:p>
        </p:txBody>
      </p:sp>
    </p:spTree>
    <p:extLst>
      <p:ext uri="{BB962C8B-B14F-4D97-AF65-F5344CB8AC3E}">
        <p14:creationId xmlns:p14="http://schemas.microsoft.com/office/powerpoint/2010/main" val="3514946994"/>
      </p:ext>
    </p:extLst>
  </p:cSld>
  <p:clrMapOvr>
    <a:masterClrMapping/>
  </p:clrMapOvr>
  <mc:AlternateContent xmlns:mc="http://schemas.openxmlformats.org/markup-compatibility/2006" xmlns:p15="http://schemas.microsoft.com/office/powerpoint/2012/main">
    <mc:Choice Requires="p15">
      <p:transition spd="med">
        <p15:prstTrans prst="peelOff"/>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6000" y="157680"/>
            <a:ext cx="10833100" cy="1143000"/>
          </a:xfrm>
        </p:spPr>
        <p:txBody>
          <a:bodyPr>
            <a:normAutofit/>
          </a:bodyPr>
          <a:lstStyle/>
          <a:p>
            <a:r>
              <a:rPr lang="en-US" dirty="0" smtClean="0"/>
              <a:t>Jesus on “Perseverance of the Saints”</a:t>
            </a:r>
            <a:endParaRPr lang="en-US" dirty="0"/>
          </a:p>
        </p:txBody>
      </p:sp>
      <p:sp>
        <p:nvSpPr>
          <p:cNvPr id="3" name="Content Placeholder 2"/>
          <p:cNvSpPr>
            <a:spLocks noGrp="1"/>
          </p:cNvSpPr>
          <p:nvPr>
            <p:ph idx="1"/>
          </p:nvPr>
        </p:nvSpPr>
        <p:spPr>
          <a:xfrm>
            <a:off x="1016000" y="1626781"/>
            <a:ext cx="10833100" cy="4837814"/>
          </a:xfrm>
        </p:spPr>
        <p:txBody>
          <a:bodyPr>
            <a:normAutofit/>
          </a:bodyPr>
          <a:lstStyle/>
          <a:p>
            <a:r>
              <a:rPr lang="en-US" dirty="0" smtClean="0"/>
              <a:t>Matthew 13:18-23, cf. Luke 8:11-15</a:t>
            </a:r>
          </a:p>
          <a:p>
            <a:pPr lvl="1"/>
            <a:r>
              <a:rPr lang="en-US" dirty="0" smtClean="0"/>
              <a:t>Those whose hearts are likened to stony ground, believed but fell away during time of temptation.</a:t>
            </a:r>
          </a:p>
          <a:p>
            <a:pPr lvl="1"/>
            <a:r>
              <a:rPr lang="en-US" dirty="0" smtClean="0"/>
              <a:t>Those whose hearts are like thorny ground, “become unfruitful.” cf. John 15:1-6</a:t>
            </a:r>
          </a:p>
          <a:p>
            <a:r>
              <a:rPr lang="en-US" dirty="0" smtClean="0"/>
              <a:t>Luke 14:25-30</a:t>
            </a:r>
          </a:p>
          <a:p>
            <a:r>
              <a:rPr lang="en-US" dirty="0" smtClean="0"/>
              <a:t>Matthew 7:21-29</a:t>
            </a:r>
          </a:p>
        </p:txBody>
      </p:sp>
    </p:spTree>
    <p:extLst>
      <p:ext uri="{BB962C8B-B14F-4D97-AF65-F5344CB8AC3E}">
        <p14:creationId xmlns:p14="http://schemas.microsoft.com/office/powerpoint/2010/main" val="2161334461"/>
      </p:ext>
    </p:extLst>
  </p:cSld>
  <p:clrMapOvr>
    <a:masterClrMapping/>
  </p:clrMapOvr>
  <mc:AlternateContent xmlns:mc="http://schemas.openxmlformats.org/markup-compatibility/2006" xmlns:p15="http://schemas.microsoft.com/office/powerpoint/2012/main">
    <mc:Choice Requires="p15">
      <p:transition spd="med">
        <p15:prstTrans prst="peelOff"/>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Crop</Template>
  <TotalTime>264</TotalTime>
  <Words>1113</Words>
  <Application>Microsoft Office PowerPoint</Application>
  <PresentationFormat>Widescreen</PresentationFormat>
  <Paragraphs>167</Paragraphs>
  <Slides>22</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Calibri</vt:lpstr>
      <vt:lpstr>Franklin Gothic Book</vt:lpstr>
      <vt:lpstr>Wingdings</vt:lpstr>
      <vt:lpstr>Crop</vt:lpstr>
      <vt:lpstr>Eternal security</vt:lpstr>
      <vt:lpstr>Some answer “yes” because of the doctrine of Eternal Security, OSAS, Perseverance of the Saints</vt:lpstr>
      <vt:lpstr>Proof texts for “Perseverance of the Saints”</vt:lpstr>
      <vt:lpstr>John 10:27-29</vt:lpstr>
      <vt:lpstr>Romans 8:38-39</vt:lpstr>
      <vt:lpstr>1 Peter 1:3-5</vt:lpstr>
      <vt:lpstr>John 3:36</vt:lpstr>
      <vt:lpstr>1 John 2:19</vt:lpstr>
      <vt:lpstr>Jesus on “Perseverance of the Saints”</vt:lpstr>
      <vt:lpstr>Paul on “Perseverance of the Saints”</vt:lpstr>
      <vt:lpstr>Paul on “Perseverance of the Saints”</vt:lpstr>
      <vt:lpstr>Paul on “Eternal Security”</vt:lpstr>
      <vt:lpstr>Peter on “Once Saved, Always Saved”</vt:lpstr>
      <vt:lpstr>“Perseverance of the Saints” in Hebrews</vt:lpstr>
      <vt:lpstr>Others just “feel” saved and secure.</vt:lpstr>
      <vt:lpstr>Feelings can be deceiving.</vt:lpstr>
      <vt:lpstr>Some believe what they have been told about salvation and security.</vt:lpstr>
      <vt:lpstr>Men can deceive us.</vt:lpstr>
      <vt:lpstr>How do we know we are secure?</vt:lpstr>
      <vt:lpstr>How do we know we are secure?</vt:lpstr>
      <vt:lpstr>How do we know we are secure?</vt:lpstr>
      <vt:lpstr>Be saved.  Stay saved.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Eternal security</dc:title>
  <dc:creator>Amos Long</dc:creator>
  <cp:lastModifiedBy>Long, Amos</cp:lastModifiedBy>
  <cp:revision>28</cp:revision>
  <dcterms:created xsi:type="dcterms:W3CDTF">2016-08-24T02:47:25Z</dcterms:created>
  <dcterms:modified xsi:type="dcterms:W3CDTF">2016-10-06T19:23:41Z</dcterms:modified>
</cp:coreProperties>
</file>