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64" r:id="rId2"/>
    <p:sldId id="256" r:id="rId3"/>
    <p:sldId id="257" r:id="rId4"/>
    <p:sldId id="258" r:id="rId5"/>
    <p:sldId id="259" r:id="rId6"/>
    <p:sldId id="260" r:id="rId7"/>
    <p:sldId id="261" r:id="rId8"/>
    <p:sldId id="262" r:id="rId9"/>
    <p:sldId id="263" r:id="rId10"/>
    <p:sldId id="265" r:id="rId11"/>
  </p:sldIdLst>
  <p:sldSz cx="12192000" cy="6858000"/>
  <p:notesSz cx="9028113" cy="7077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82" d="100"/>
          <a:sy n="82" d="100"/>
        </p:scale>
        <p:origin x="12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13842" y="0"/>
            <a:ext cx="3912182" cy="355083"/>
          </a:xfrm>
          <a:prstGeom prst="rect">
            <a:avLst/>
          </a:prstGeom>
        </p:spPr>
        <p:txBody>
          <a:bodyPr vert="horz" lIns="91440" tIns="45720" rIns="91440" bIns="45720" rtlCol="0"/>
          <a:lstStyle>
            <a:lvl1pPr algn="r">
              <a:defRPr sz="1200"/>
            </a:lvl1pPr>
          </a:lstStyle>
          <a:p>
            <a:fld id="{975FF8F4-7722-4EF7-AE75-5DDD028F02B8}" type="datetimeFigureOut">
              <a:rPr lang="en-US" smtClean="0"/>
              <a:t>10/8/2016</a:t>
            </a:fld>
            <a:endParaRPr lang="en-US"/>
          </a:p>
        </p:txBody>
      </p:sp>
      <p:sp>
        <p:nvSpPr>
          <p:cNvPr id="4" name="Footer Placeholder 3"/>
          <p:cNvSpPr>
            <a:spLocks noGrp="1"/>
          </p:cNvSpPr>
          <p:nvPr>
            <p:ph type="ftr" sz="quarter" idx="2"/>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13842" y="6721993"/>
            <a:ext cx="3912182" cy="355082"/>
          </a:xfrm>
          <a:prstGeom prst="rect">
            <a:avLst/>
          </a:prstGeom>
        </p:spPr>
        <p:txBody>
          <a:bodyPr vert="horz" lIns="91440" tIns="45720" rIns="91440" bIns="45720" rtlCol="0" anchor="b"/>
          <a:lstStyle>
            <a:lvl1pPr algn="r">
              <a:defRPr sz="1200"/>
            </a:lvl1pPr>
          </a:lstStyle>
          <a:p>
            <a:fld id="{56A45391-72D1-42C0-8565-EF4D22064B71}" type="slidenum">
              <a:rPr lang="en-US" smtClean="0"/>
              <a:t>‹#›</a:t>
            </a:fld>
            <a:endParaRPr lang="en-US"/>
          </a:p>
        </p:txBody>
      </p:sp>
    </p:spTree>
    <p:extLst>
      <p:ext uri="{BB962C8B-B14F-4D97-AF65-F5344CB8AC3E}">
        <p14:creationId xmlns:p14="http://schemas.microsoft.com/office/powerpoint/2010/main" val="12037684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1600" cy="354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13338" y="0"/>
            <a:ext cx="3913187" cy="354013"/>
          </a:xfrm>
          <a:prstGeom prst="rect">
            <a:avLst/>
          </a:prstGeom>
        </p:spPr>
        <p:txBody>
          <a:bodyPr vert="horz" lIns="91440" tIns="45720" rIns="91440" bIns="45720" rtlCol="0"/>
          <a:lstStyle>
            <a:lvl1pPr algn="r">
              <a:defRPr sz="1200"/>
            </a:lvl1pPr>
          </a:lstStyle>
          <a:p>
            <a:fld id="{D5386281-5E63-480C-B2DE-29A14C233E34}" type="datetimeFigureOut">
              <a:rPr lang="en-US" smtClean="0"/>
              <a:t>10/8/2016</a:t>
            </a:fld>
            <a:endParaRPr lang="en-US"/>
          </a:p>
        </p:txBody>
      </p:sp>
      <p:sp>
        <p:nvSpPr>
          <p:cNvPr id="4" name="Slide Image Placeholder 3"/>
          <p:cNvSpPr>
            <a:spLocks noGrp="1" noRot="1" noChangeAspect="1"/>
          </p:cNvSpPr>
          <p:nvPr>
            <p:ph type="sldImg" idx="2"/>
          </p:nvPr>
        </p:nvSpPr>
        <p:spPr>
          <a:xfrm>
            <a:off x="2390775" y="884238"/>
            <a:ext cx="4246563" cy="23891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03288" y="3405188"/>
            <a:ext cx="7221537" cy="27876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723063"/>
            <a:ext cx="3911600" cy="3540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13338" y="6723063"/>
            <a:ext cx="3913187" cy="354012"/>
          </a:xfrm>
          <a:prstGeom prst="rect">
            <a:avLst/>
          </a:prstGeom>
        </p:spPr>
        <p:txBody>
          <a:bodyPr vert="horz" lIns="91440" tIns="45720" rIns="91440" bIns="45720" rtlCol="0" anchor="b"/>
          <a:lstStyle>
            <a:lvl1pPr algn="r">
              <a:defRPr sz="1200"/>
            </a:lvl1pPr>
          </a:lstStyle>
          <a:p>
            <a:fld id="{BEF6D813-E64D-46D8-8FD5-AD273F4134FE}" type="slidenum">
              <a:rPr lang="en-US" smtClean="0"/>
              <a:t>‹#›</a:t>
            </a:fld>
            <a:endParaRPr lang="en-US"/>
          </a:p>
        </p:txBody>
      </p:sp>
    </p:spTree>
    <p:extLst>
      <p:ext uri="{BB962C8B-B14F-4D97-AF65-F5344CB8AC3E}">
        <p14:creationId xmlns:p14="http://schemas.microsoft.com/office/powerpoint/2010/main" val="9811843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In the presidential campaign we have seen the candidates have to admit that they were wrong or had made mistakes.  It is much easier to judge others than to examine ourselves by God’s standard in the Bible.  As</a:t>
            </a:r>
            <a:r>
              <a:rPr lang="en-US" baseline="0" dirty="0" smtClean="0"/>
              <a:t> Christians, we must remember that we will ultimately be judged in the last day by God’s word (John 12:48-50).  Sinner’s prayer will not save you, you must obey the gospel as we studied this past week.</a:t>
            </a:r>
            <a:endParaRPr lang="en-US" dirty="0" smtClean="0"/>
          </a:p>
          <a:p>
            <a:endParaRPr lang="en-US" dirty="0"/>
          </a:p>
        </p:txBody>
      </p:sp>
      <p:sp>
        <p:nvSpPr>
          <p:cNvPr id="4" name="Slide Number Placeholder 3"/>
          <p:cNvSpPr>
            <a:spLocks noGrp="1"/>
          </p:cNvSpPr>
          <p:nvPr>
            <p:ph type="sldNum" sz="quarter" idx="10"/>
          </p:nvPr>
        </p:nvSpPr>
        <p:spPr/>
        <p:txBody>
          <a:bodyPr/>
          <a:lstStyle/>
          <a:p>
            <a:fld id="{BEF6D813-E64D-46D8-8FD5-AD273F4134FE}" type="slidenum">
              <a:rPr lang="en-US" smtClean="0"/>
              <a:t>1</a:t>
            </a:fld>
            <a:endParaRPr lang="en-US"/>
          </a:p>
        </p:txBody>
      </p:sp>
    </p:spTree>
    <p:extLst>
      <p:ext uri="{BB962C8B-B14F-4D97-AF65-F5344CB8AC3E}">
        <p14:creationId xmlns:p14="http://schemas.microsoft.com/office/powerpoint/2010/main" val="1150006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presidential campaign we have seen the candidates have to admit that they were wrong or had made mistakes.  It is much easier to judge others than to examine ourselves by God’s standard in the Bible.  As</a:t>
            </a:r>
            <a:r>
              <a:rPr lang="en-US" baseline="0" dirty="0" smtClean="0"/>
              <a:t> Christians, we must remember that we will ultimately be judged in the last day by God’s word (John 12:48-50).  Sinner’s prayer will not save you, you must obey the gospel as we studied this past week.</a:t>
            </a:r>
            <a:endParaRPr lang="en-US" dirty="0"/>
          </a:p>
        </p:txBody>
      </p:sp>
      <p:sp>
        <p:nvSpPr>
          <p:cNvPr id="4" name="Slide Number Placeholder 3"/>
          <p:cNvSpPr>
            <a:spLocks noGrp="1"/>
          </p:cNvSpPr>
          <p:nvPr>
            <p:ph type="sldNum" sz="quarter" idx="10"/>
          </p:nvPr>
        </p:nvSpPr>
        <p:spPr/>
        <p:txBody>
          <a:bodyPr/>
          <a:lstStyle/>
          <a:p>
            <a:fld id="{BEF6D813-E64D-46D8-8FD5-AD273F4134FE}" type="slidenum">
              <a:rPr lang="en-US" smtClean="0"/>
              <a:t>2</a:t>
            </a:fld>
            <a:endParaRPr lang="en-US"/>
          </a:p>
        </p:txBody>
      </p:sp>
    </p:spTree>
    <p:extLst>
      <p:ext uri="{BB962C8B-B14F-4D97-AF65-F5344CB8AC3E}">
        <p14:creationId xmlns:p14="http://schemas.microsoft.com/office/powerpoint/2010/main" val="28536040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Confess- </a:t>
            </a:r>
            <a:r>
              <a:rPr lang="en-US" dirty="0" err="1" smtClean="0"/>
              <a:t>eulogeo</a:t>
            </a:r>
            <a:r>
              <a:rPr lang="en-US" dirty="0" smtClean="0"/>
              <a:t>-</a:t>
            </a:r>
            <a:r>
              <a:rPr lang="en-US" baseline="0" dirty="0" smtClean="0"/>
              <a:t> to speak the same thing, to confess, declare admit.  </a:t>
            </a:r>
            <a:endParaRPr lang="en-US" dirty="0"/>
          </a:p>
        </p:txBody>
      </p:sp>
      <p:sp>
        <p:nvSpPr>
          <p:cNvPr id="4" name="Slide Number Placeholder 3"/>
          <p:cNvSpPr>
            <a:spLocks noGrp="1"/>
          </p:cNvSpPr>
          <p:nvPr>
            <p:ph type="sldNum" sz="quarter" idx="10"/>
          </p:nvPr>
        </p:nvSpPr>
        <p:spPr/>
        <p:txBody>
          <a:bodyPr/>
          <a:lstStyle/>
          <a:p>
            <a:fld id="{BEF6D813-E64D-46D8-8FD5-AD273F4134FE}" type="slidenum">
              <a:rPr lang="en-US" smtClean="0"/>
              <a:t>3</a:t>
            </a:fld>
            <a:endParaRPr lang="en-US"/>
          </a:p>
        </p:txBody>
      </p:sp>
    </p:spTree>
    <p:extLst>
      <p:ext uri="{BB962C8B-B14F-4D97-AF65-F5344CB8AC3E}">
        <p14:creationId xmlns:p14="http://schemas.microsoft.com/office/powerpoint/2010/main" val="13554216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Confess- </a:t>
            </a:r>
            <a:r>
              <a:rPr lang="en-US" dirty="0" err="1" smtClean="0"/>
              <a:t>eulogeo</a:t>
            </a:r>
            <a:r>
              <a:rPr lang="en-US" dirty="0" smtClean="0"/>
              <a:t>-</a:t>
            </a:r>
            <a:r>
              <a:rPr lang="en-US" baseline="0" dirty="0" smtClean="0"/>
              <a:t> to speak the same thing, to confess, declare admit. </a:t>
            </a:r>
            <a:r>
              <a:rPr lang="en-US" sz="1200" b="0" i="0" kern="1200" dirty="0" smtClean="0">
                <a:solidFill>
                  <a:schemeClr val="tx1"/>
                </a:solidFill>
                <a:effectLst/>
                <a:latin typeface="+mn-lt"/>
                <a:ea typeface="+mn-ea"/>
                <a:cs typeface="+mn-cs"/>
              </a:rPr>
              <a:t> "to confess by way of admitting oneself guilty of what one is accused of, the result of inward conviction, (Vine’s)</a:t>
            </a:r>
            <a:endParaRPr lang="en-US" dirty="0" smtClean="0"/>
          </a:p>
          <a:p>
            <a:endParaRPr lang="en-US" dirty="0"/>
          </a:p>
        </p:txBody>
      </p:sp>
      <p:sp>
        <p:nvSpPr>
          <p:cNvPr id="4" name="Slide Number Placeholder 3"/>
          <p:cNvSpPr>
            <a:spLocks noGrp="1"/>
          </p:cNvSpPr>
          <p:nvPr>
            <p:ph type="sldNum" sz="quarter" idx="10"/>
          </p:nvPr>
        </p:nvSpPr>
        <p:spPr/>
        <p:txBody>
          <a:bodyPr/>
          <a:lstStyle/>
          <a:p>
            <a:fld id="{BEF6D813-E64D-46D8-8FD5-AD273F4134FE}" type="slidenum">
              <a:rPr lang="en-US" smtClean="0"/>
              <a:t>5</a:t>
            </a:fld>
            <a:endParaRPr lang="en-US"/>
          </a:p>
        </p:txBody>
      </p:sp>
    </p:spTree>
    <p:extLst>
      <p:ext uri="{BB962C8B-B14F-4D97-AF65-F5344CB8AC3E}">
        <p14:creationId xmlns:p14="http://schemas.microsoft.com/office/powerpoint/2010/main" val="34134079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Quit sinning- filthy talk, cursing,</a:t>
            </a:r>
            <a:r>
              <a:rPr lang="en-US" baseline="0" dirty="0" smtClean="0"/>
              <a:t> lusting (pornography), SI, lying, gambling, cheating, stealing, gossiping, slandering, etc. </a:t>
            </a:r>
            <a:r>
              <a:rPr lang="en-US" baseline="0" dirty="0" err="1" smtClean="0"/>
              <a:t>Fonzie</a:t>
            </a:r>
            <a:r>
              <a:rPr lang="en-US" baseline="0" dirty="0" smtClean="0"/>
              <a:t> on Happy Days. Couldn’t say he was wrong.</a:t>
            </a:r>
            <a:endParaRPr lang="en-US" dirty="0"/>
          </a:p>
        </p:txBody>
      </p:sp>
      <p:sp>
        <p:nvSpPr>
          <p:cNvPr id="4" name="Slide Number Placeholder 3"/>
          <p:cNvSpPr>
            <a:spLocks noGrp="1"/>
          </p:cNvSpPr>
          <p:nvPr>
            <p:ph type="sldNum" sz="quarter" idx="10"/>
          </p:nvPr>
        </p:nvSpPr>
        <p:spPr/>
        <p:txBody>
          <a:bodyPr/>
          <a:lstStyle/>
          <a:p>
            <a:fld id="{BEF6D813-E64D-46D8-8FD5-AD273F4134FE}" type="slidenum">
              <a:rPr lang="en-US" smtClean="0"/>
              <a:t>8</a:t>
            </a:fld>
            <a:endParaRPr lang="en-US"/>
          </a:p>
        </p:txBody>
      </p:sp>
    </p:spTree>
    <p:extLst>
      <p:ext uri="{BB962C8B-B14F-4D97-AF65-F5344CB8AC3E}">
        <p14:creationId xmlns:p14="http://schemas.microsoft.com/office/powerpoint/2010/main" val="25061596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Comparing</a:t>
            </a:r>
            <a:r>
              <a:rPr lang="en-US" baseline="0" dirty="0" smtClean="0"/>
              <a:t> yourself to someone else that you are better than them is not going to help you get into heaven for no sin will enter into heaven (Rev. 21:27).</a:t>
            </a:r>
            <a:endParaRPr lang="en-US" dirty="0"/>
          </a:p>
        </p:txBody>
      </p:sp>
      <p:sp>
        <p:nvSpPr>
          <p:cNvPr id="4" name="Slide Number Placeholder 3"/>
          <p:cNvSpPr>
            <a:spLocks noGrp="1"/>
          </p:cNvSpPr>
          <p:nvPr>
            <p:ph type="sldNum" sz="quarter" idx="10"/>
          </p:nvPr>
        </p:nvSpPr>
        <p:spPr/>
        <p:txBody>
          <a:bodyPr/>
          <a:lstStyle/>
          <a:p>
            <a:fld id="{BEF6D813-E64D-46D8-8FD5-AD273F4134FE}" type="slidenum">
              <a:rPr lang="en-US" smtClean="0"/>
              <a:t>9</a:t>
            </a:fld>
            <a:endParaRPr lang="en-US"/>
          </a:p>
        </p:txBody>
      </p:sp>
    </p:spTree>
    <p:extLst>
      <p:ext uri="{BB962C8B-B14F-4D97-AF65-F5344CB8AC3E}">
        <p14:creationId xmlns:p14="http://schemas.microsoft.com/office/powerpoint/2010/main" val="21763848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In the presidential campaign we have seen the candidates have to admit that they were wrong or had made mistakes.  It is much easier to judge others than to examine ourselves by God’s standard in the Bible.  As</a:t>
            </a:r>
            <a:r>
              <a:rPr lang="en-US" baseline="0" dirty="0" smtClean="0"/>
              <a:t> Christians, we must remember that we will ultimately be judged in the last day by God’s word (John 12:48-50).  Sinner’s prayer will not save you, you must obey the gospel as we studied this past week.</a:t>
            </a:r>
            <a:endParaRPr lang="en-US" dirty="0" smtClean="0"/>
          </a:p>
          <a:p>
            <a:endParaRPr lang="en-US" dirty="0"/>
          </a:p>
        </p:txBody>
      </p:sp>
      <p:sp>
        <p:nvSpPr>
          <p:cNvPr id="4" name="Slide Number Placeholder 3"/>
          <p:cNvSpPr>
            <a:spLocks noGrp="1"/>
          </p:cNvSpPr>
          <p:nvPr>
            <p:ph type="sldNum" sz="quarter" idx="10"/>
          </p:nvPr>
        </p:nvSpPr>
        <p:spPr/>
        <p:txBody>
          <a:bodyPr/>
          <a:lstStyle/>
          <a:p>
            <a:fld id="{BEF6D813-E64D-46D8-8FD5-AD273F4134FE}" type="slidenum">
              <a:rPr lang="en-US" smtClean="0"/>
              <a:t>10</a:t>
            </a:fld>
            <a:endParaRPr lang="en-US"/>
          </a:p>
        </p:txBody>
      </p:sp>
    </p:spTree>
    <p:extLst>
      <p:ext uri="{BB962C8B-B14F-4D97-AF65-F5344CB8AC3E}">
        <p14:creationId xmlns:p14="http://schemas.microsoft.com/office/powerpoint/2010/main" val="846683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F2CB74-1926-45F2-8A70-F29979AAA966}"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CFCA49-384C-4E7F-AC59-CD453AB3CFEF}" type="slidenum">
              <a:rPr lang="en-US" smtClean="0"/>
              <a:t>‹#›</a:t>
            </a:fld>
            <a:endParaRPr lang="en-US"/>
          </a:p>
        </p:txBody>
      </p:sp>
    </p:spTree>
    <p:extLst>
      <p:ext uri="{BB962C8B-B14F-4D97-AF65-F5344CB8AC3E}">
        <p14:creationId xmlns:p14="http://schemas.microsoft.com/office/powerpoint/2010/main" val="1178506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F2CB74-1926-45F2-8A70-F29979AAA966}"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CFCA49-384C-4E7F-AC59-CD453AB3CFEF}" type="slidenum">
              <a:rPr lang="en-US" smtClean="0"/>
              <a:t>‹#›</a:t>
            </a:fld>
            <a:endParaRPr lang="en-US"/>
          </a:p>
        </p:txBody>
      </p:sp>
    </p:spTree>
    <p:extLst>
      <p:ext uri="{BB962C8B-B14F-4D97-AF65-F5344CB8AC3E}">
        <p14:creationId xmlns:p14="http://schemas.microsoft.com/office/powerpoint/2010/main" val="1832961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F2CB74-1926-45F2-8A70-F29979AAA966}"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CFCA49-384C-4E7F-AC59-CD453AB3CFEF}" type="slidenum">
              <a:rPr lang="en-US" smtClean="0"/>
              <a:t>‹#›</a:t>
            </a:fld>
            <a:endParaRPr lang="en-US"/>
          </a:p>
        </p:txBody>
      </p:sp>
    </p:spTree>
    <p:extLst>
      <p:ext uri="{BB962C8B-B14F-4D97-AF65-F5344CB8AC3E}">
        <p14:creationId xmlns:p14="http://schemas.microsoft.com/office/powerpoint/2010/main" val="3196963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F2CB74-1926-45F2-8A70-F29979AAA966}"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CFCA49-384C-4E7F-AC59-CD453AB3CFEF}" type="slidenum">
              <a:rPr lang="en-US" smtClean="0"/>
              <a:t>‹#›</a:t>
            </a:fld>
            <a:endParaRPr lang="en-US"/>
          </a:p>
        </p:txBody>
      </p:sp>
    </p:spTree>
    <p:extLst>
      <p:ext uri="{BB962C8B-B14F-4D97-AF65-F5344CB8AC3E}">
        <p14:creationId xmlns:p14="http://schemas.microsoft.com/office/powerpoint/2010/main" val="1238426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F2CB74-1926-45F2-8A70-F29979AAA966}"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CFCA49-384C-4E7F-AC59-CD453AB3CFEF}" type="slidenum">
              <a:rPr lang="en-US" smtClean="0"/>
              <a:t>‹#›</a:t>
            </a:fld>
            <a:endParaRPr lang="en-US"/>
          </a:p>
        </p:txBody>
      </p:sp>
    </p:spTree>
    <p:extLst>
      <p:ext uri="{BB962C8B-B14F-4D97-AF65-F5344CB8AC3E}">
        <p14:creationId xmlns:p14="http://schemas.microsoft.com/office/powerpoint/2010/main" val="1838478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F2CB74-1926-45F2-8A70-F29979AAA966}"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CFCA49-384C-4E7F-AC59-CD453AB3CFEF}" type="slidenum">
              <a:rPr lang="en-US" smtClean="0"/>
              <a:t>‹#›</a:t>
            </a:fld>
            <a:endParaRPr lang="en-US"/>
          </a:p>
        </p:txBody>
      </p:sp>
    </p:spTree>
    <p:extLst>
      <p:ext uri="{BB962C8B-B14F-4D97-AF65-F5344CB8AC3E}">
        <p14:creationId xmlns:p14="http://schemas.microsoft.com/office/powerpoint/2010/main" val="598202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F2CB74-1926-45F2-8A70-F29979AAA966}" type="datetimeFigureOut">
              <a:rPr lang="en-US" smtClean="0"/>
              <a:t>10/8/2016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CFCA49-384C-4E7F-AC59-CD453AB3CFEF}" type="slidenum">
              <a:rPr lang="en-US" smtClean="0"/>
              <a:t>‹#›</a:t>
            </a:fld>
            <a:endParaRPr lang="en-US"/>
          </a:p>
        </p:txBody>
      </p:sp>
    </p:spTree>
    <p:extLst>
      <p:ext uri="{BB962C8B-B14F-4D97-AF65-F5344CB8AC3E}">
        <p14:creationId xmlns:p14="http://schemas.microsoft.com/office/powerpoint/2010/main" val="2396046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F2CB74-1926-45F2-8A70-F29979AAA966}" type="datetimeFigureOut">
              <a:rPr lang="en-US" smtClean="0"/>
              <a:t>10/8/2016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CFCA49-384C-4E7F-AC59-CD453AB3CFEF}" type="slidenum">
              <a:rPr lang="en-US" smtClean="0"/>
              <a:t>‹#›</a:t>
            </a:fld>
            <a:endParaRPr lang="en-US"/>
          </a:p>
        </p:txBody>
      </p:sp>
    </p:spTree>
    <p:extLst>
      <p:ext uri="{BB962C8B-B14F-4D97-AF65-F5344CB8AC3E}">
        <p14:creationId xmlns:p14="http://schemas.microsoft.com/office/powerpoint/2010/main" val="513486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F2CB74-1926-45F2-8A70-F29979AAA966}" type="datetimeFigureOut">
              <a:rPr lang="en-US" smtClean="0"/>
              <a:t>10/8/2016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CFCA49-384C-4E7F-AC59-CD453AB3CFEF}" type="slidenum">
              <a:rPr lang="en-US" smtClean="0"/>
              <a:t>‹#›</a:t>
            </a:fld>
            <a:endParaRPr lang="en-US"/>
          </a:p>
        </p:txBody>
      </p:sp>
    </p:spTree>
    <p:extLst>
      <p:ext uri="{BB962C8B-B14F-4D97-AF65-F5344CB8AC3E}">
        <p14:creationId xmlns:p14="http://schemas.microsoft.com/office/powerpoint/2010/main" val="133436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F2CB74-1926-45F2-8A70-F29979AAA966}"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CFCA49-384C-4E7F-AC59-CD453AB3CFEF}" type="slidenum">
              <a:rPr lang="en-US" smtClean="0"/>
              <a:t>‹#›</a:t>
            </a:fld>
            <a:endParaRPr lang="en-US"/>
          </a:p>
        </p:txBody>
      </p:sp>
    </p:spTree>
    <p:extLst>
      <p:ext uri="{BB962C8B-B14F-4D97-AF65-F5344CB8AC3E}">
        <p14:creationId xmlns:p14="http://schemas.microsoft.com/office/powerpoint/2010/main" val="3775123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F2CB74-1926-45F2-8A70-F29979AAA966}"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CFCA49-384C-4E7F-AC59-CD453AB3CFEF}" type="slidenum">
              <a:rPr lang="en-US" smtClean="0"/>
              <a:t>‹#›</a:t>
            </a:fld>
            <a:endParaRPr lang="en-US"/>
          </a:p>
        </p:txBody>
      </p:sp>
    </p:spTree>
    <p:extLst>
      <p:ext uri="{BB962C8B-B14F-4D97-AF65-F5344CB8AC3E}">
        <p14:creationId xmlns:p14="http://schemas.microsoft.com/office/powerpoint/2010/main" val="1912048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F2CB74-1926-45F2-8A70-F29979AAA966}" type="datetimeFigureOut">
              <a:rPr lang="en-US" smtClean="0"/>
              <a:t>10/8/2016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CFCA49-384C-4E7F-AC59-CD453AB3CFEF}" type="slidenum">
              <a:rPr lang="en-US" smtClean="0"/>
              <a:t>‹#›</a:t>
            </a:fld>
            <a:endParaRPr lang="en-US"/>
          </a:p>
        </p:txBody>
      </p:sp>
    </p:spTree>
    <p:extLst>
      <p:ext uri="{BB962C8B-B14F-4D97-AF65-F5344CB8AC3E}">
        <p14:creationId xmlns:p14="http://schemas.microsoft.com/office/powerpoint/2010/main" val="3475084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4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11s- I Will Wake the Dawn with Praises</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115s- Healing in its Wings</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100s- Lamb of God</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502- True-Hearted, Whole-Hearted</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301- Soul, A Savior is Thou Art Needing</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238963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4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11s- I Will Wake the Dawn with Praises</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115s- Healing in its Wings</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100s- Lamb of God</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502- True-Hearted, Whole-Hearted</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301- Soul, A Savior is Thou Art Needing</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739236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594360"/>
            <a:ext cx="12275820" cy="6355080"/>
          </a:xfrm>
        </p:spPr>
        <p:txBody>
          <a:bodyPr>
            <a:normAutofit/>
          </a:bodyPr>
          <a:lstStyle/>
          <a:p>
            <a:r>
              <a:rPr lang="en-US" sz="18800" dirty="0" smtClean="0">
                <a:solidFill>
                  <a:srgbClr val="FFFF00"/>
                </a:solidFill>
                <a:latin typeface="Tahoma" panose="020B0604030504040204" pitchFamily="34" charset="0"/>
                <a:ea typeface="Tahoma" panose="020B0604030504040204" pitchFamily="34" charset="0"/>
                <a:cs typeface="Tahoma" panose="020B0604030504040204" pitchFamily="34" charset="0"/>
              </a:rPr>
              <a:t>True Confession</a:t>
            </a:r>
            <a:endParaRPr lang="en-US" sz="188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985971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97279"/>
          </a:xfrm>
        </p:spPr>
        <p:txBody>
          <a:bodyPr>
            <a:normAutofit/>
          </a:bodyPr>
          <a:lstStyle/>
          <a:p>
            <a:pPr algn="ctr"/>
            <a:r>
              <a:rPr lang="en-US" sz="63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Confession is Good for the Soul</a:t>
            </a:r>
            <a:endParaRPr lang="en-US" sz="63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91440" y="1097280"/>
            <a:ext cx="12100560" cy="5669280"/>
          </a:xfrm>
        </p:spPr>
        <p:txBody>
          <a:bodyPr>
            <a:normAutofit/>
          </a:bodyPr>
          <a:lstStyle/>
          <a:p>
            <a:pPr marL="0" indent="0" algn="ctr">
              <a:buNone/>
            </a:pPr>
            <a:r>
              <a:rPr lang="en-US" altLang="en-US" sz="38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“He who conceals his transgressions will not prosper, But he who confesses and forsakes them will find compassion” (Proverbs 28:13).</a:t>
            </a:r>
          </a:p>
          <a:p>
            <a:pPr marL="0" indent="0" algn="ctr">
              <a:buNone/>
            </a:pPr>
            <a:endParaRPr lang="en-US" altLang="en-US" sz="18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altLang="en-US" sz="38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It is much easier to pretend you did nothing wrong, tell a lie, make excuses or shift the blame than confess. (Adam blamed Eve, Eve blamed the serpent)</a:t>
            </a:r>
          </a:p>
          <a:p>
            <a:pPr marL="0" indent="0" algn="ctr">
              <a:buNone/>
            </a:pPr>
            <a:endParaRPr lang="en-US" altLang="en-US" sz="18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altLang="en-US" sz="3800" dirty="0" smtClean="0">
                <a:solidFill>
                  <a:schemeClr val="bg1"/>
                </a:solidFill>
                <a:effectLst/>
                <a:latin typeface="Tahoma" panose="020B0604030504040204" pitchFamily="34" charset="0"/>
                <a:ea typeface="Tahoma" panose="020B0604030504040204" pitchFamily="34" charset="0"/>
                <a:cs typeface="Tahoma" panose="020B0604030504040204" pitchFamily="34" charset="0"/>
              </a:rPr>
              <a:t>You must have the humility to admit &amp; forsake your sins or you will not find compassion from the Lord.</a:t>
            </a:r>
          </a:p>
          <a:p>
            <a:endParaRPr lang="en-US" dirty="0"/>
          </a:p>
        </p:txBody>
      </p:sp>
    </p:spTree>
    <p:extLst>
      <p:ext uri="{BB962C8B-B14F-4D97-AF65-F5344CB8AC3E}">
        <p14:creationId xmlns:p14="http://schemas.microsoft.com/office/powerpoint/2010/main" val="4053903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97279"/>
          </a:xfrm>
        </p:spPr>
        <p:txBody>
          <a:bodyPr>
            <a:normAutofit/>
          </a:bodyPr>
          <a:lstStyle/>
          <a:p>
            <a:pPr algn="ctr"/>
            <a:r>
              <a:rPr lang="en-US" sz="6300" dirty="0" smtClean="0">
                <a:solidFill>
                  <a:srgbClr val="FFFF00"/>
                </a:solidFill>
                <a:latin typeface="Tahoma" panose="020B0604030504040204" pitchFamily="34" charset="0"/>
                <a:ea typeface="Tahoma" panose="020B0604030504040204" pitchFamily="34" charset="0"/>
                <a:cs typeface="Tahoma" panose="020B0604030504040204" pitchFamily="34" charset="0"/>
              </a:rPr>
              <a:t>All Have Sinned- Even Christians</a:t>
            </a:r>
            <a:endParaRPr lang="en-US" sz="63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91440" y="1097280"/>
            <a:ext cx="11887200" cy="5669280"/>
          </a:xfrm>
        </p:spPr>
        <p:txBody>
          <a:bodyPr>
            <a:normAutofit fontScale="92500"/>
          </a:bodyPr>
          <a:lstStyle/>
          <a:p>
            <a:pPr algn="ctr">
              <a:buNone/>
              <a:defRPr/>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can’t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say, “We’re not that bad</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defRPr/>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defRPr/>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Yes we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are (Rom. 3:23; Titus 3:3)!  </a:t>
            </a:r>
          </a:p>
          <a:p>
            <a:pPr algn="ctr">
              <a:buNone/>
              <a:defRPr/>
            </a:pPr>
            <a:endParaRPr lang="en-US" sz="1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defRPr/>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Sometimes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our pride will not allow us to admit our sin. </a:t>
            </a:r>
          </a:p>
          <a:p>
            <a:pPr algn="ctr">
              <a:buNone/>
              <a:defRPr/>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defRPr/>
            </a:pP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“If anyone thinks he is something when he is nothing, he deceives himself” (Gal 6:3)</a:t>
            </a:r>
          </a:p>
          <a:p>
            <a:endParaRPr lang="en-US" sz="1500" dirty="0" smtClean="0"/>
          </a:p>
          <a:p>
            <a:pPr marL="0" indent="0" algn="ctr">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we say that we have no sin, we are deceiving ourselves and the truth is not in us” (1 John 1:8).</a:t>
            </a:r>
          </a:p>
          <a:p>
            <a:endParaRPr lang="en-US" dirty="0"/>
          </a:p>
        </p:txBody>
      </p:sp>
    </p:spTree>
    <p:extLst>
      <p:ext uri="{BB962C8B-B14F-4D97-AF65-F5344CB8AC3E}">
        <p14:creationId xmlns:p14="http://schemas.microsoft.com/office/powerpoint/2010/main" val="2626083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634489"/>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True Confession begins with Conviction leading to Godly Sorrow</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91440" y="1725930"/>
            <a:ext cx="12012930" cy="5040630"/>
          </a:xfrm>
        </p:spPr>
        <p:txBody>
          <a:bodyPr>
            <a:normAutofit fontScale="92500"/>
          </a:bodyPr>
          <a:lstStyle/>
          <a:p>
            <a:pPr algn="ctr">
              <a:buNone/>
              <a:defRPr/>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When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God’s word is preached, it should convict the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hearer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John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16:8</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Rev. </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3:19; </a:t>
            </a:r>
            <a:r>
              <a:rPr lang="en-US" sz="4000" dirty="0">
                <a:solidFill>
                  <a:schemeClr val="bg1"/>
                </a:solidFill>
                <a:latin typeface="Tahoma" panose="020B0604030504040204" pitchFamily="34" charset="0"/>
                <a:ea typeface="Tahoma" panose="020B0604030504040204" pitchFamily="34" charset="0"/>
                <a:cs typeface="Tahoma" panose="020B0604030504040204" pitchFamily="34" charset="0"/>
              </a:rPr>
              <a:t>2 Tim. 4:2</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defRPr/>
            </a:pPr>
            <a:endParaRPr lang="en-US" sz="14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defRPr/>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apostle Paul convicted the Corinthian brethren of sin by his inspired letter which led to their godly sorrow and repentance of sin (2 Corinthians 7:8-10).</a:t>
            </a:r>
          </a:p>
          <a:p>
            <a:pPr algn="ctr">
              <a:buNone/>
              <a:defRPr/>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defRPr/>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a Christian isn’t convicted of their sins leading to godly sorrow, it is unlikely that they will confess their wrong and if they do, it wouldn’t be a “true confession”.   </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defRPr/>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3804480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17269"/>
          </a:xfrm>
        </p:spPr>
        <p:txBody>
          <a:bodyPr>
            <a:normAutofit/>
          </a:bodyPr>
          <a:lstStyle/>
          <a:p>
            <a:pPr algn="ctr"/>
            <a:r>
              <a:rPr lang="en-US" sz="5000" dirty="0" smtClean="0">
                <a:solidFill>
                  <a:srgbClr val="FFFF00"/>
                </a:solidFill>
                <a:latin typeface="Tahoma" panose="020B0604030504040204" pitchFamily="34" charset="0"/>
                <a:ea typeface="Tahoma" panose="020B0604030504040204" pitchFamily="34" charset="0"/>
                <a:cs typeface="Tahoma" panose="020B0604030504040204" pitchFamily="34" charset="0"/>
              </a:rPr>
              <a:t>We Must Confess “I have sinned” to God</a:t>
            </a:r>
            <a:endParaRPr lang="en-US" sz="5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91440" y="1108710"/>
            <a:ext cx="12012930" cy="5657850"/>
          </a:xfrm>
        </p:spPr>
        <p:txBody>
          <a:bodyPr>
            <a:normAutofit lnSpcReduction="10000"/>
          </a:bodyPr>
          <a:lstStyle/>
          <a:p>
            <a:pPr algn="ctr">
              <a:buNone/>
              <a:defRPr/>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David realized his sin with Bathsheba and murder of her husband was ultimately against God (Ps. 51:4).</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defRPr/>
            </a:pPr>
            <a:endParaRPr lang="en-US" sz="1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defRPr/>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prodigal son wasted all he was given but finally realized his sin and confessed it (Luke 15:17-19).</a:t>
            </a:r>
          </a:p>
          <a:p>
            <a:pPr algn="ctr">
              <a:buNone/>
              <a:defRPr/>
            </a:pPr>
            <a:endParaRPr lang="en-US" sz="15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defRPr/>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Simon the Sorcerer asked for prayers after he was told to repent of his wickedness (Acts 8:18-24).</a:t>
            </a:r>
          </a:p>
          <a:p>
            <a:pPr algn="ctr">
              <a:buNone/>
              <a:defRPr/>
            </a:pPr>
            <a:endParaRPr lang="en-US" sz="15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defRPr/>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Instead of getting mad at the messenger or message, confess your sins to God (1 John 1:9).</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defRPr/>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333505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17269"/>
          </a:xfrm>
        </p:spPr>
        <p:txBody>
          <a:bodyPr>
            <a:normAutofit/>
          </a:bodyPr>
          <a:lstStyle/>
          <a:p>
            <a:pPr algn="ctr"/>
            <a:r>
              <a:rPr lang="en-US" sz="4900" dirty="0" smtClean="0">
                <a:solidFill>
                  <a:srgbClr val="FFFF00"/>
                </a:solidFill>
                <a:latin typeface="Tahoma" panose="020B0604030504040204" pitchFamily="34" charset="0"/>
                <a:ea typeface="Tahoma" panose="020B0604030504040204" pitchFamily="34" charset="0"/>
                <a:cs typeface="Tahoma" panose="020B0604030504040204" pitchFamily="34" charset="0"/>
              </a:rPr>
              <a:t>We Must Confess our Sins to One Another</a:t>
            </a:r>
            <a:endParaRPr lang="en-US" sz="49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91440" y="1108710"/>
            <a:ext cx="12012930" cy="5657850"/>
          </a:xfrm>
        </p:spPr>
        <p:txBody>
          <a:bodyPr>
            <a:normAutofit fontScale="92500"/>
          </a:bodyPr>
          <a:lstStyle/>
          <a:p>
            <a:pPr algn="ctr">
              <a:buNone/>
              <a:defRPr/>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As Christians, not only are we confess our sins to God but also to one another (James 5:16).</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defRPr/>
            </a:pPr>
            <a:endParaRPr lang="en-US" sz="1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defRPr/>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you realize you have wronged your brother, you need to be reconciled to them ASAP (Matthew 5:23-24).</a:t>
            </a:r>
          </a:p>
          <a:p>
            <a:pPr algn="ctr">
              <a:buNone/>
              <a:defRPr/>
            </a:pPr>
            <a:endParaRPr lang="en-US" sz="15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defRPr/>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your brother sins against you, rebuke him so that he might confess his sins (Matthew 18:15ff).</a:t>
            </a:r>
          </a:p>
          <a:p>
            <a:pPr algn="ctr">
              <a:buNone/>
              <a:defRPr/>
            </a:pPr>
            <a:endParaRPr lang="en-US" sz="15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defRPr/>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you aren’t willing to confess your sins to one another,  how can you expect God to forgive you? </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defRPr/>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839986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17269"/>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Be Willing to Name the Sin &amp; Quit It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91440" y="1017270"/>
            <a:ext cx="12012930" cy="5749290"/>
          </a:xfrm>
        </p:spPr>
        <p:txBody>
          <a:bodyPr>
            <a:normAutofit fontScale="92500"/>
          </a:bodyPr>
          <a:lstStyle/>
          <a:p>
            <a:pPr algn="ctr">
              <a:buNone/>
              <a:defRPr/>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Ephesians confessed their sin of sorcery &amp; forsook it as they burned their books before all (Acts 19:17-19).</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defRPr/>
            </a:pPr>
            <a:endParaRPr lang="en-US" sz="15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defRPr/>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 apostle Paul publicly admitted he persecuted the church many times (1 Co. 15:9; Ga. 1:13; 1 </a:t>
            </a:r>
            <a:r>
              <a:rPr lang="en-US" sz="40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Ti</a:t>
            </a: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1:12-16) </a:t>
            </a:r>
          </a:p>
          <a:p>
            <a:pPr algn="ctr">
              <a:buNone/>
              <a:defRPr/>
            </a:pPr>
            <a:endParaRPr lang="en-US" sz="15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defRPr/>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Saying, “if I offended anyone”; or “if I have sinned” is not a true confession &amp; might cause more problems.</a:t>
            </a:r>
          </a:p>
          <a:p>
            <a:pPr algn="ctr">
              <a:buNone/>
              <a:defRPr/>
            </a:pPr>
            <a:endParaRPr lang="en-US" sz="15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defRPr/>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you are in denial that you have a problem with sin, how are you going to overcome it?</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defRPr/>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665231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17269"/>
          </a:xfrm>
        </p:spPr>
        <p:txBody>
          <a:bodyPr>
            <a:normAutofit/>
          </a:bodyPr>
          <a:lstStyle/>
          <a:p>
            <a:pPr algn="ctr"/>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Conclusion</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91440" y="1017270"/>
            <a:ext cx="12012930" cy="5840730"/>
          </a:xfrm>
        </p:spPr>
        <p:txBody>
          <a:bodyPr>
            <a:normAutofit fontScale="92500" lnSpcReduction="10000"/>
          </a:bodyPr>
          <a:lstStyle/>
          <a:p>
            <a:pPr algn="ctr">
              <a:buNone/>
              <a:defRPr/>
            </a:pPr>
            <a:r>
              <a:rPr lang="en-US" alt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As a Christian, are you humble enough to </a:t>
            </a:r>
            <a:r>
              <a:rPr lang="en-US" alt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confess </a:t>
            </a:r>
            <a:r>
              <a:rPr lang="en-US" alt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your sin to God, </a:t>
            </a:r>
            <a:r>
              <a:rPr lang="en-US" alt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to </a:t>
            </a:r>
            <a:r>
              <a:rPr lang="en-US" altLang="en-US" sz="3900" dirty="0">
                <a:solidFill>
                  <a:schemeClr val="bg1"/>
                </a:solidFill>
                <a:latin typeface="Tahoma" panose="020B0604030504040204" pitchFamily="34" charset="0"/>
                <a:ea typeface="Tahoma" panose="020B0604030504040204" pitchFamily="34" charset="0"/>
                <a:cs typeface="Tahoma" panose="020B0604030504040204" pitchFamily="34" charset="0"/>
              </a:rPr>
              <a:t>the brother you sinned against, naming the offense, and forsaking it?  </a:t>
            </a:r>
            <a:r>
              <a:rPr lang="en-US" alt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Do it from the heart!</a:t>
            </a:r>
            <a:endParaRPr lang="en-US" altLang="en-US" sz="39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defRPr/>
            </a:pPr>
            <a:endParaRPr lang="en-US" sz="13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defRPr/>
            </a:pP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 doesn’t want anyone to perish but for all to come to repentance (2 Peter 3:9) and it’s His kindness that leads us to do it through His Son’s sacrifice (Rom. 2:4; 5:8). </a:t>
            </a:r>
          </a:p>
          <a:p>
            <a:pPr algn="ctr">
              <a:buNone/>
              <a:defRPr/>
            </a:pPr>
            <a:endParaRPr lang="en-US" sz="13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defRPr/>
            </a:pP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Don’t let your pride get in the way of confessing your sins today. Judgment Day is Coming!  Are you ready?</a:t>
            </a:r>
          </a:p>
          <a:p>
            <a:pPr algn="ctr">
              <a:buNone/>
              <a:defRPr/>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defRPr/>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900" dirty="0" smtClean="0">
                <a:solidFill>
                  <a:schemeClr val="bg1"/>
                </a:solidFill>
                <a:latin typeface="Tahoma" panose="020B0604030504040204" pitchFamily="34" charset="0"/>
                <a:ea typeface="Tahoma" panose="020B0604030504040204" pitchFamily="34" charset="0"/>
                <a:cs typeface="Tahoma" panose="020B0604030504040204" pitchFamily="34" charset="0"/>
              </a:rPr>
              <a:t>If you aren’t a Christian, obey the gospel now (2 Co. 6:2) (believe, repent, confess, and be baptized)</a:t>
            </a:r>
            <a:endParaRPr lang="en-US" sz="39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algn="ctr">
              <a:buNone/>
              <a:defRPr/>
            </a:pPr>
            <a:endParaRPr lang="en-US" sz="1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4109360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1307</TotalTime>
  <Words>1096</Words>
  <Application>Microsoft Office PowerPoint</Application>
  <PresentationFormat>Widescreen</PresentationFormat>
  <Paragraphs>81</Paragraphs>
  <Slides>10</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Tahoma</vt:lpstr>
      <vt:lpstr>Office Theme</vt:lpstr>
      <vt:lpstr>Hymns for Worship at Woodmont</vt:lpstr>
      <vt:lpstr>PowerPoint Presentation</vt:lpstr>
      <vt:lpstr>Confession is Good for the Soul</vt:lpstr>
      <vt:lpstr>All Have Sinned- Even Christians</vt:lpstr>
      <vt:lpstr>True Confession begins with Conviction leading to Godly Sorrow</vt:lpstr>
      <vt:lpstr>We Must Confess “I have sinned” to God</vt:lpstr>
      <vt:lpstr>We Must Confess our Sins to One Another</vt:lpstr>
      <vt:lpstr>Be Willing to Name the Sin &amp; Quit It</vt:lpstr>
      <vt:lpstr>Conclusion</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35</cp:revision>
  <cp:lastPrinted>2016-10-09T04:12:55Z</cp:lastPrinted>
  <dcterms:created xsi:type="dcterms:W3CDTF">2016-10-08T21:19:11Z</dcterms:created>
  <dcterms:modified xsi:type="dcterms:W3CDTF">2016-10-09T19:06:57Z</dcterms:modified>
</cp:coreProperties>
</file>