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39" autoAdjust="0"/>
  </p:normalViewPr>
  <p:slideViewPr>
    <p:cSldViewPr snapToGrid="0" snapToObjects="1">
      <p:cViewPr varScale="1">
        <p:scale>
          <a:sx n="66" d="100"/>
          <a:sy n="66" d="100"/>
        </p:scale>
        <p:origin x="208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09E302-67EB-DD4E-82D8-5D7B7FBC7CC5}" type="datetimeFigureOut">
              <a:rPr lang="en-US" smtClean="0"/>
              <a:t>11/27/2016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96D074-1BDE-3B42-83BD-357F383B9CC4}" type="slidenum">
              <a:rPr lang="en-US" smtClean="0"/>
              <a:t>‹#›</a:t>
            </a:fld>
            <a:endParaRPr lang="en-US"/>
          </a:p>
        </p:txBody>
      </p:sp>
    </p:spTree>
    <p:extLst>
      <p:ext uri="{BB962C8B-B14F-4D97-AF65-F5344CB8AC3E}">
        <p14:creationId xmlns:p14="http://schemas.microsoft.com/office/powerpoint/2010/main" val="21092704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Introduction:</a:t>
            </a:r>
            <a:endParaRPr lang="en-US" dirty="0" smtClean="0">
              <a:effectLst/>
            </a:endParaRPr>
          </a:p>
          <a:p>
            <a:r>
              <a:rPr lang="en-US" sz="1200" kern="1200" dirty="0" smtClean="0">
                <a:solidFill>
                  <a:schemeClr val="tx1"/>
                </a:solidFill>
                <a:effectLst/>
                <a:latin typeface="+mn-lt"/>
                <a:ea typeface="+mn-ea"/>
                <a:cs typeface="+mn-cs"/>
              </a:rPr>
              <a:t>1.  The bible pattern is for the church to have elders – Philippians 1:1</a:t>
            </a:r>
            <a:endParaRPr lang="en-US" dirty="0" smtClean="0">
              <a:effectLst/>
            </a:endParaRPr>
          </a:p>
          <a:p>
            <a:r>
              <a:rPr lang="en-US" sz="1200" kern="1200" dirty="0" smtClean="0">
                <a:solidFill>
                  <a:schemeClr val="tx1"/>
                </a:solidFill>
                <a:effectLst/>
                <a:latin typeface="+mn-lt"/>
                <a:ea typeface="+mn-ea"/>
                <a:cs typeface="+mn-cs"/>
              </a:rPr>
              <a:t>A.  Organization is simple - Philippians 1:1</a:t>
            </a:r>
            <a:endParaRPr lang="en-US" dirty="0" smtClean="0">
              <a:effectLst/>
            </a:endParaRPr>
          </a:p>
          <a:p>
            <a:r>
              <a:rPr lang="en-US" sz="1200" kern="1200" dirty="0" smtClean="0">
                <a:solidFill>
                  <a:schemeClr val="tx1"/>
                </a:solidFill>
                <a:effectLst/>
                <a:latin typeface="+mn-lt"/>
                <a:ea typeface="+mn-ea"/>
                <a:cs typeface="+mn-cs"/>
              </a:rPr>
              <a:t>1) Paul and Timothy, bondservants of Jesus Christ,</a:t>
            </a:r>
            <a:endParaRPr lang="en-US" dirty="0" smtClean="0">
              <a:effectLst/>
            </a:endParaRPr>
          </a:p>
          <a:p>
            <a:r>
              <a:rPr lang="en-US" sz="1200" kern="1200" dirty="0" smtClean="0">
                <a:solidFill>
                  <a:schemeClr val="tx1"/>
                </a:solidFill>
                <a:effectLst/>
                <a:latin typeface="+mn-lt"/>
                <a:ea typeface="+mn-ea"/>
                <a:cs typeface="+mn-cs"/>
              </a:rPr>
              <a:t>To all the </a:t>
            </a:r>
            <a:r>
              <a:rPr lang="en-US" sz="1200" b="1" kern="1200" dirty="0" smtClean="0">
                <a:solidFill>
                  <a:schemeClr val="tx1"/>
                </a:solidFill>
                <a:effectLst/>
                <a:latin typeface="+mn-lt"/>
                <a:ea typeface="+mn-ea"/>
                <a:cs typeface="+mn-cs"/>
              </a:rPr>
              <a:t>saints</a:t>
            </a:r>
            <a:r>
              <a:rPr lang="en-US" sz="1200" kern="1200" dirty="0" smtClean="0">
                <a:solidFill>
                  <a:schemeClr val="tx1"/>
                </a:solidFill>
                <a:effectLst/>
                <a:latin typeface="+mn-lt"/>
                <a:ea typeface="+mn-ea"/>
                <a:cs typeface="+mn-cs"/>
              </a:rPr>
              <a:t> </a:t>
            </a:r>
            <a:r>
              <a:rPr lang="en-US" sz="1200" b="1" u="sng" kern="1200" dirty="0" smtClean="0">
                <a:solidFill>
                  <a:schemeClr val="tx1"/>
                </a:solidFill>
                <a:effectLst/>
                <a:latin typeface="+mn-lt"/>
                <a:ea typeface="+mn-ea"/>
                <a:cs typeface="+mn-cs"/>
              </a:rPr>
              <a:t>in Christ Jesus</a:t>
            </a:r>
            <a:r>
              <a:rPr lang="en-US" sz="1200" kern="1200" dirty="0" smtClean="0">
                <a:solidFill>
                  <a:schemeClr val="tx1"/>
                </a:solidFill>
                <a:effectLst/>
                <a:latin typeface="+mn-lt"/>
                <a:ea typeface="+mn-ea"/>
                <a:cs typeface="+mn-cs"/>
              </a:rPr>
              <a:t> who are in Philippi, with the </a:t>
            </a:r>
            <a:r>
              <a:rPr lang="en-US" sz="1200" b="1" kern="1200" dirty="0" smtClean="0">
                <a:solidFill>
                  <a:schemeClr val="tx1"/>
                </a:solidFill>
                <a:effectLst/>
                <a:latin typeface="+mn-lt"/>
                <a:ea typeface="+mn-ea"/>
                <a:cs typeface="+mn-cs"/>
              </a:rPr>
              <a:t>bishops</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deacons.</a:t>
            </a:r>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B.  Four identified</a:t>
            </a:r>
            <a:endParaRPr lang="en-US" dirty="0" smtClean="0">
              <a:effectLst/>
            </a:endParaRPr>
          </a:p>
          <a:p>
            <a:r>
              <a:rPr lang="en-US" sz="1200" kern="1200" dirty="0" smtClean="0">
                <a:solidFill>
                  <a:schemeClr val="tx1"/>
                </a:solidFill>
                <a:effectLst/>
                <a:latin typeface="+mn-lt"/>
                <a:ea typeface="+mn-ea"/>
                <a:cs typeface="+mn-cs"/>
              </a:rPr>
              <a:t>1.  Christ, the Head</a:t>
            </a:r>
            <a:endParaRPr lang="en-US" dirty="0" smtClean="0">
              <a:effectLst/>
            </a:endParaRPr>
          </a:p>
          <a:p>
            <a:r>
              <a:rPr lang="en-US" sz="1200" kern="1200" dirty="0" smtClean="0">
                <a:solidFill>
                  <a:schemeClr val="tx1"/>
                </a:solidFill>
                <a:effectLst/>
                <a:latin typeface="+mn-lt"/>
                <a:ea typeface="+mn-ea"/>
                <a:cs typeface="+mn-cs"/>
              </a:rPr>
              <a:t>2.  Bishops, the overseers</a:t>
            </a:r>
            <a:endParaRPr lang="en-US" dirty="0" smtClean="0">
              <a:effectLst/>
            </a:endParaRPr>
          </a:p>
          <a:p>
            <a:r>
              <a:rPr lang="en-US" sz="1200" kern="1200" dirty="0" smtClean="0">
                <a:solidFill>
                  <a:schemeClr val="tx1"/>
                </a:solidFill>
                <a:effectLst/>
                <a:latin typeface="+mn-lt"/>
                <a:ea typeface="+mn-ea"/>
                <a:cs typeface="+mn-cs"/>
              </a:rPr>
              <a:t>3.  Deacons, the servants</a:t>
            </a:r>
            <a:endParaRPr lang="en-US" dirty="0" smtClean="0">
              <a:effectLst/>
            </a:endParaRPr>
          </a:p>
          <a:p>
            <a:r>
              <a:rPr lang="en-US" sz="1200" kern="1200" dirty="0" smtClean="0">
                <a:solidFill>
                  <a:schemeClr val="tx1"/>
                </a:solidFill>
                <a:effectLst/>
                <a:latin typeface="+mn-lt"/>
                <a:ea typeface="+mn-ea"/>
                <a:cs typeface="+mn-cs"/>
              </a:rPr>
              <a:t>4.  Saints, the laborers</a:t>
            </a:r>
            <a:endParaRPr lang="en-US" dirty="0" smtClean="0">
              <a:effectLst/>
            </a:endParaRPr>
          </a:p>
          <a:p>
            <a:r>
              <a:rPr lang="en-US" sz="1200" kern="1200" dirty="0" smtClean="0">
                <a:solidFill>
                  <a:schemeClr val="tx1"/>
                </a:solidFill>
                <a:effectLst/>
                <a:latin typeface="+mn-lt"/>
                <a:ea typeface="+mn-ea"/>
                <a:cs typeface="+mn-cs"/>
              </a:rPr>
              <a:t>2.  A church without elders is incomplete – Titus 1:5</a:t>
            </a:r>
            <a:endParaRPr lang="en-US" dirty="0" smtClean="0">
              <a:effectLst/>
            </a:endParaRPr>
          </a:p>
          <a:p>
            <a:r>
              <a:rPr lang="en-US" sz="1200" kern="1200" dirty="0" smtClean="0">
                <a:solidFill>
                  <a:schemeClr val="tx1"/>
                </a:solidFill>
                <a:effectLst/>
                <a:latin typeface="+mn-lt"/>
                <a:ea typeface="+mn-ea"/>
                <a:cs typeface="+mn-cs"/>
              </a:rPr>
              <a:t>5) For this reason I left you in Crete, that you should set in order the things that are lacking, and appoint elders in every city as I commanded you.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EE96D074-1BDE-3B42-83BD-357F383B9CC4}" type="slidenum">
              <a:rPr lang="en-US" smtClean="0"/>
              <a:t>2</a:t>
            </a:fld>
            <a:endParaRPr lang="en-US"/>
          </a:p>
        </p:txBody>
      </p:sp>
    </p:spTree>
    <p:extLst>
      <p:ext uri="{BB962C8B-B14F-4D97-AF65-F5344CB8AC3E}">
        <p14:creationId xmlns:p14="http://schemas.microsoft.com/office/powerpoint/2010/main" val="3846926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Introduction:</a:t>
            </a:r>
            <a:endParaRPr lang="en-US" dirty="0" smtClean="0">
              <a:effectLst/>
            </a:endParaRPr>
          </a:p>
          <a:p>
            <a:r>
              <a:rPr lang="en-US" sz="1200" kern="1200" dirty="0" smtClean="0">
                <a:solidFill>
                  <a:schemeClr val="tx1"/>
                </a:solidFill>
                <a:effectLst/>
                <a:latin typeface="+mn-lt"/>
                <a:ea typeface="+mn-ea"/>
                <a:cs typeface="+mn-cs"/>
              </a:rPr>
              <a:t>1.  The bible pattern is for the church to have elders – Philippians 1:1</a:t>
            </a:r>
            <a:endParaRPr lang="en-US" dirty="0" smtClean="0">
              <a:effectLst/>
            </a:endParaRPr>
          </a:p>
          <a:p>
            <a:r>
              <a:rPr lang="en-US" sz="1200" kern="1200" dirty="0" smtClean="0">
                <a:solidFill>
                  <a:schemeClr val="tx1"/>
                </a:solidFill>
                <a:effectLst/>
                <a:latin typeface="+mn-lt"/>
                <a:ea typeface="+mn-ea"/>
                <a:cs typeface="+mn-cs"/>
              </a:rPr>
              <a:t>A.  Organization is simple - Philippians 1:1</a:t>
            </a:r>
            <a:endParaRPr lang="en-US" dirty="0" smtClean="0">
              <a:effectLst/>
            </a:endParaRPr>
          </a:p>
          <a:p>
            <a:r>
              <a:rPr lang="en-US" sz="1200" kern="1200" dirty="0" smtClean="0">
                <a:solidFill>
                  <a:schemeClr val="tx1"/>
                </a:solidFill>
                <a:effectLst/>
                <a:latin typeface="+mn-lt"/>
                <a:ea typeface="+mn-ea"/>
                <a:cs typeface="+mn-cs"/>
              </a:rPr>
              <a:t>1) Paul and Timothy, bondservants of Jesus Christ,</a:t>
            </a:r>
            <a:endParaRPr lang="en-US" dirty="0" smtClean="0">
              <a:effectLst/>
            </a:endParaRPr>
          </a:p>
          <a:p>
            <a:r>
              <a:rPr lang="en-US" sz="1200" kern="1200" dirty="0" smtClean="0">
                <a:solidFill>
                  <a:schemeClr val="tx1"/>
                </a:solidFill>
                <a:effectLst/>
                <a:latin typeface="+mn-lt"/>
                <a:ea typeface="+mn-ea"/>
                <a:cs typeface="+mn-cs"/>
              </a:rPr>
              <a:t>To all the </a:t>
            </a:r>
            <a:r>
              <a:rPr lang="en-US" sz="1200" b="1" kern="1200" dirty="0" smtClean="0">
                <a:solidFill>
                  <a:schemeClr val="tx1"/>
                </a:solidFill>
                <a:effectLst/>
                <a:latin typeface="+mn-lt"/>
                <a:ea typeface="+mn-ea"/>
                <a:cs typeface="+mn-cs"/>
              </a:rPr>
              <a:t>saints</a:t>
            </a:r>
            <a:r>
              <a:rPr lang="en-US" sz="1200" kern="1200" dirty="0" smtClean="0">
                <a:solidFill>
                  <a:schemeClr val="tx1"/>
                </a:solidFill>
                <a:effectLst/>
                <a:latin typeface="+mn-lt"/>
                <a:ea typeface="+mn-ea"/>
                <a:cs typeface="+mn-cs"/>
              </a:rPr>
              <a:t> </a:t>
            </a:r>
            <a:r>
              <a:rPr lang="en-US" sz="1200" b="1" u="sng" kern="1200" dirty="0" smtClean="0">
                <a:solidFill>
                  <a:schemeClr val="tx1"/>
                </a:solidFill>
                <a:effectLst/>
                <a:latin typeface="+mn-lt"/>
                <a:ea typeface="+mn-ea"/>
                <a:cs typeface="+mn-cs"/>
              </a:rPr>
              <a:t>in Christ Jesus</a:t>
            </a:r>
            <a:r>
              <a:rPr lang="en-US" sz="1200" kern="1200" dirty="0" smtClean="0">
                <a:solidFill>
                  <a:schemeClr val="tx1"/>
                </a:solidFill>
                <a:effectLst/>
                <a:latin typeface="+mn-lt"/>
                <a:ea typeface="+mn-ea"/>
                <a:cs typeface="+mn-cs"/>
              </a:rPr>
              <a:t> who are in Philippi, with the </a:t>
            </a:r>
            <a:r>
              <a:rPr lang="en-US" sz="1200" b="1" kern="1200" dirty="0" smtClean="0">
                <a:solidFill>
                  <a:schemeClr val="tx1"/>
                </a:solidFill>
                <a:effectLst/>
                <a:latin typeface="+mn-lt"/>
                <a:ea typeface="+mn-ea"/>
                <a:cs typeface="+mn-cs"/>
              </a:rPr>
              <a:t>bishops</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deacons.</a:t>
            </a:r>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B.  Four identified</a:t>
            </a:r>
            <a:endParaRPr lang="en-US" dirty="0" smtClean="0">
              <a:effectLst/>
            </a:endParaRPr>
          </a:p>
          <a:p>
            <a:r>
              <a:rPr lang="en-US" sz="1200" kern="1200" dirty="0" smtClean="0">
                <a:solidFill>
                  <a:schemeClr val="tx1"/>
                </a:solidFill>
                <a:effectLst/>
                <a:latin typeface="+mn-lt"/>
                <a:ea typeface="+mn-ea"/>
                <a:cs typeface="+mn-cs"/>
              </a:rPr>
              <a:t>1.  Christ, the Head</a:t>
            </a:r>
            <a:endParaRPr lang="en-US" dirty="0" smtClean="0">
              <a:effectLst/>
            </a:endParaRPr>
          </a:p>
          <a:p>
            <a:r>
              <a:rPr lang="en-US" sz="1200" kern="1200" dirty="0" smtClean="0">
                <a:solidFill>
                  <a:schemeClr val="tx1"/>
                </a:solidFill>
                <a:effectLst/>
                <a:latin typeface="+mn-lt"/>
                <a:ea typeface="+mn-ea"/>
                <a:cs typeface="+mn-cs"/>
              </a:rPr>
              <a:t>2.  Bishops, the overseers</a:t>
            </a:r>
            <a:endParaRPr lang="en-US" dirty="0" smtClean="0">
              <a:effectLst/>
            </a:endParaRPr>
          </a:p>
          <a:p>
            <a:r>
              <a:rPr lang="en-US" sz="1200" kern="1200" dirty="0" smtClean="0">
                <a:solidFill>
                  <a:schemeClr val="tx1"/>
                </a:solidFill>
                <a:effectLst/>
                <a:latin typeface="+mn-lt"/>
                <a:ea typeface="+mn-ea"/>
                <a:cs typeface="+mn-cs"/>
              </a:rPr>
              <a:t>3.  Deacons, the servants</a:t>
            </a:r>
            <a:endParaRPr lang="en-US" dirty="0" smtClean="0">
              <a:effectLst/>
            </a:endParaRPr>
          </a:p>
          <a:p>
            <a:r>
              <a:rPr lang="en-US" sz="1200" kern="1200" dirty="0" smtClean="0">
                <a:solidFill>
                  <a:schemeClr val="tx1"/>
                </a:solidFill>
                <a:effectLst/>
                <a:latin typeface="+mn-lt"/>
                <a:ea typeface="+mn-ea"/>
                <a:cs typeface="+mn-cs"/>
              </a:rPr>
              <a:t>4.  Saints, the laborers</a:t>
            </a:r>
            <a:endParaRPr lang="en-US" dirty="0" smtClean="0">
              <a:effectLst/>
            </a:endParaRPr>
          </a:p>
          <a:p>
            <a:r>
              <a:rPr lang="en-US" sz="1200" kern="1200" dirty="0" smtClean="0">
                <a:solidFill>
                  <a:schemeClr val="tx1"/>
                </a:solidFill>
                <a:effectLst/>
                <a:latin typeface="+mn-lt"/>
                <a:ea typeface="+mn-ea"/>
                <a:cs typeface="+mn-cs"/>
              </a:rPr>
              <a:t>2.  A church without elders is incomplete – Titus 1:5</a:t>
            </a:r>
            <a:endParaRPr lang="en-US" dirty="0" smtClean="0">
              <a:effectLst/>
            </a:endParaRPr>
          </a:p>
          <a:p>
            <a:r>
              <a:rPr lang="en-US" sz="1200" kern="1200" dirty="0" smtClean="0">
                <a:solidFill>
                  <a:schemeClr val="tx1"/>
                </a:solidFill>
                <a:effectLst/>
                <a:latin typeface="+mn-lt"/>
                <a:ea typeface="+mn-ea"/>
                <a:cs typeface="+mn-cs"/>
              </a:rPr>
              <a:t>5) For this reason I left you in Crete, that you should set in order the things that are lacking, and appoint elders in every city as I commanded you.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EE96D074-1BDE-3B42-83BD-357F383B9CC4}" type="slidenum">
              <a:rPr lang="en-US" smtClean="0"/>
              <a:t>3</a:t>
            </a:fld>
            <a:endParaRPr lang="en-US"/>
          </a:p>
        </p:txBody>
      </p:sp>
    </p:spTree>
    <p:extLst>
      <p:ext uri="{BB962C8B-B14F-4D97-AF65-F5344CB8AC3E}">
        <p14:creationId xmlns:p14="http://schemas.microsoft.com/office/powerpoint/2010/main" val="3846926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Introduction:</a:t>
            </a:r>
            <a:endParaRPr lang="en-US" dirty="0" smtClean="0">
              <a:effectLst/>
            </a:endParaRPr>
          </a:p>
          <a:p>
            <a:r>
              <a:rPr lang="en-US" sz="1200" kern="1200" dirty="0" smtClean="0">
                <a:solidFill>
                  <a:schemeClr val="tx1"/>
                </a:solidFill>
                <a:effectLst/>
                <a:latin typeface="+mn-lt"/>
                <a:ea typeface="+mn-ea"/>
                <a:cs typeface="+mn-cs"/>
              </a:rPr>
              <a:t>1.  The bible pattern is for the church to have elders – Philippians 1:1</a:t>
            </a:r>
            <a:endParaRPr lang="en-US" dirty="0" smtClean="0">
              <a:effectLst/>
            </a:endParaRPr>
          </a:p>
          <a:p>
            <a:r>
              <a:rPr lang="en-US" sz="1200" kern="1200" dirty="0" smtClean="0">
                <a:solidFill>
                  <a:schemeClr val="tx1"/>
                </a:solidFill>
                <a:effectLst/>
                <a:latin typeface="+mn-lt"/>
                <a:ea typeface="+mn-ea"/>
                <a:cs typeface="+mn-cs"/>
              </a:rPr>
              <a:t>A.  Organization is simple - Philippians 1:1</a:t>
            </a:r>
            <a:endParaRPr lang="en-US" dirty="0" smtClean="0">
              <a:effectLst/>
            </a:endParaRPr>
          </a:p>
          <a:p>
            <a:r>
              <a:rPr lang="en-US" sz="1200" kern="1200" dirty="0" smtClean="0">
                <a:solidFill>
                  <a:schemeClr val="tx1"/>
                </a:solidFill>
                <a:effectLst/>
                <a:latin typeface="+mn-lt"/>
                <a:ea typeface="+mn-ea"/>
                <a:cs typeface="+mn-cs"/>
              </a:rPr>
              <a:t>1) Paul and Timothy, bondservants of Jesus Christ,</a:t>
            </a:r>
            <a:endParaRPr lang="en-US" dirty="0" smtClean="0">
              <a:effectLst/>
            </a:endParaRPr>
          </a:p>
          <a:p>
            <a:r>
              <a:rPr lang="en-US" sz="1200" kern="1200" dirty="0" smtClean="0">
                <a:solidFill>
                  <a:schemeClr val="tx1"/>
                </a:solidFill>
                <a:effectLst/>
                <a:latin typeface="+mn-lt"/>
                <a:ea typeface="+mn-ea"/>
                <a:cs typeface="+mn-cs"/>
              </a:rPr>
              <a:t>To all the </a:t>
            </a:r>
            <a:r>
              <a:rPr lang="en-US" sz="1200" b="1" kern="1200" dirty="0" smtClean="0">
                <a:solidFill>
                  <a:schemeClr val="tx1"/>
                </a:solidFill>
                <a:effectLst/>
                <a:latin typeface="+mn-lt"/>
                <a:ea typeface="+mn-ea"/>
                <a:cs typeface="+mn-cs"/>
              </a:rPr>
              <a:t>saints</a:t>
            </a:r>
            <a:r>
              <a:rPr lang="en-US" sz="1200" kern="1200" dirty="0" smtClean="0">
                <a:solidFill>
                  <a:schemeClr val="tx1"/>
                </a:solidFill>
                <a:effectLst/>
                <a:latin typeface="+mn-lt"/>
                <a:ea typeface="+mn-ea"/>
                <a:cs typeface="+mn-cs"/>
              </a:rPr>
              <a:t> </a:t>
            </a:r>
            <a:r>
              <a:rPr lang="en-US" sz="1200" b="1" u="sng" kern="1200" dirty="0" smtClean="0">
                <a:solidFill>
                  <a:schemeClr val="tx1"/>
                </a:solidFill>
                <a:effectLst/>
                <a:latin typeface="+mn-lt"/>
                <a:ea typeface="+mn-ea"/>
                <a:cs typeface="+mn-cs"/>
              </a:rPr>
              <a:t>in Christ Jesus</a:t>
            </a:r>
            <a:r>
              <a:rPr lang="en-US" sz="1200" kern="1200" dirty="0" smtClean="0">
                <a:solidFill>
                  <a:schemeClr val="tx1"/>
                </a:solidFill>
                <a:effectLst/>
                <a:latin typeface="+mn-lt"/>
                <a:ea typeface="+mn-ea"/>
                <a:cs typeface="+mn-cs"/>
              </a:rPr>
              <a:t> who are in Philippi, with the </a:t>
            </a:r>
            <a:r>
              <a:rPr lang="en-US" sz="1200" b="1" kern="1200" dirty="0" smtClean="0">
                <a:solidFill>
                  <a:schemeClr val="tx1"/>
                </a:solidFill>
                <a:effectLst/>
                <a:latin typeface="+mn-lt"/>
                <a:ea typeface="+mn-ea"/>
                <a:cs typeface="+mn-cs"/>
              </a:rPr>
              <a:t>bishops</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deacons.</a:t>
            </a:r>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B.  Four identified</a:t>
            </a:r>
            <a:endParaRPr lang="en-US" dirty="0" smtClean="0">
              <a:effectLst/>
            </a:endParaRPr>
          </a:p>
          <a:p>
            <a:r>
              <a:rPr lang="en-US" sz="1200" kern="1200" dirty="0" smtClean="0">
                <a:solidFill>
                  <a:schemeClr val="tx1"/>
                </a:solidFill>
                <a:effectLst/>
                <a:latin typeface="+mn-lt"/>
                <a:ea typeface="+mn-ea"/>
                <a:cs typeface="+mn-cs"/>
              </a:rPr>
              <a:t>1.  Christ, the Head</a:t>
            </a:r>
            <a:endParaRPr lang="en-US" dirty="0" smtClean="0">
              <a:effectLst/>
            </a:endParaRPr>
          </a:p>
          <a:p>
            <a:r>
              <a:rPr lang="en-US" sz="1200" kern="1200" dirty="0" smtClean="0">
                <a:solidFill>
                  <a:schemeClr val="tx1"/>
                </a:solidFill>
                <a:effectLst/>
                <a:latin typeface="+mn-lt"/>
                <a:ea typeface="+mn-ea"/>
                <a:cs typeface="+mn-cs"/>
              </a:rPr>
              <a:t>2.  Bishops, the overseers</a:t>
            </a:r>
            <a:endParaRPr lang="en-US" dirty="0" smtClean="0">
              <a:effectLst/>
            </a:endParaRPr>
          </a:p>
          <a:p>
            <a:r>
              <a:rPr lang="en-US" sz="1200" kern="1200" dirty="0" smtClean="0">
                <a:solidFill>
                  <a:schemeClr val="tx1"/>
                </a:solidFill>
                <a:effectLst/>
                <a:latin typeface="+mn-lt"/>
                <a:ea typeface="+mn-ea"/>
                <a:cs typeface="+mn-cs"/>
              </a:rPr>
              <a:t>3.  Deacons, the servants</a:t>
            </a:r>
            <a:endParaRPr lang="en-US" dirty="0" smtClean="0">
              <a:effectLst/>
            </a:endParaRPr>
          </a:p>
          <a:p>
            <a:r>
              <a:rPr lang="en-US" sz="1200" kern="1200" dirty="0" smtClean="0">
                <a:solidFill>
                  <a:schemeClr val="tx1"/>
                </a:solidFill>
                <a:effectLst/>
                <a:latin typeface="+mn-lt"/>
                <a:ea typeface="+mn-ea"/>
                <a:cs typeface="+mn-cs"/>
              </a:rPr>
              <a:t>4.  Saints, the laborers</a:t>
            </a:r>
            <a:endParaRPr lang="en-US" dirty="0" smtClean="0">
              <a:effectLst/>
            </a:endParaRPr>
          </a:p>
          <a:p>
            <a:r>
              <a:rPr lang="en-US" sz="1200" kern="1200" dirty="0" smtClean="0">
                <a:solidFill>
                  <a:schemeClr val="tx1"/>
                </a:solidFill>
                <a:effectLst/>
                <a:latin typeface="+mn-lt"/>
                <a:ea typeface="+mn-ea"/>
                <a:cs typeface="+mn-cs"/>
              </a:rPr>
              <a:t>2.  A church without elders is incomplete – Titus 1:5</a:t>
            </a:r>
            <a:endParaRPr lang="en-US" dirty="0" smtClean="0">
              <a:effectLst/>
            </a:endParaRPr>
          </a:p>
          <a:p>
            <a:r>
              <a:rPr lang="en-US" sz="1200" kern="1200" dirty="0" smtClean="0">
                <a:solidFill>
                  <a:schemeClr val="tx1"/>
                </a:solidFill>
                <a:effectLst/>
                <a:latin typeface="+mn-lt"/>
                <a:ea typeface="+mn-ea"/>
                <a:cs typeface="+mn-cs"/>
              </a:rPr>
              <a:t>5) For this reason I left you in Crete, that you should set in order the things that are lacking, and appoint elders in every city as I commanded you.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EE96D074-1BDE-3B42-83BD-357F383B9CC4}" type="slidenum">
              <a:rPr lang="en-US" smtClean="0"/>
              <a:t>4</a:t>
            </a:fld>
            <a:endParaRPr lang="en-US"/>
          </a:p>
        </p:txBody>
      </p:sp>
    </p:spTree>
    <p:extLst>
      <p:ext uri="{BB962C8B-B14F-4D97-AF65-F5344CB8AC3E}">
        <p14:creationId xmlns:p14="http://schemas.microsoft.com/office/powerpoint/2010/main" val="3846926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Discussion:</a:t>
            </a:r>
            <a:endParaRPr lang="en-US" dirty="0" smtClean="0">
              <a:effectLst/>
            </a:endParaRPr>
          </a:p>
          <a:p>
            <a:r>
              <a:rPr lang="en-US" sz="1200" b="1" u="sng" kern="1200" dirty="0" smtClean="0">
                <a:solidFill>
                  <a:schemeClr val="tx1"/>
                </a:solidFill>
                <a:effectLst/>
                <a:latin typeface="+mn-lt"/>
                <a:ea typeface="+mn-ea"/>
                <a:cs typeface="+mn-cs"/>
              </a:rPr>
              <a:t>I.  Qualifications of Elders</a:t>
            </a:r>
            <a:endParaRPr lang="en-US" dirty="0" smtClean="0">
              <a:effectLst/>
            </a:endParaRPr>
          </a:p>
          <a:p>
            <a:r>
              <a:rPr lang="en-US" sz="1200" kern="1200" dirty="0" smtClean="0">
                <a:solidFill>
                  <a:schemeClr val="tx1"/>
                </a:solidFill>
                <a:effectLst/>
                <a:latin typeface="+mn-lt"/>
                <a:ea typeface="+mn-ea"/>
                <a:cs typeface="+mn-cs"/>
              </a:rPr>
              <a:t>A.  They must desire it.</a:t>
            </a:r>
            <a:endParaRPr lang="en-US" dirty="0" smtClean="0">
              <a:effectLst/>
            </a:endParaRPr>
          </a:p>
          <a:p>
            <a:r>
              <a:rPr lang="en-US" sz="1200" kern="1200" dirty="0" smtClean="0">
                <a:solidFill>
                  <a:schemeClr val="tx1"/>
                </a:solidFill>
                <a:effectLst/>
                <a:latin typeface="+mn-lt"/>
                <a:ea typeface="+mn-ea"/>
                <a:cs typeface="+mn-cs"/>
              </a:rPr>
              <a:t>1.  Office is a good work.  </a:t>
            </a:r>
            <a:endParaRPr lang="en-US" dirty="0" smtClean="0">
              <a:effectLst/>
            </a:endParaRPr>
          </a:p>
          <a:p>
            <a:r>
              <a:rPr lang="en-US" sz="1200" kern="1200" dirty="0" smtClean="0">
                <a:solidFill>
                  <a:schemeClr val="tx1"/>
                </a:solidFill>
                <a:effectLst/>
                <a:latin typeface="+mn-lt"/>
                <a:ea typeface="+mn-ea"/>
                <a:cs typeface="+mn-cs"/>
              </a:rPr>
              <a:t>a.  2 Tim 3:1 - If a man desires the position of a bishop, he desires a good work.  </a:t>
            </a:r>
            <a:endParaRPr lang="en-US" dirty="0" smtClean="0">
              <a:effectLst/>
            </a:endParaRPr>
          </a:p>
          <a:p>
            <a:r>
              <a:rPr lang="en-US" sz="1200" b="1" i="1" kern="1200" dirty="0" smtClean="0">
                <a:solidFill>
                  <a:schemeClr val="tx1"/>
                </a:solidFill>
                <a:effectLst/>
                <a:latin typeface="+mn-lt"/>
                <a:ea typeface="+mn-ea"/>
                <a:cs typeface="+mn-cs"/>
              </a:rPr>
              <a:t>Why will some not desire this good work?</a:t>
            </a:r>
            <a:endParaRPr lang="en-US" dirty="0" smtClean="0">
              <a:effectLst/>
            </a:endParaRPr>
          </a:p>
          <a:p>
            <a:r>
              <a:rPr lang="en-US" sz="1200" kern="1200" dirty="0" smtClean="0">
                <a:solidFill>
                  <a:schemeClr val="tx1"/>
                </a:solidFill>
                <a:effectLst/>
                <a:latin typeface="+mn-lt"/>
                <a:ea typeface="+mn-ea"/>
                <a:cs typeface="+mn-cs"/>
              </a:rPr>
              <a:t>2.  With all good works comes a stricter judgment</a:t>
            </a:r>
            <a:endParaRPr lang="en-US" dirty="0" smtClean="0">
              <a:effectLst/>
            </a:endParaRPr>
          </a:p>
          <a:p>
            <a:r>
              <a:rPr lang="en-US" sz="1200" kern="1200" dirty="0" smtClean="0">
                <a:solidFill>
                  <a:schemeClr val="tx1"/>
                </a:solidFill>
                <a:effectLst/>
                <a:latin typeface="+mn-lt"/>
                <a:ea typeface="+mn-ea"/>
                <a:cs typeface="+mn-cs"/>
              </a:rPr>
              <a:t>a. James 3:1 – My brethren, let not many of you become teachers, knowing that we shall receive a stricter judgment</a:t>
            </a:r>
            <a:endParaRPr lang="en-US" dirty="0" smtClean="0">
              <a:effectLst/>
            </a:endParaRPr>
          </a:p>
          <a:p>
            <a:r>
              <a:rPr lang="en-US" sz="1200" kern="1200" dirty="0" smtClean="0">
                <a:solidFill>
                  <a:schemeClr val="tx1"/>
                </a:solidFill>
                <a:effectLst/>
                <a:latin typeface="+mn-lt"/>
                <a:ea typeface="+mn-ea"/>
                <a:cs typeface="+mn-cs"/>
              </a:rPr>
              <a:t>B.  They must be blameless (1 Tim 3:2, Titus 1:6)</a:t>
            </a:r>
            <a:endParaRPr lang="en-US" dirty="0" smtClean="0">
              <a:effectLst/>
            </a:endParaRPr>
          </a:p>
          <a:p>
            <a:r>
              <a:rPr lang="en-US" sz="1200" kern="1200" dirty="0" smtClean="0">
                <a:solidFill>
                  <a:schemeClr val="tx1"/>
                </a:solidFill>
                <a:effectLst/>
                <a:latin typeface="+mn-lt"/>
                <a:ea typeface="+mn-ea"/>
                <a:cs typeface="+mn-cs"/>
              </a:rPr>
              <a:t>2.  Good reputation</a:t>
            </a:r>
            <a:endParaRPr lang="en-US" dirty="0" smtClean="0">
              <a:effectLst/>
            </a:endParaRPr>
          </a:p>
          <a:p>
            <a:r>
              <a:rPr lang="en-US" sz="1200" kern="1200" dirty="0" smtClean="0">
                <a:solidFill>
                  <a:schemeClr val="tx1"/>
                </a:solidFill>
                <a:effectLst/>
                <a:latin typeface="+mn-lt"/>
                <a:ea typeface="+mn-ea"/>
                <a:cs typeface="+mn-cs"/>
              </a:rPr>
              <a:t>C.  The husband of one wife (1 Tim 3:2, Titus 1:6)</a:t>
            </a:r>
            <a:endParaRPr lang="en-US" dirty="0" smtClean="0">
              <a:effectLst/>
            </a:endParaRPr>
          </a:p>
          <a:p>
            <a:r>
              <a:rPr lang="en-US" sz="1200" kern="1200" dirty="0" smtClean="0">
                <a:solidFill>
                  <a:schemeClr val="tx1"/>
                </a:solidFill>
                <a:effectLst/>
                <a:latin typeface="+mn-lt"/>
                <a:ea typeface="+mn-ea"/>
                <a:cs typeface="+mn-cs"/>
              </a:rPr>
              <a:t>1.  This eliminates the unmarried from serving.  </a:t>
            </a:r>
            <a:endParaRPr lang="en-US" dirty="0" smtClean="0">
              <a:effectLst/>
            </a:endParaRPr>
          </a:p>
          <a:p>
            <a:r>
              <a:rPr lang="en-US" sz="1200" kern="1200" dirty="0" smtClean="0">
                <a:solidFill>
                  <a:schemeClr val="tx1"/>
                </a:solidFill>
                <a:effectLst/>
                <a:latin typeface="+mn-lt"/>
                <a:ea typeface="+mn-ea"/>
                <a:cs typeface="+mn-cs"/>
              </a:rPr>
              <a:t>2.  This eliminates women from serving.</a:t>
            </a:r>
            <a:endParaRPr lang="en-US" dirty="0" smtClean="0">
              <a:effectLst/>
            </a:endParaRPr>
          </a:p>
          <a:p>
            <a:r>
              <a:rPr lang="en-US" sz="1200" kern="1200" dirty="0" smtClean="0">
                <a:solidFill>
                  <a:schemeClr val="tx1"/>
                </a:solidFill>
                <a:effectLst/>
                <a:latin typeface="+mn-lt"/>
                <a:ea typeface="+mn-ea"/>
                <a:cs typeface="+mn-cs"/>
              </a:rPr>
              <a:t>D.  Have faithful children (1 Tim 3:4-5, Titus 1:6)</a:t>
            </a:r>
            <a:endParaRPr lang="en-US" dirty="0" smtClean="0">
              <a:effectLst/>
            </a:endParaRPr>
          </a:p>
          <a:p>
            <a:r>
              <a:rPr lang="en-US" sz="1200" kern="1200" dirty="0" smtClean="0">
                <a:solidFill>
                  <a:schemeClr val="tx1"/>
                </a:solidFill>
                <a:effectLst/>
                <a:latin typeface="+mn-lt"/>
                <a:ea typeface="+mn-ea"/>
                <a:cs typeface="+mn-cs"/>
              </a:rPr>
              <a:t>1.  This eliminates a childless family</a:t>
            </a:r>
            <a:endParaRPr lang="en-US" dirty="0" smtClean="0">
              <a:effectLst/>
            </a:endParaRPr>
          </a:p>
          <a:p>
            <a:r>
              <a:rPr lang="en-US" sz="1200" kern="1200" dirty="0" smtClean="0">
                <a:solidFill>
                  <a:schemeClr val="tx1"/>
                </a:solidFill>
                <a:effectLst/>
                <a:latin typeface="+mn-lt"/>
                <a:ea typeface="+mn-ea"/>
                <a:cs typeface="+mn-cs"/>
              </a:rPr>
              <a:t>2.  This eliminates a family with children who are not believers</a:t>
            </a:r>
            <a:endParaRPr lang="en-US" dirty="0" smtClean="0">
              <a:effectLst/>
            </a:endParaRPr>
          </a:p>
          <a:p>
            <a:r>
              <a:rPr lang="en-US" sz="1200" kern="1200" dirty="0" smtClean="0">
                <a:solidFill>
                  <a:schemeClr val="tx1"/>
                </a:solidFill>
                <a:effectLst/>
                <a:latin typeface="+mn-lt"/>
                <a:ea typeface="+mn-ea"/>
                <a:cs typeface="+mn-cs"/>
              </a:rPr>
              <a:t>a. Titus 1:6 – having faithful children not accursed of dissipation or insubordination</a:t>
            </a:r>
            <a:endParaRPr lang="en-US" dirty="0" smtClean="0">
              <a:effectLst/>
            </a:endParaRPr>
          </a:p>
          <a:p>
            <a:r>
              <a:rPr lang="en-US" sz="1200" kern="1200" dirty="0" smtClean="0">
                <a:solidFill>
                  <a:schemeClr val="tx1"/>
                </a:solidFill>
                <a:effectLst/>
                <a:latin typeface="+mn-lt"/>
                <a:ea typeface="+mn-ea"/>
                <a:cs typeface="+mn-cs"/>
              </a:rPr>
              <a:t>b.  1 Tim 3:4-5 – one who rules his own house well, having his children in submission with all reverence (for if a man does not know how to rule his own house, how will he take care of the church of God?)</a:t>
            </a:r>
            <a:endParaRPr lang="en-US" dirty="0" smtClean="0">
              <a:effectLst/>
            </a:endParaRPr>
          </a:p>
          <a:p>
            <a:r>
              <a:rPr lang="en-US" sz="1200" kern="1200" dirty="0" smtClean="0">
                <a:solidFill>
                  <a:schemeClr val="tx1"/>
                </a:solidFill>
                <a:effectLst/>
                <a:latin typeface="+mn-lt"/>
                <a:ea typeface="+mn-ea"/>
                <a:cs typeface="+mn-cs"/>
              </a:rPr>
              <a:t>E.  Must be able to teach (1 Tim. 3:2, Titus 1:9)</a:t>
            </a:r>
            <a:endParaRPr lang="en-US" dirty="0" smtClean="0">
              <a:effectLst/>
            </a:endParaRPr>
          </a:p>
          <a:p>
            <a:r>
              <a:rPr lang="en-US" sz="1200" kern="1200" dirty="0" smtClean="0">
                <a:solidFill>
                  <a:schemeClr val="tx1"/>
                </a:solidFill>
                <a:effectLst/>
                <a:latin typeface="+mn-lt"/>
                <a:ea typeface="+mn-ea"/>
                <a:cs typeface="+mn-cs"/>
              </a:rPr>
              <a:t>1.  1 Timothy simply states “able to teach”</a:t>
            </a:r>
            <a:endParaRPr lang="en-US" dirty="0" smtClean="0">
              <a:effectLst/>
            </a:endParaRPr>
          </a:p>
          <a:p>
            <a:r>
              <a:rPr lang="en-US" sz="1200" kern="1200" dirty="0" smtClean="0">
                <a:solidFill>
                  <a:schemeClr val="tx1"/>
                </a:solidFill>
                <a:effectLst/>
                <a:latin typeface="+mn-lt"/>
                <a:ea typeface="+mn-ea"/>
                <a:cs typeface="+mn-cs"/>
              </a:rPr>
              <a:t>2.  Titus 1:9 – holding fast the faithful word as he has been taught, that he may be able, by sound doctrine, both to exhort and convict those who contradict.</a:t>
            </a:r>
            <a:endParaRPr lang="en-US" dirty="0" smtClean="0">
              <a:effectLst/>
            </a:endParaRPr>
          </a:p>
          <a:p>
            <a:r>
              <a:rPr lang="en-US" sz="1200" kern="1200" dirty="0" smtClean="0">
                <a:solidFill>
                  <a:schemeClr val="tx1"/>
                </a:solidFill>
                <a:effectLst/>
                <a:latin typeface="+mn-lt"/>
                <a:ea typeface="+mn-ea"/>
                <a:cs typeface="+mn-cs"/>
              </a:rPr>
              <a:t>F.  Not a novice (1 Tim. 3:6)</a:t>
            </a:r>
            <a:endParaRPr lang="en-US" dirty="0" smtClean="0">
              <a:effectLst/>
            </a:endParaRPr>
          </a:p>
          <a:p>
            <a:r>
              <a:rPr lang="en-US" sz="1200" kern="1200" dirty="0" smtClean="0">
                <a:solidFill>
                  <a:schemeClr val="tx1"/>
                </a:solidFill>
                <a:effectLst/>
                <a:latin typeface="+mn-lt"/>
                <a:ea typeface="+mn-ea"/>
                <a:cs typeface="+mn-cs"/>
              </a:rPr>
              <a:t>1.  This eliminates a babe in Christ</a:t>
            </a:r>
            <a:endParaRPr lang="en-US" dirty="0" smtClean="0">
              <a:effectLst/>
            </a:endParaRPr>
          </a:p>
          <a:p>
            <a:r>
              <a:rPr lang="en-US" sz="1200" kern="1200" dirty="0" smtClean="0">
                <a:solidFill>
                  <a:schemeClr val="tx1"/>
                </a:solidFill>
                <a:effectLst/>
                <a:latin typeface="+mn-lt"/>
                <a:ea typeface="+mn-ea"/>
                <a:cs typeface="+mn-cs"/>
              </a:rPr>
              <a:t>a.  1 Tim. 3:6 – not a novice, lest being puffed up with pride he fall into the same condemnation as the devil.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EE96D074-1BDE-3B42-83BD-357F383B9CC4}" type="slidenum">
              <a:rPr lang="en-US" smtClean="0"/>
              <a:t>5</a:t>
            </a:fld>
            <a:endParaRPr lang="en-US"/>
          </a:p>
        </p:txBody>
      </p:sp>
    </p:spTree>
    <p:extLst>
      <p:ext uri="{BB962C8B-B14F-4D97-AF65-F5344CB8AC3E}">
        <p14:creationId xmlns:p14="http://schemas.microsoft.com/office/powerpoint/2010/main" val="3846926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II.  The Elders’ Responsibility to Us</a:t>
            </a:r>
            <a:endParaRPr lang="en-US" dirty="0" smtClean="0">
              <a:effectLst/>
            </a:endParaRPr>
          </a:p>
          <a:p>
            <a:r>
              <a:rPr lang="en-US" sz="1200" kern="1200" dirty="0" smtClean="0">
                <a:solidFill>
                  <a:schemeClr val="tx1"/>
                </a:solidFill>
                <a:effectLst/>
                <a:latin typeface="+mn-lt"/>
                <a:ea typeface="+mn-ea"/>
                <a:cs typeface="+mn-cs"/>
              </a:rPr>
              <a:t>A.  Shepherd the flock</a:t>
            </a:r>
          </a:p>
          <a:p>
            <a:r>
              <a:rPr lang="en-US" sz="1200" kern="1200" dirty="0" smtClean="0">
                <a:solidFill>
                  <a:schemeClr val="tx1"/>
                </a:solidFill>
                <a:effectLst/>
                <a:latin typeface="+mn-lt"/>
                <a:ea typeface="+mn-ea"/>
                <a:cs typeface="+mn-cs"/>
              </a:rPr>
              <a:t>1.  Feed us – 1 Peter 5:2; Deut. 8:1-3; John 8:32</a:t>
            </a:r>
          </a:p>
          <a:p>
            <a:r>
              <a:rPr lang="en-US" sz="1200" kern="1200" dirty="0" smtClean="0">
                <a:solidFill>
                  <a:schemeClr val="tx1"/>
                </a:solidFill>
                <a:effectLst/>
                <a:latin typeface="+mn-lt"/>
                <a:ea typeface="+mn-ea"/>
                <a:cs typeface="+mn-cs"/>
              </a:rPr>
              <a:t>2) Shepherd [Feed KJV] the flock of God which is among you,…</a:t>
            </a:r>
          </a:p>
          <a:p>
            <a:r>
              <a:rPr lang="en-US" sz="1200" kern="1200" dirty="0" smtClean="0">
                <a:solidFill>
                  <a:schemeClr val="tx1"/>
                </a:solidFill>
                <a:effectLst/>
                <a:latin typeface="+mn-lt"/>
                <a:ea typeface="+mn-ea"/>
                <a:cs typeface="+mn-cs"/>
              </a:rPr>
              <a:t>8:1-3) READ</a:t>
            </a:r>
          </a:p>
          <a:p>
            <a:r>
              <a:rPr lang="en-US" sz="1200" kern="1200" dirty="0" smtClean="0">
                <a:solidFill>
                  <a:schemeClr val="tx1"/>
                </a:solidFill>
                <a:effectLst/>
                <a:latin typeface="+mn-lt"/>
                <a:ea typeface="+mn-ea"/>
                <a:cs typeface="+mn-cs"/>
              </a:rPr>
              <a:t>8:32) “And you shall know the truth, and the truth will make you free.”</a:t>
            </a:r>
          </a:p>
          <a:p>
            <a:r>
              <a:rPr lang="en-US" sz="1200" kern="1200" dirty="0" smtClean="0">
                <a:solidFill>
                  <a:schemeClr val="tx1"/>
                </a:solidFill>
                <a:effectLst/>
                <a:latin typeface="+mn-lt"/>
                <a:ea typeface="+mn-ea"/>
                <a:cs typeface="+mn-cs"/>
              </a:rPr>
              <a:t>2.  Protect us – Acts 20:28-31; Titus 1:10-11</a:t>
            </a:r>
          </a:p>
          <a:p>
            <a:r>
              <a:rPr lang="en-US" sz="1200" kern="1200" dirty="0" smtClean="0">
                <a:solidFill>
                  <a:schemeClr val="tx1"/>
                </a:solidFill>
                <a:effectLst/>
                <a:latin typeface="+mn-lt"/>
                <a:ea typeface="+mn-ea"/>
                <a:cs typeface="+mn-cs"/>
              </a:rPr>
              <a:t>28-31) READ</a:t>
            </a:r>
          </a:p>
          <a:p>
            <a:r>
              <a:rPr lang="en-US" sz="1200" kern="1200" dirty="0" smtClean="0">
                <a:solidFill>
                  <a:schemeClr val="tx1"/>
                </a:solidFill>
                <a:effectLst/>
                <a:latin typeface="+mn-lt"/>
                <a:ea typeface="+mn-ea"/>
                <a:cs typeface="+mn-cs"/>
              </a:rPr>
              <a:t>10) For there are many insubordinate, both idle talkers and deceivers, especially those of the circumcision,</a:t>
            </a:r>
          </a:p>
          <a:p>
            <a:r>
              <a:rPr lang="en-US" sz="1200" kern="1200" dirty="0" smtClean="0">
                <a:solidFill>
                  <a:schemeClr val="tx1"/>
                </a:solidFill>
                <a:effectLst/>
                <a:latin typeface="+mn-lt"/>
                <a:ea typeface="+mn-ea"/>
                <a:cs typeface="+mn-cs"/>
              </a:rPr>
              <a:t>11) whose mouths must be stopped, who subvert whole households, teaching things which they ought not, for the sake of dishonest gain.  </a:t>
            </a:r>
          </a:p>
          <a:p>
            <a:r>
              <a:rPr lang="en-US" sz="1200" kern="1200" dirty="0" smtClean="0">
                <a:solidFill>
                  <a:schemeClr val="tx1"/>
                </a:solidFill>
                <a:effectLst/>
                <a:latin typeface="+mn-lt"/>
                <a:ea typeface="+mn-ea"/>
                <a:cs typeface="+mn-cs"/>
              </a:rPr>
              <a:t>3.  Lead us – 1 Peter 5:2-3</a:t>
            </a:r>
          </a:p>
          <a:p>
            <a:r>
              <a:rPr lang="en-US" sz="1200" kern="1200" dirty="0" smtClean="0">
                <a:solidFill>
                  <a:schemeClr val="tx1"/>
                </a:solidFill>
                <a:effectLst/>
                <a:latin typeface="+mn-lt"/>
                <a:ea typeface="+mn-ea"/>
                <a:cs typeface="+mn-cs"/>
              </a:rPr>
              <a:t>2) Shepherd the flock of God which is among you, serving as overseers, not by compulsion but willingly, not for dishonest gain but eagerly;</a:t>
            </a:r>
          </a:p>
          <a:p>
            <a:r>
              <a:rPr lang="en-US" sz="1200" kern="1200" dirty="0" smtClean="0">
                <a:solidFill>
                  <a:schemeClr val="tx1"/>
                </a:solidFill>
                <a:effectLst/>
                <a:latin typeface="+mn-lt"/>
                <a:ea typeface="+mn-ea"/>
                <a:cs typeface="+mn-cs"/>
              </a:rPr>
              <a:t>3) nor as being lords over those entrusted to you, but being examples to the flock; </a:t>
            </a:r>
          </a:p>
          <a:p>
            <a:r>
              <a:rPr lang="en-US" sz="1200" kern="1200" dirty="0" smtClean="0">
                <a:solidFill>
                  <a:schemeClr val="tx1"/>
                </a:solidFill>
                <a:effectLst/>
                <a:latin typeface="+mn-lt"/>
                <a:ea typeface="+mn-ea"/>
                <a:cs typeface="+mn-cs"/>
              </a:rPr>
              <a:t>4.  Serve us – Philippians 2:1-7</a:t>
            </a:r>
          </a:p>
          <a:p>
            <a:r>
              <a:rPr lang="en-US" sz="1200" kern="1200" dirty="0" smtClean="0">
                <a:solidFill>
                  <a:schemeClr val="tx1"/>
                </a:solidFill>
                <a:effectLst/>
                <a:latin typeface="+mn-lt"/>
                <a:ea typeface="+mn-ea"/>
                <a:cs typeface="+mn-cs"/>
              </a:rPr>
              <a:t>READ</a:t>
            </a:r>
          </a:p>
          <a:p>
            <a:r>
              <a:rPr lang="en-US" sz="1200" kern="1200" dirty="0" smtClean="0">
                <a:solidFill>
                  <a:schemeClr val="tx1"/>
                </a:solidFill>
                <a:effectLst/>
                <a:latin typeface="+mn-lt"/>
                <a:ea typeface="+mn-ea"/>
                <a:cs typeface="+mn-cs"/>
              </a:rPr>
              <a:t>a.  Bob Ward from Westside: “God’s leaders are all servants of the people they lead.”</a:t>
            </a:r>
          </a:p>
          <a:p>
            <a:r>
              <a:rPr lang="en-US" sz="1200" kern="1200" dirty="0" smtClean="0">
                <a:solidFill>
                  <a:schemeClr val="tx1"/>
                </a:solidFill>
                <a:effectLst/>
                <a:latin typeface="+mn-lt"/>
                <a:ea typeface="+mn-ea"/>
                <a:cs typeface="+mn-cs"/>
              </a:rPr>
              <a:t>5.  Pray for us - James 5:14-15</a:t>
            </a:r>
          </a:p>
          <a:p>
            <a:r>
              <a:rPr lang="en-US" sz="1200" kern="1200" dirty="0" smtClean="0">
                <a:solidFill>
                  <a:schemeClr val="tx1"/>
                </a:solidFill>
                <a:effectLst/>
                <a:latin typeface="+mn-lt"/>
                <a:ea typeface="+mn-ea"/>
                <a:cs typeface="+mn-cs"/>
              </a:rPr>
              <a:t>14) Is anyone among you sick?  Let him call for the elders of the church, and let them pray over him, anointing him with oil in the name of the Lord.</a:t>
            </a:r>
          </a:p>
          <a:p>
            <a:r>
              <a:rPr lang="en-US" sz="1200" kern="1200" dirty="0" smtClean="0">
                <a:solidFill>
                  <a:schemeClr val="tx1"/>
                </a:solidFill>
                <a:effectLst/>
                <a:latin typeface="+mn-lt"/>
                <a:ea typeface="+mn-ea"/>
                <a:cs typeface="+mn-cs"/>
              </a:rPr>
              <a:t>15) And the prayer of faith will save the sick, and the Lord will raise him up.  And if he has committed sins, he will be forgiven.  </a:t>
            </a:r>
          </a:p>
          <a:p>
            <a:endParaRPr lang="en-US" dirty="0"/>
          </a:p>
        </p:txBody>
      </p:sp>
      <p:sp>
        <p:nvSpPr>
          <p:cNvPr id="4" name="Slide Number Placeholder 3"/>
          <p:cNvSpPr>
            <a:spLocks noGrp="1"/>
          </p:cNvSpPr>
          <p:nvPr>
            <p:ph type="sldNum" sz="quarter" idx="10"/>
          </p:nvPr>
        </p:nvSpPr>
        <p:spPr/>
        <p:txBody>
          <a:bodyPr/>
          <a:lstStyle/>
          <a:p>
            <a:fld id="{EE96D074-1BDE-3B42-83BD-357F383B9CC4}" type="slidenum">
              <a:rPr lang="en-US" smtClean="0"/>
              <a:t>6</a:t>
            </a:fld>
            <a:endParaRPr lang="en-US"/>
          </a:p>
        </p:txBody>
      </p:sp>
    </p:spTree>
    <p:extLst>
      <p:ext uri="{BB962C8B-B14F-4D97-AF65-F5344CB8AC3E}">
        <p14:creationId xmlns:p14="http://schemas.microsoft.com/office/powerpoint/2010/main" val="3846926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III.  Our Responsibility to the Elders</a:t>
            </a:r>
            <a:endParaRPr lang="en-US" dirty="0" smtClean="0">
              <a:effectLst/>
            </a:endParaRPr>
          </a:p>
          <a:p>
            <a:r>
              <a:rPr lang="en-US" sz="1200" kern="1200" dirty="0" smtClean="0">
                <a:solidFill>
                  <a:schemeClr val="tx1"/>
                </a:solidFill>
                <a:effectLst/>
                <a:latin typeface="+mn-lt"/>
                <a:ea typeface="+mn-ea"/>
                <a:cs typeface="+mn-cs"/>
              </a:rPr>
              <a:t>A.  Submit to them – Hebrews 13:17</a:t>
            </a:r>
          </a:p>
          <a:p>
            <a:r>
              <a:rPr lang="en-US" sz="1200" kern="1200" dirty="0" smtClean="0">
                <a:solidFill>
                  <a:schemeClr val="tx1"/>
                </a:solidFill>
                <a:effectLst/>
                <a:latin typeface="+mn-lt"/>
                <a:ea typeface="+mn-ea"/>
                <a:cs typeface="+mn-cs"/>
              </a:rPr>
              <a:t>17) Obey those who rule over you, and be submissive, for they watch out for your souls, as those who must give account.  Let them do so with joy and not with grief, for that would be unprofitable for you.  </a:t>
            </a:r>
          </a:p>
          <a:p>
            <a:r>
              <a:rPr lang="en-US" sz="1200" kern="1200" dirty="0" smtClean="0">
                <a:solidFill>
                  <a:schemeClr val="tx1"/>
                </a:solidFill>
                <a:effectLst/>
                <a:latin typeface="+mn-lt"/>
                <a:ea typeface="+mn-ea"/>
                <a:cs typeface="+mn-cs"/>
              </a:rPr>
              <a:t>B.  Pray for them – 1 Tim. 2:1-3</a:t>
            </a:r>
          </a:p>
          <a:p>
            <a:r>
              <a:rPr lang="en-US" sz="1200" kern="1200" dirty="0" smtClean="0">
                <a:solidFill>
                  <a:schemeClr val="tx1"/>
                </a:solidFill>
                <a:effectLst/>
                <a:latin typeface="+mn-lt"/>
                <a:ea typeface="+mn-ea"/>
                <a:cs typeface="+mn-cs"/>
              </a:rPr>
              <a:t>1) Therefore I exhort first of all that supplications, and giving of thanks be made for all men,</a:t>
            </a:r>
          </a:p>
          <a:p>
            <a:r>
              <a:rPr lang="en-US" sz="1200" kern="1200" dirty="0" smtClean="0">
                <a:solidFill>
                  <a:schemeClr val="tx1"/>
                </a:solidFill>
                <a:effectLst/>
                <a:latin typeface="+mn-lt"/>
                <a:ea typeface="+mn-ea"/>
                <a:cs typeface="+mn-cs"/>
              </a:rPr>
              <a:t>2) for kings and all who are in authority, that we may lead a quiet and peaceful life in all godliness and reverence.</a:t>
            </a:r>
          </a:p>
          <a:p>
            <a:r>
              <a:rPr lang="en-US" sz="1200" kern="1200" dirty="0" smtClean="0">
                <a:solidFill>
                  <a:schemeClr val="tx1"/>
                </a:solidFill>
                <a:effectLst/>
                <a:latin typeface="+mn-lt"/>
                <a:ea typeface="+mn-ea"/>
                <a:cs typeface="+mn-cs"/>
              </a:rPr>
              <a:t>3) For this is good and acceptable in the sight of God our Savior, </a:t>
            </a:r>
          </a:p>
          <a:p>
            <a:r>
              <a:rPr lang="en-US" sz="1200" kern="1200" dirty="0" smtClean="0">
                <a:solidFill>
                  <a:schemeClr val="tx1"/>
                </a:solidFill>
                <a:effectLst/>
                <a:latin typeface="+mn-lt"/>
                <a:ea typeface="+mn-ea"/>
                <a:cs typeface="+mn-cs"/>
              </a:rPr>
              <a:t>C.  Seek them - Proverbs 31:23</a:t>
            </a:r>
          </a:p>
          <a:p>
            <a:r>
              <a:rPr lang="en-US" sz="1200" kern="1200" dirty="0" smtClean="0">
                <a:solidFill>
                  <a:schemeClr val="tx1"/>
                </a:solidFill>
                <a:effectLst/>
                <a:latin typeface="+mn-lt"/>
                <a:ea typeface="+mn-ea"/>
                <a:cs typeface="+mn-cs"/>
              </a:rPr>
              <a:t>23) Her husband is known in the gates, when he sits among the elders of the land.  </a:t>
            </a:r>
          </a:p>
          <a:p>
            <a:r>
              <a:rPr lang="en-US" sz="1200" kern="1200" dirty="0" smtClean="0">
                <a:solidFill>
                  <a:schemeClr val="tx1"/>
                </a:solidFill>
                <a:effectLst/>
                <a:latin typeface="+mn-lt"/>
                <a:ea typeface="+mn-ea"/>
                <a:cs typeface="+mn-cs"/>
              </a:rPr>
              <a:t>D.  Their wives duty – 1 Timothy 3:11, Prov. 25:24</a:t>
            </a:r>
          </a:p>
          <a:p>
            <a:r>
              <a:rPr lang="en-US" sz="1200" kern="1200" dirty="0" smtClean="0">
                <a:solidFill>
                  <a:schemeClr val="tx1"/>
                </a:solidFill>
                <a:effectLst/>
                <a:latin typeface="+mn-lt"/>
                <a:ea typeface="+mn-ea"/>
                <a:cs typeface="+mn-cs"/>
              </a:rPr>
              <a:t>11) [a qualification for wives of deacons] Likewise, their wives must be reverent, not slanderers, temperate, faithful in all things.  </a:t>
            </a:r>
          </a:p>
          <a:p>
            <a:r>
              <a:rPr lang="en-US" sz="1200" kern="1200" dirty="0" smtClean="0">
                <a:solidFill>
                  <a:schemeClr val="tx1"/>
                </a:solidFill>
                <a:effectLst/>
                <a:latin typeface="+mn-lt"/>
                <a:ea typeface="+mn-ea"/>
                <a:cs typeface="+mn-cs"/>
              </a:rPr>
              <a:t>24) It is better to dwell in a corner of a housetop, than in a house shared with a contentious woman.  </a:t>
            </a:r>
          </a:p>
          <a:p>
            <a:r>
              <a:rPr lang="en-US" sz="1200" kern="1200" dirty="0" smtClean="0">
                <a:solidFill>
                  <a:schemeClr val="tx1"/>
                </a:solidFill>
                <a:effectLst/>
                <a:latin typeface="+mn-lt"/>
                <a:ea typeface="+mn-ea"/>
                <a:cs typeface="+mn-cs"/>
              </a:rPr>
              <a:t>E.  Their children's duty</a:t>
            </a:r>
          </a:p>
          <a:p>
            <a:r>
              <a:rPr lang="en-US" sz="1200" kern="1200" dirty="0" smtClean="0">
                <a:solidFill>
                  <a:schemeClr val="tx1"/>
                </a:solidFill>
                <a:effectLst/>
                <a:latin typeface="+mn-lt"/>
                <a:ea typeface="+mn-ea"/>
                <a:cs typeface="+mn-cs"/>
              </a:rPr>
              <a:t>1.  The sons of Eli – 1 Samuel 3:13</a:t>
            </a:r>
          </a:p>
          <a:p>
            <a:r>
              <a:rPr lang="en-US" sz="1200" kern="1200" dirty="0" smtClean="0">
                <a:solidFill>
                  <a:schemeClr val="tx1"/>
                </a:solidFill>
                <a:effectLst/>
                <a:latin typeface="+mn-lt"/>
                <a:ea typeface="+mn-ea"/>
                <a:cs typeface="+mn-cs"/>
              </a:rPr>
              <a:t>13) For I have told him that I will judge his house forever for the iniquity which he knows, because his sons made themselves vile, and he did not restrain them. </a:t>
            </a:r>
            <a:r>
              <a:rPr lang="en-US" sz="1200" i="1" kern="1200" dirty="0" smtClean="0">
                <a:solidFill>
                  <a:schemeClr val="tx1"/>
                </a:solidFill>
                <a:effectLst/>
                <a:latin typeface="+mn-lt"/>
                <a:ea typeface="+mn-ea"/>
                <a:cs typeface="+mn-cs"/>
              </a:rPr>
              <a:t>(for if a man does not know how to rule his own house, how will he take care of the church of God? – 1 Tim. 3:4-5)</a:t>
            </a:r>
            <a:endParaRPr lang="en-US" dirty="0" smtClean="0">
              <a:effectLst/>
            </a:endParaRPr>
          </a:p>
          <a:p>
            <a:r>
              <a:rPr lang="en-US" sz="1200" kern="1200" dirty="0" smtClean="0">
                <a:solidFill>
                  <a:schemeClr val="tx1"/>
                </a:solidFill>
                <a:effectLst/>
                <a:latin typeface="+mn-lt"/>
                <a:ea typeface="+mn-ea"/>
                <a:cs typeface="+mn-cs"/>
              </a:rPr>
              <a:t>2.  The sons of Samuel – 1 Sam. 8:3-5</a:t>
            </a:r>
          </a:p>
          <a:p>
            <a:r>
              <a:rPr lang="en-US" sz="1200" kern="1200" dirty="0" smtClean="0">
                <a:solidFill>
                  <a:schemeClr val="tx1"/>
                </a:solidFill>
                <a:effectLst/>
                <a:latin typeface="+mn-lt"/>
                <a:ea typeface="+mn-ea"/>
                <a:cs typeface="+mn-cs"/>
              </a:rPr>
              <a:t>3) But his sons did not walk in his ways; they turned aside after dishonest gain, took bribes, and perverted justice.</a:t>
            </a:r>
          </a:p>
          <a:p>
            <a:r>
              <a:rPr lang="en-US" sz="1200" kern="1200" dirty="0" smtClean="0">
                <a:solidFill>
                  <a:schemeClr val="tx1"/>
                </a:solidFill>
                <a:effectLst/>
                <a:latin typeface="+mn-lt"/>
                <a:ea typeface="+mn-ea"/>
                <a:cs typeface="+mn-cs"/>
              </a:rPr>
              <a:t>4) Then all the elders of Israel gathered together and came to Samuel at Ramah, </a:t>
            </a:r>
          </a:p>
          <a:p>
            <a:r>
              <a:rPr lang="en-US" sz="1200" kern="1200" dirty="0" smtClean="0">
                <a:solidFill>
                  <a:schemeClr val="tx1"/>
                </a:solidFill>
                <a:effectLst/>
                <a:latin typeface="+mn-lt"/>
                <a:ea typeface="+mn-ea"/>
                <a:cs typeface="+mn-cs"/>
              </a:rPr>
              <a:t>5) and said to him, “Look, you are old, and your sons do not walk in your ways…” [and then they demanded a king]</a:t>
            </a:r>
          </a:p>
          <a:p>
            <a:r>
              <a:rPr lang="en-US" sz="1200" kern="1200" dirty="0" smtClean="0">
                <a:solidFill>
                  <a:schemeClr val="tx1"/>
                </a:solidFill>
                <a:effectLst/>
                <a:latin typeface="+mn-lt"/>
                <a:ea typeface="+mn-ea"/>
                <a:cs typeface="+mn-cs"/>
              </a:rPr>
              <a:t>2.  Foolish children bring shame – Prov. 17:25</a:t>
            </a:r>
          </a:p>
          <a:p>
            <a:r>
              <a:rPr lang="en-US" sz="1200" kern="1200" dirty="0" smtClean="0">
                <a:solidFill>
                  <a:schemeClr val="tx1"/>
                </a:solidFill>
                <a:effectLst/>
                <a:latin typeface="+mn-lt"/>
                <a:ea typeface="+mn-ea"/>
                <a:cs typeface="+mn-cs"/>
              </a:rPr>
              <a:t>25) A foolish son is a grief to his father,</a:t>
            </a:r>
          </a:p>
          <a:p>
            <a:r>
              <a:rPr lang="en-US" sz="1200" kern="1200" dirty="0" smtClean="0">
                <a:solidFill>
                  <a:schemeClr val="tx1"/>
                </a:solidFill>
                <a:effectLst/>
                <a:latin typeface="+mn-lt"/>
                <a:ea typeface="+mn-ea"/>
                <a:cs typeface="+mn-cs"/>
              </a:rPr>
              <a:t>F.  Their parent's duty    </a:t>
            </a:r>
          </a:p>
          <a:p>
            <a:r>
              <a:rPr lang="en-US" sz="1200" kern="1200" dirty="0" smtClean="0">
                <a:solidFill>
                  <a:schemeClr val="tx1"/>
                </a:solidFill>
                <a:effectLst/>
                <a:latin typeface="+mn-lt"/>
                <a:ea typeface="+mn-ea"/>
                <a:cs typeface="+mn-cs"/>
              </a:rPr>
              <a:t>1.  Train up a child. – Prov. 22:6</a:t>
            </a:r>
          </a:p>
          <a:p>
            <a:r>
              <a:rPr lang="en-US" sz="1200" kern="1200" dirty="0" smtClean="0">
                <a:solidFill>
                  <a:schemeClr val="tx1"/>
                </a:solidFill>
                <a:effectLst/>
                <a:latin typeface="+mn-lt"/>
                <a:ea typeface="+mn-ea"/>
                <a:cs typeface="+mn-cs"/>
              </a:rPr>
              <a:t>6) Train up a child in the way he should go, and when he is old he will not depart from it.  </a:t>
            </a:r>
          </a:p>
          <a:p>
            <a:r>
              <a:rPr lang="en-US" sz="1200" kern="1200" dirty="0" smtClean="0">
                <a:solidFill>
                  <a:schemeClr val="tx1"/>
                </a:solidFill>
                <a:effectLst/>
                <a:latin typeface="+mn-lt"/>
                <a:ea typeface="+mn-ea"/>
                <a:cs typeface="+mn-cs"/>
              </a:rPr>
              <a:t>2.  Hanna's training of Samuel – 1 Sam. 1:11, 28, 3:19</a:t>
            </a:r>
          </a:p>
          <a:p>
            <a:r>
              <a:rPr lang="en-US" sz="1200" kern="1200" dirty="0" smtClean="0">
                <a:solidFill>
                  <a:schemeClr val="tx1"/>
                </a:solidFill>
                <a:effectLst/>
                <a:latin typeface="+mn-lt"/>
                <a:ea typeface="+mn-ea"/>
                <a:cs typeface="+mn-cs"/>
              </a:rPr>
              <a:t>11) Then she made a vow and said, “O Lord of hosts, if You will indeed look on the affliction of Your maidservant, and remember me, and not forget Your maidservant, but will give Your maidservant a male child, then I will give him to the Lord all the days of his life, and no razor shall come upon his head.” </a:t>
            </a:r>
          </a:p>
          <a:p>
            <a:r>
              <a:rPr lang="en-US" sz="1200" kern="1200" dirty="0" smtClean="0">
                <a:solidFill>
                  <a:schemeClr val="tx1"/>
                </a:solidFill>
                <a:effectLst/>
                <a:latin typeface="+mn-lt"/>
                <a:ea typeface="+mn-ea"/>
                <a:cs typeface="+mn-cs"/>
              </a:rPr>
              <a:t>28) “Therefore I also have lent him to the Lord; as long as he lives he shall be lent to the Lord.” </a:t>
            </a:r>
          </a:p>
          <a:p>
            <a:r>
              <a:rPr lang="en-US" sz="1200" kern="1200" dirty="0" smtClean="0">
                <a:solidFill>
                  <a:schemeClr val="tx1"/>
                </a:solidFill>
                <a:effectLst/>
                <a:latin typeface="+mn-lt"/>
                <a:ea typeface="+mn-ea"/>
                <a:cs typeface="+mn-cs"/>
              </a:rPr>
              <a:t>3:19) So Samuel grew, and the Lord was with him and let none of his words fall to the ground.  </a:t>
            </a:r>
          </a:p>
          <a:p>
            <a:r>
              <a:rPr lang="en-US" sz="1200" kern="1200" dirty="0" smtClean="0">
                <a:solidFill>
                  <a:schemeClr val="tx1"/>
                </a:solidFill>
                <a:effectLst/>
                <a:latin typeface="+mn-lt"/>
                <a:ea typeface="+mn-ea"/>
                <a:cs typeface="+mn-cs"/>
              </a:rPr>
              <a:t>G.  The preacher's duty</a:t>
            </a:r>
          </a:p>
          <a:p>
            <a:r>
              <a:rPr lang="en-US" sz="1200" kern="1200" dirty="0" smtClean="0">
                <a:solidFill>
                  <a:schemeClr val="tx1"/>
                </a:solidFill>
                <a:effectLst/>
                <a:latin typeface="+mn-lt"/>
                <a:ea typeface="+mn-ea"/>
                <a:cs typeface="+mn-cs"/>
              </a:rPr>
              <a:t>1.  Why does he get to appoint them?</a:t>
            </a:r>
          </a:p>
          <a:p>
            <a:r>
              <a:rPr lang="en-US" sz="1200" kern="1200" dirty="0" smtClean="0">
                <a:solidFill>
                  <a:schemeClr val="tx1"/>
                </a:solidFill>
                <a:effectLst/>
                <a:latin typeface="+mn-lt"/>
                <a:ea typeface="+mn-ea"/>
                <a:cs typeface="+mn-cs"/>
              </a:rPr>
              <a:t>a.  Instructions given to Titus, an evangelist in Corinth, now in Crete – Titus 1:5</a:t>
            </a:r>
          </a:p>
          <a:p>
            <a:r>
              <a:rPr lang="en-US" sz="1200" kern="1200" dirty="0" smtClean="0">
                <a:solidFill>
                  <a:schemeClr val="tx1"/>
                </a:solidFill>
                <a:effectLst/>
                <a:latin typeface="+mn-lt"/>
                <a:ea typeface="+mn-ea"/>
                <a:cs typeface="+mn-cs"/>
              </a:rPr>
              <a:t>b.  The preacher is prepared for every good work. – 2 Tim. 3:16-17</a:t>
            </a:r>
          </a:p>
          <a:p>
            <a:r>
              <a:rPr lang="en-US" sz="1200" kern="1200" dirty="0" smtClean="0">
                <a:solidFill>
                  <a:schemeClr val="tx1"/>
                </a:solidFill>
                <a:effectLst/>
                <a:latin typeface="+mn-lt"/>
                <a:ea typeface="+mn-ea"/>
                <a:cs typeface="+mn-cs"/>
              </a:rPr>
              <a:t>16) All scripture is given by inspiration of God, and is profitable for doctrine, for reproof, for correction, for instruction in righteousness,</a:t>
            </a:r>
          </a:p>
          <a:p>
            <a:r>
              <a:rPr lang="en-US" sz="1200" kern="1200" dirty="0" smtClean="0">
                <a:solidFill>
                  <a:schemeClr val="tx1"/>
                </a:solidFill>
                <a:effectLst/>
                <a:latin typeface="+mn-lt"/>
                <a:ea typeface="+mn-ea"/>
                <a:cs typeface="+mn-cs"/>
              </a:rPr>
              <a:t>17) that the man of God may be complete, thoroughly equipped for every good work.  </a:t>
            </a:r>
          </a:p>
          <a:p>
            <a:r>
              <a:rPr lang="en-US" sz="1200" kern="1200" dirty="0" smtClean="0">
                <a:solidFill>
                  <a:schemeClr val="tx1"/>
                </a:solidFill>
                <a:effectLst/>
                <a:latin typeface="+mn-lt"/>
                <a:ea typeface="+mn-ea"/>
                <a:cs typeface="+mn-cs"/>
              </a:rPr>
              <a:t>c.  1 Tim 3:1 - If a man desires the position of a bishop, he desires a good work.  </a:t>
            </a:r>
            <a:endParaRPr lang="en-US" dirty="0" smtClean="0">
              <a:effectLst/>
            </a:endParaRPr>
          </a:p>
          <a:p>
            <a:r>
              <a:rPr lang="en-US" sz="1200" kern="1200" dirty="0" smtClean="0">
                <a:solidFill>
                  <a:schemeClr val="tx1"/>
                </a:solidFill>
                <a:effectLst/>
                <a:latin typeface="+mn-lt"/>
                <a:ea typeface="+mn-ea"/>
                <a:cs typeface="+mn-cs"/>
              </a:rPr>
              <a:t>2.  Handle accusations</a:t>
            </a:r>
          </a:p>
          <a:p>
            <a:r>
              <a:rPr lang="en-US" sz="1200" kern="1200" dirty="0" smtClean="0">
                <a:solidFill>
                  <a:schemeClr val="tx1"/>
                </a:solidFill>
                <a:effectLst/>
                <a:latin typeface="+mn-lt"/>
                <a:ea typeface="+mn-ea"/>
                <a:cs typeface="+mn-cs"/>
              </a:rPr>
              <a:t>a.  How to handle accusations</a:t>
            </a:r>
          </a:p>
          <a:p>
            <a:r>
              <a:rPr lang="en-US" sz="1200" kern="1200" dirty="0" smtClean="0">
                <a:solidFill>
                  <a:schemeClr val="tx1"/>
                </a:solidFill>
                <a:effectLst/>
                <a:latin typeface="+mn-lt"/>
                <a:ea typeface="+mn-ea"/>
                <a:cs typeface="+mn-cs"/>
              </a:rPr>
              <a:t>1.  Paul’s instructions – 1 Tim. 5:19</a:t>
            </a:r>
          </a:p>
          <a:p>
            <a:r>
              <a:rPr lang="en-US" sz="1200" kern="1200" dirty="0" smtClean="0">
                <a:solidFill>
                  <a:schemeClr val="tx1"/>
                </a:solidFill>
                <a:effectLst/>
                <a:latin typeface="+mn-lt"/>
                <a:ea typeface="+mn-ea"/>
                <a:cs typeface="+mn-cs"/>
              </a:rPr>
              <a:t>19) Do not receive an accusation against an elder except from two or three witnesses.  </a:t>
            </a:r>
          </a:p>
          <a:p>
            <a:r>
              <a:rPr lang="en-US" sz="1200" kern="1200" dirty="0" smtClean="0">
                <a:solidFill>
                  <a:schemeClr val="tx1"/>
                </a:solidFill>
                <a:effectLst/>
                <a:latin typeface="+mn-lt"/>
                <a:ea typeface="+mn-ea"/>
                <a:cs typeface="+mn-cs"/>
              </a:rPr>
              <a:t>2.  Time will come when elders will make decisions that are not popular with members of the congregation.  </a:t>
            </a:r>
          </a:p>
          <a:p>
            <a:r>
              <a:rPr lang="en-US" sz="1200" kern="1200" dirty="0" smtClean="0">
                <a:solidFill>
                  <a:schemeClr val="tx1"/>
                </a:solidFill>
                <a:effectLst/>
                <a:latin typeface="+mn-lt"/>
                <a:ea typeface="+mn-ea"/>
                <a:cs typeface="+mn-cs"/>
              </a:rPr>
              <a:t>3.  The job of the evangelist is to be careful what things he will hear.  </a:t>
            </a:r>
          </a:p>
          <a:p>
            <a:r>
              <a:rPr lang="en-US" sz="1200" kern="1200" dirty="0" smtClean="0">
                <a:solidFill>
                  <a:schemeClr val="tx1"/>
                </a:solidFill>
                <a:effectLst/>
                <a:latin typeface="+mn-lt"/>
                <a:ea typeface="+mn-ea"/>
                <a:cs typeface="+mn-cs"/>
              </a:rPr>
              <a:t>4.  Go back to the standard and DO NOT receive an accusation unless there are two or more witnesses.  </a:t>
            </a:r>
          </a:p>
          <a:p>
            <a:r>
              <a:rPr lang="en-US" sz="1200" kern="1200" dirty="0" smtClean="0">
                <a:solidFill>
                  <a:schemeClr val="tx1"/>
                </a:solidFill>
                <a:effectLst/>
                <a:latin typeface="+mn-lt"/>
                <a:ea typeface="+mn-ea"/>
                <a:cs typeface="+mn-cs"/>
              </a:rPr>
              <a:t>5.  People will sometimes use the preacher to air out whatever disgust they have.  </a:t>
            </a:r>
          </a:p>
          <a:p>
            <a:r>
              <a:rPr lang="en-US" sz="1200" kern="1200" dirty="0" smtClean="0">
                <a:solidFill>
                  <a:schemeClr val="tx1"/>
                </a:solidFill>
                <a:effectLst/>
                <a:latin typeface="+mn-lt"/>
                <a:ea typeface="+mn-ea"/>
                <a:cs typeface="+mn-cs"/>
              </a:rPr>
              <a:t>b.  How not to handle accusations</a:t>
            </a:r>
          </a:p>
          <a:p>
            <a:r>
              <a:rPr lang="en-US" sz="1200" kern="1200" dirty="0" smtClean="0">
                <a:solidFill>
                  <a:schemeClr val="tx1"/>
                </a:solidFill>
                <a:effectLst/>
                <a:latin typeface="+mn-lt"/>
                <a:ea typeface="+mn-ea"/>
                <a:cs typeface="+mn-cs"/>
              </a:rPr>
              <a:t>1.  Only handle it according to 1 Tim. 5:19, if their accusation involves something done in the act of being an elder or overseer of the church, or is in regards to their qualifications.</a:t>
            </a:r>
          </a:p>
          <a:p>
            <a:r>
              <a:rPr lang="en-US" sz="1200" kern="1200" dirty="0" smtClean="0">
                <a:solidFill>
                  <a:schemeClr val="tx1"/>
                </a:solidFill>
                <a:effectLst/>
                <a:latin typeface="+mn-lt"/>
                <a:ea typeface="+mn-ea"/>
                <a:cs typeface="+mn-cs"/>
              </a:rPr>
              <a:t>2.  Personal problems need to be handled according to Matt. 18:15-17</a:t>
            </a:r>
          </a:p>
          <a:p>
            <a:r>
              <a:rPr lang="en-US" sz="1200" kern="1200" dirty="0" smtClean="0">
                <a:solidFill>
                  <a:schemeClr val="tx1"/>
                </a:solidFill>
                <a:effectLst/>
                <a:latin typeface="+mn-lt"/>
                <a:ea typeface="+mn-ea"/>
                <a:cs typeface="+mn-cs"/>
              </a:rPr>
              <a:t>15) Moreover if your brother sins against you, go and tell him his fault between you and him alone.  If he hears you, you have gained your brother.  </a:t>
            </a:r>
          </a:p>
          <a:p>
            <a:r>
              <a:rPr lang="en-US" sz="1200" kern="1200" dirty="0" smtClean="0">
                <a:solidFill>
                  <a:schemeClr val="tx1"/>
                </a:solidFill>
                <a:effectLst/>
                <a:latin typeface="+mn-lt"/>
                <a:ea typeface="+mn-ea"/>
                <a:cs typeface="+mn-cs"/>
              </a:rPr>
              <a:t>16) But if he will not hear, take with you one or two more, that by the mouth of two or three witnesses every word may be established.</a:t>
            </a:r>
          </a:p>
          <a:p>
            <a:r>
              <a:rPr lang="en-US" sz="1200" kern="1200" dirty="0" smtClean="0">
                <a:solidFill>
                  <a:schemeClr val="tx1"/>
                </a:solidFill>
                <a:effectLst/>
                <a:latin typeface="+mn-lt"/>
                <a:ea typeface="+mn-ea"/>
                <a:cs typeface="+mn-cs"/>
              </a:rPr>
              <a:t>17) And if he refuses to hear them, tell it to the church.  But if he refuses even to hear the church, let him be to you like a heathen and a tax collector.  </a:t>
            </a:r>
          </a:p>
          <a:p>
            <a:r>
              <a:rPr lang="en-US" sz="1200" kern="1200" dirty="0" smtClean="0">
                <a:solidFill>
                  <a:schemeClr val="tx1"/>
                </a:solidFill>
                <a:effectLst/>
                <a:latin typeface="+mn-lt"/>
                <a:ea typeface="+mn-ea"/>
                <a:cs typeface="+mn-cs"/>
              </a:rPr>
              <a:t>3.  Remind them – 2 Peter 1:12</a:t>
            </a:r>
            <a:endParaRPr lang="en-US" dirty="0" smtClean="0">
              <a:effectLst/>
            </a:endParaRPr>
          </a:p>
          <a:p>
            <a:r>
              <a:rPr lang="en-US" sz="1200" kern="1200" dirty="0" smtClean="0">
                <a:solidFill>
                  <a:schemeClr val="tx1"/>
                </a:solidFill>
                <a:effectLst/>
                <a:latin typeface="+mn-lt"/>
                <a:ea typeface="+mn-ea"/>
                <a:cs typeface="+mn-cs"/>
              </a:rPr>
              <a:t>12) For this reason I will not be negligent to remind you always of these things [all things pertaining to life and godliness {verse 3}], though you know and are established in the present truth.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 </a:t>
            </a:r>
          </a:p>
          <a:p>
            <a:r>
              <a:rPr lang="en-US" sz="1200" b="1"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E96D074-1BDE-3B42-83BD-357F383B9CC4}" type="slidenum">
              <a:rPr lang="en-US" smtClean="0"/>
              <a:t>7</a:t>
            </a:fld>
            <a:endParaRPr lang="en-US"/>
          </a:p>
        </p:txBody>
      </p:sp>
    </p:spTree>
    <p:extLst>
      <p:ext uri="{BB962C8B-B14F-4D97-AF65-F5344CB8AC3E}">
        <p14:creationId xmlns:p14="http://schemas.microsoft.com/office/powerpoint/2010/main" val="3846926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III.  Our Responsibility to the Elders</a:t>
            </a:r>
            <a:endParaRPr lang="en-US" dirty="0" smtClean="0">
              <a:effectLst/>
            </a:endParaRPr>
          </a:p>
          <a:p>
            <a:r>
              <a:rPr lang="en-US" sz="1200" kern="1200" dirty="0" smtClean="0">
                <a:solidFill>
                  <a:schemeClr val="tx1"/>
                </a:solidFill>
                <a:effectLst/>
                <a:latin typeface="+mn-lt"/>
                <a:ea typeface="+mn-ea"/>
                <a:cs typeface="+mn-cs"/>
              </a:rPr>
              <a:t>A.  Submit to them – Hebrews 13:17</a:t>
            </a:r>
          </a:p>
          <a:p>
            <a:r>
              <a:rPr lang="en-US" sz="1200" kern="1200" dirty="0" smtClean="0">
                <a:solidFill>
                  <a:schemeClr val="tx1"/>
                </a:solidFill>
                <a:effectLst/>
                <a:latin typeface="+mn-lt"/>
                <a:ea typeface="+mn-ea"/>
                <a:cs typeface="+mn-cs"/>
              </a:rPr>
              <a:t>17) Obey those who rule over you, and be submissive, for they watch out for your souls, as those who must give account.  Let them do so with joy and not with grief, for that would be unprofitable for you.  </a:t>
            </a:r>
          </a:p>
          <a:p>
            <a:r>
              <a:rPr lang="en-US" sz="1200" kern="1200" dirty="0" smtClean="0">
                <a:solidFill>
                  <a:schemeClr val="tx1"/>
                </a:solidFill>
                <a:effectLst/>
                <a:latin typeface="+mn-lt"/>
                <a:ea typeface="+mn-ea"/>
                <a:cs typeface="+mn-cs"/>
              </a:rPr>
              <a:t>B.  Pray for them – 1 Tim. 2:1-3</a:t>
            </a:r>
          </a:p>
          <a:p>
            <a:r>
              <a:rPr lang="en-US" sz="1200" kern="1200" dirty="0" smtClean="0">
                <a:solidFill>
                  <a:schemeClr val="tx1"/>
                </a:solidFill>
                <a:effectLst/>
                <a:latin typeface="+mn-lt"/>
                <a:ea typeface="+mn-ea"/>
                <a:cs typeface="+mn-cs"/>
              </a:rPr>
              <a:t>1) Therefore I exhort first of all that supplications, and giving of thanks be made for all men,</a:t>
            </a:r>
          </a:p>
          <a:p>
            <a:r>
              <a:rPr lang="en-US" sz="1200" kern="1200" dirty="0" smtClean="0">
                <a:solidFill>
                  <a:schemeClr val="tx1"/>
                </a:solidFill>
                <a:effectLst/>
                <a:latin typeface="+mn-lt"/>
                <a:ea typeface="+mn-ea"/>
                <a:cs typeface="+mn-cs"/>
              </a:rPr>
              <a:t>2) for kings and all who are in authority, that we may lead a quiet and peaceful life in all godliness and reverence.</a:t>
            </a:r>
          </a:p>
          <a:p>
            <a:r>
              <a:rPr lang="en-US" sz="1200" kern="1200" dirty="0" smtClean="0">
                <a:solidFill>
                  <a:schemeClr val="tx1"/>
                </a:solidFill>
                <a:effectLst/>
                <a:latin typeface="+mn-lt"/>
                <a:ea typeface="+mn-ea"/>
                <a:cs typeface="+mn-cs"/>
              </a:rPr>
              <a:t>3) For this is good and acceptable in the sight of God our Savior, </a:t>
            </a:r>
          </a:p>
          <a:p>
            <a:r>
              <a:rPr lang="en-US" sz="1200" kern="1200" dirty="0" smtClean="0">
                <a:solidFill>
                  <a:schemeClr val="tx1"/>
                </a:solidFill>
                <a:effectLst/>
                <a:latin typeface="+mn-lt"/>
                <a:ea typeface="+mn-ea"/>
                <a:cs typeface="+mn-cs"/>
              </a:rPr>
              <a:t>C.  Seek them - Proverbs 31:23</a:t>
            </a:r>
          </a:p>
          <a:p>
            <a:r>
              <a:rPr lang="en-US" sz="1200" kern="1200" dirty="0" smtClean="0">
                <a:solidFill>
                  <a:schemeClr val="tx1"/>
                </a:solidFill>
                <a:effectLst/>
                <a:latin typeface="+mn-lt"/>
                <a:ea typeface="+mn-ea"/>
                <a:cs typeface="+mn-cs"/>
              </a:rPr>
              <a:t>23) Her husband is known in the gates, when he sits among the elders of the land.  </a:t>
            </a:r>
          </a:p>
          <a:p>
            <a:r>
              <a:rPr lang="en-US" sz="1200" kern="1200" dirty="0" smtClean="0">
                <a:solidFill>
                  <a:schemeClr val="tx1"/>
                </a:solidFill>
                <a:effectLst/>
                <a:latin typeface="+mn-lt"/>
                <a:ea typeface="+mn-ea"/>
                <a:cs typeface="+mn-cs"/>
              </a:rPr>
              <a:t>D.  Their wives duty – 1 Timothy 3:11, Prov. 25:24</a:t>
            </a:r>
          </a:p>
          <a:p>
            <a:r>
              <a:rPr lang="en-US" sz="1200" kern="1200" dirty="0" smtClean="0">
                <a:solidFill>
                  <a:schemeClr val="tx1"/>
                </a:solidFill>
                <a:effectLst/>
                <a:latin typeface="+mn-lt"/>
                <a:ea typeface="+mn-ea"/>
                <a:cs typeface="+mn-cs"/>
              </a:rPr>
              <a:t>11) [a qualification for wives of deacons] Likewise, their wives must be reverent, not slanderers, temperate, faithful in all things.  </a:t>
            </a:r>
          </a:p>
          <a:p>
            <a:r>
              <a:rPr lang="en-US" sz="1200" kern="1200" dirty="0" smtClean="0">
                <a:solidFill>
                  <a:schemeClr val="tx1"/>
                </a:solidFill>
                <a:effectLst/>
                <a:latin typeface="+mn-lt"/>
                <a:ea typeface="+mn-ea"/>
                <a:cs typeface="+mn-cs"/>
              </a:rPr>
              <a:t>24) It is better to dwell in a corner of a housetop, than in a house shared with a contentious woman.  </a:t>
            </a:r>
          </a:p>
          <a:p>
            <a:r>
              <a:rPr lang="en-US" sz="1200" kern="1200" dirty="0" smtClean="0">
                <a:solidFill>
                  <a:schemeClr val="tx1"/>
                </a:solidFill>
                <a:effectLst/>
                <a:latin typeface="+mn-lt"/>
                <a:ea typeface="+mn-ea"/>
                <a:cs typeface="+mn-cs"/>
              </a:rPr>
              <a:t>E.  Their children's duty</a:t>
            </a:r>
          </a:p>
          <a:p>
            <a:r>
              <a:rPr lang="en-US" sz="1200" kern="1200" dirty="0" smtClean="0">
                <a:solidFill>
                  <a:schemeClr val="tx1"/>
                </a:solidFill>
                <a:effectLst/>
                <a:latin typeface="+mn-lt"/>
                <a:ea typeface="+mn-ea"/>
                <a:cs typeface="+mn-cs"/>
              </a:rPr>
              <a:t>1.  The sons of Eli – 1 Samuel 3:13</a:t>
            </a:r>
          </a:p>
          <a:p>
            <a:r>
              <a:rPr lang="en-US" sz="1200" kern="1200" dirty="0" smtClean="0">
                <a:solidFill>
                  <a:schemeClr val="tx1"/>
                </a:solidFill>
                <a:effectLst/>
                <a:latin typeface="+mn-lt"/>
                <a:ea typeface="+mn-ea"/>
                <a:cs typeface="+mn-cs"/>
              </a:rPr>
              <a:t>13) For I have told him that I will judge his house forever for the iniquity which he knows, because his sons made themselves vile, and he did not restrain them. </a:t>
            </a:r>
            <a:r>
              <a:rPr lang="en-US" sz="1200" i="1" kern="1200" dirty="0" smtClean="0">
                <a:solidFill>
                  <a:schemeClr val="tx1"/>
                </a:solidFill>
                <a:effectLst/>
                <a:latin typeface="+mn-lt"/>
                <a:ea typeface="+mn-ea"/>
                <a:cs typeface="+mn-cs"/>
              </a:rPr>
              <a:t>(for if a man does not know how to rule his own house, how will he take care of the church of God? – 1 Tim. 3:4-5)</a:t>
            </a:r>
            <a:endParaRPr lang="en-US" dirty="0" smtClean="0">
              <a:effectLst/>
            </a:endParaRPr>
          </a:p>
          <a:p>
            <a:r>
              <a:rPr lang="en-US" sz="1200" kern="1200" dirty="0" smtClean="0">
                <a:solidFill>
                  <a:schemeClr val="tx1"/>
                </a:solidFill>
                <a:effectLst/>
                <a:latin typeface="+mn-lt"/>
                <a:ea typeface="+mn-ea"/>
                <a:cs typeface="+mn-cs"/>
              </a:rPr>
              <a:t>2.  The sons of Samuel – 1 Sam. 8:3-5</a:t>
            </a:r>
          </a:p>
          <a:p>
            <a:r>
              <a:rPr lang="en-US" sz="1200" kern="1200" dirty="0" smtClean="0">
                <a:solidFill>
                  <a:schemeClr val="tx1"/>
                </a:solidFill>
                <a:effectLst/>
                <a:latin typeface="+mn-lt"/>
                <a:ea typeface="+mn-ea"/>
                <a:cs typeface="+mn-cs"/>
              </a:rPr>
              <a:t>3) But his sons did not walk in his ways; they turned aside after dishonest gain, took bribes, and perverted justice.</a:t>
            </a:r>
          </a:p>
          <a:p>
            <a:r>
              <a:rPr lang="en-US" sz="1200" kern="1200" dirty="0" smtClean="0">
                <a:solidFill>
                  <a:schemeClr val="tx1"/>
                </a:solidFill>
                <a:effectLst/>
                <a:latin typeface="+mn-lt"/>
                <a:ea typeface="+mn-ea"/>
                <a:cs typeface="+mn-cs"/>
              </a:rPr>
              <a:t>4) Then all the elders of Israel gathered together and came to Samuel at Ramah, </a:t>
            </a:r>
          </a:p>
          <a:p>
            <a:r>
              <a:rPr lang="en-US" sz="1200" kern="1200" dirty="0" smtClean="0">
                <a:solidFill>
                  <a:schemeClr val="tx1"/>
                </a:solidFill>
                <a:effectLst/>
                <a:latin typeface="+mn-lt"/>
                <a:ea typeface="+mn-ea"/>
                <a:cs typeface="+mn-cs"/>
              </a:rPr>
              <a:t>5) and said to him, “Look, you are old, and your sons do not walk in your ways…” [and then they demanded a king]</a:t>
            </a:r>
          </a:p>
          <a:p>
            <a:r>
              <a:rPr lang="en-US" sz="1200" kern="1200" dirty="0" smtClean="0">
                <a:solidFill>
                  <a:schemeClr val="tx1"/>
                </a:solidFill>
                <a:effectLst/>
                <a:latin typeface="+mn-lt"/>
                <a:ea typeface="+mn-ea"/>
                <a:cs typeface="+mn-cs"/>
              </a:rPr>
              <a:t>2.  Foolish children bring shame – Prov. 17:25</a:t>
            </a:r>
          </a:p>
          <a:p>
            <a:r>
              <a:rPr lang="en-US" sz="1200" kern="1200" dirty="0" smtClean="0">
                <a:solidFill>
                  <a:schemeClr val="tx1"/>
                </a:solidFill>
                <a:effectLst/>
                <a:latin typeface="+mn-lt"/>
                <a:ea typeface="+mn-ea"/>
                <a:cs typeface="+mn-cs"/>
              </a:rPr>
              <a:t>25) A foolish son is a grief to his father,</a:t>
            </a:r>
          </a:p>
          <a:p>
            <a:r>
              <a:rPr lang="en-US" sz="1200" kern="1200" dirty="0" smtClean="0">
                <a:solidFill>
                  <a:schemeClr val="tx1"/>
                </a:solidFill>
                <a:effectLst/>
                <a:latin typeface="+mn-lt"/>
                <a:ea typeface="+mn-ea"/>
                <a:cs typeface="+mn-cs"/>
              </a:rPr>
              <a:t>F.  Their parent's duty    </a:t>
            </a:r>
          </a:p>
          <a:p>
            <a:r>
              <a:rPr lang="en-US" sz="1200" kern="1200" dirty="0" smtClean="0">
                <a:solidFill>
                  <a:schemeClr val="tx1"/>
                </a:solidFill>
                <a:effectLst/>
                <a:latin typeface="+mn-lt"/>
                <a:ea typeface="+mn-ea"/>
                <a:cs typeface="+mn-cs"/>
              </a:rPr>
              <a:t>1.  Train up a child. – Prov. 22:6</a:t>
            </a:r>
          </a:p>
          <a:p>
            <a:r>
              <a:rPr lang="en-US" sz="1200" kern="1200" dirty="0" smtClean="0">
                <a:solidFill>
                  <a:schemeClr val="tx1"/>
                </a:solidFill>
                <a:effectLst/>
                <a:latin typeface="+mn-lt"/>
                <a:ea typeface="+mn-ea"/>
                <a:cs typeface="+mn-cs"/>
              </a:rPr>
              <a:t>6) Train up a child in the way he should go, and when he is old he will not depart from it.  </a:t>
            </a:r>
          </a:p>
          <a:p>
            <a:r>
              <a:rPr lang="en-US" sz="1200" kern="1200" dirty="0" smtClean="0">
                <a:solidFill>
                  <a:schemeClr val="tx1"/>
                </a:solidFill>
                <a:effectLst/>
                <a:latin typeface="+mn-lt"/>
                <a:ea typeface="+mn-ea"/>
                <a:cs typeface="+mn-cs"/>
              </a:rPr>
              <a:t>2.  Hanna's training of Samuel – 1 Sam. 1:11, 28, 3:19</a:t>
            </a:r>
          </a:p>
          <a:p>
            <a:r>
              <a:rPr lang="en-US" sz="1200" kern="1200" dirty="0" smtClean="0">
                <a:solidFill>
                  <a:schemeClr val="tx1"/>
                </a:solidFill>
                <a:effectLst/>
                <a:latin typeface="+mn-lt"/>
                <a:ea typeface="+mn-ea"/>
                <a:cs typeface="+mn-cs"/>
              </a:rPr>
              <a:t>11) Then she made a vow and said, “O Lord of hosts, if You will indeed look on the affliction of Your maidservant, and remember me, and not forget Your maidservant, but will give Your maidservant a male child, then I will give him to the Lord all the days of his life, and no razor shall come upon his head.” </a:t>
            </a:r>
          </a:p>
          <a:p>
            <a:r>
              <a:rPr lang="en-US" sz="1200" kern="1200" dirty="0" smtClean="0">
                <a:solidFill>
                  <a:schemeClr val="tx1"/>
                </a:solidFill>
                <a:effectLst/>
                <a:latin typeface="+mn-lt"/>
                <a:ea typeface="+mn-ea"/>
                <a:cs typeface="+mn-cs"/>
              </a:rPr>
              <a:t>28) “Therefore I also have lent him to the Lord; as long as he lives he shall be lent to the Lord.” </a:t>
            </a:r>
          </a:p>
          <a:p>
            <a:r>
              <a:rPr lang="en-US" sz="1200" kern="1200" dirty="0" smtClean="0">
                <a:solidFill>
                  <a:schemeClr val="tx1"/>
                </a:solidFill>
                <a:effectLst/>
                <a:latin typeface="+mn-lt"/>
                <a:ea typeface="+mn-ea"/>
                <a:cs typeface="+mn-cs"/>
              </a:rPr>
              <a:t>3:19) So Samuel grew, and the Lord was with him and let none of his words fall to the ground.  </a:t>
            </a:r>
          </a:p>
          <a:p>
            <a:r>
              <a:rPr lang="en-US" sz="1200" kern="1200" dirty="0" smtClean="0">
                <a:solidFill>
                  <a:schemeClr val="tx1"/>
                </a:solidFill>
                <a:effectLst/>
                <a:latin typeface="+mn-lt"/>
                <a:ea typeface="+mn-ea"/>
                <a:cs typeface="+mn-cs"/>
              </a:rPr>
              <a:t>G.  The preacher's duty</a:t>
            </a:r>
          </a:p>
          <a:p>
            <a:r>
              <a:rPr lang="en-US" sz="1200" kern="1200" dirty="0" smtClean="0">
                <a:solidFill>
                  <a:schemeClr val="tx1"/>
                </a:solidFill>
                <a:effectLst/>
                <a:latin typeface="+mn-lt"/>
                <a:ea typeface="+mn-ea"/>
                <a:cs typeface="+mn-cs"/>
              </a:rPr>
              <a:t>1.  Why does he get to appoint them?</a:t>
            </a:r>
          </a:p>
          <a:p>
            <a:r>
              <a:rPr lang="en-US" sz="1200" kern="1200" dirty="0" smtClean="0">
                <a:solidFill>
                  <a:schemeClr val="tx1"/>
                </a:solidFill>
                <a:effectLst/>
                <a:latin typeface="+mn-lt"/>
                <a:ea typeface="+mn-ea"/>
                <a:cs typeface="+mn-cs"/>
              </a:rPr>
              <a:t>a.  Instructions given to Titus, an evangelist in Corinth, now in Crete – Titus 1:5</a:t>
            </a:r>
          </a:p>
          <a:p>
            <a:r>
              <a:rPr lang="en-US" sz="1200" kern="1200" dirty="0" smtClean="0">
                <a:solidFill>
                  <a:schemeClr val="tx1"/>
                </a:solidFill>
                <a:effectLst/>
                <a:latin typeface="+mn-lt"/>
                <a:ea typeface="+mn-ea"/>
                <a:cs typeface="+mn-cs"/>
              </a:rPr>
              <a:t>b.  The preacher is prepared for every good work. – 2 Tim. 3:16-17</a:t>
            </a:r>
          </a:p>
          <a:p>
            <a:r>
              <a:rPr lang="en-US" sz="1200" kern="1200" dirty="0" smtClean="0">
                <a:solidFill>
                  <a:schemeClr val="tx1"/>
                </a:solidFill>
                <a:effectLst/>
                <a:latin typeface="+mn-lt"/>
                <a:ea typeface="+mn-ea"/>
                <a:cs typeface="+mn-cs"/>
              </a:rPr>
              <a:t>16) All scripture is given by inspiration of God, and is profitable for doctrine, for reproof, for correction, for instruction in righteousness,</a:t>
            </a:r>
          </a:p>
          <a:p>
            <a:r>
              <a:rPr lang="en-US" sz="1200" kern="1200" dirty="0" smtClean="0">
                <a:solidFill>
                  <a:schemeClr val="tx1"/>
                </a:solidFill>
                <a:effectLst/>
                <a:latin typeface="+mn-lt"/>
                <a:ea typeface="+mn-ea"/>
                <a:cs typeface="+mn-cs"/>
              </a:rPr>
              <a:t>17) that the man of God may be complete, thoroughly equipped for every good work.  </a:t>
            </a:r>
          </a:p>
          <a:p>
            <a:r>
              <a:rPr lang="en-US" sz="1200" kern="1200" dirty="0" smtClean="0">
                <a:solidFill>
                  <a:schemeClr val="tx1"/>
                </a:solidFill>
                <a:effectLst/>
                <a:latin typeface="+mn-lt"/>
                <a:ea typeface="+mn-ea"/>
                <a:cs typeface="+mn-cs"/>
              </a:rPr>
              <a:t>c.  1 Tim 3:1 - If a man desires the position of a bishop, he desires a good work.  </a:t>
            </a:r>
            <a:endParaRPr lang="en-US" dirty="0" smtClean="0">
              <a:effectLst/>
            </a:endParaRPr>
          </a:p>
          <a:p>
            <a:r>
              <a:rPr lang="en-US" sz="1200" kern="1200" dirty="0" smtClean="0">
                <a:solidFill>
                  <a:schemeClr val="tx1"/>
                </a:solidFill>
                <a:effectLst/>
                <a:latin typeface="+mn-lt"/>
                <a:ea typeface="+mn-ea"/>
                <a:cs typeface="+mn-cs"/>
              </a:rPr>
              <a:t>2.  Handle accusations</a:t>
            </a:r>
          </a:p>
          <a:p>
            <a:r>
              <a:rPr lang="en-US" sz="1200" kern="1200" dirty="0" smtClean="0">
                <a:solidFill>
                  <a:schemeClr val="tx1"/>
                </a:solidFill>
                <a:effectLst/>
                <a:latin typeface="+mn-lt"/>
                <a:ea typeface="+mn-ea"/>
                <a:cs typeface="+mn-cs"/>
              </a:rPr>
              <a:t>a.  How to handle accusations</a:t>
            </a:r>
          </a:p>
          <a:p>
            <a:r>
              <a:rPr lang="en-US" sz="1200" kern="1200" dirty="0" smtClean="0">
                <a:solidFill>
                  <a:schemeClr val="tx1"/>
                </a:solidFill>
                <a:effectLst/>
                <a:latin typeface="+mn-lt"/>
                <a:ea typeface="+mn-ea"/>
                <a:cs typeface="+mn-cs"/>
              </a:rPr>
              <a:t>1.  Paul’s instructions – 1 Tim. 5:19</a:t>
            </a:r>
          </a:p>
          <a:p>
            <a:r>
              <a:rPr lang="en-US" sz="1200" kern="1200" dirty="0" smtClean="0">
                <a:solidFill>
                  <a:schemeClr val="tx1"/>
                </a:solidFill>
                <a:effectLst/>
                <a:latin typeface="+mn-lt"/>
                <a:ea typeface="+mn-ea"/>
                <a:cs typeface="+mn-cs"/>
              </a:rPr>
              <a:t>19) Do not receive an accusation against an elder except from two or three witnesses.  </a:t>
            </a:r>
          </a:p>
          <a:p>
            <a:r>
              <a:rPr lang="en-US" sz="1200" kern="1200" dirty="0" smtClean="0">
                <a:solidFill>
                  <a:schemeClr val="tx1"/>
                </a:solidFill>
                <a:effectLst/>
                <a:latin typeface="+mn-lt"/>
                <a:ea typeface="+mn-ea"/>
                <a:cs typeface="+mn-cs"/>
              </a:rPr>
              <a:t>2.  Time will come when elders will make decisions that are not popular with members of the congregation.  </a:t>
            </a:r>
          </a:p>
          <a:p>
            <a:r>
              <a:rPr lang="en-US" sz="1200" kern="1200" dirty="0" smtClean="0">
                <a:solidFill>
                  <a:schemeClr val="tx1"/>
                </a:solidFill>
                <a:effectLst/>
                <a:latin typeface="+mn-lt"/>
                <a:ea typeface="+mn-ea"/>
                <a:cs typeface="+mn-cs"/>
              </a:rPr>
              <a:t>3.  The job of the evangelist is to be careful what things he will hear.  </a:t>
            </a:r>
          </a:p>
          <a:p>
            <a:r>
              <a:rPr lang="en-US" sz="1200" kern="1200" dirty="0" smtClean="0">
                <a:solidFill>
                  <a:schemeClr val="tx1"/>
                </a:solidFill>
                <a:effectLst/>
                <a:latin typeface="+mn-lt"/>
                <a:ea typeface="+mn-ea"/>
                <a:cs typeface="+mn-cs"/>
              </a:rPr>
              <a:t>4.  Go back to the standard and DO NOT receive an accusation unless there are two or more witnesses.  </a:t>
            </a:r>
          </a:p>
          <a:p>
            <a:r>
              <a:rPr lang="en-US" sz="1200" kern="1200" dirty="0" smtClean="0">
                <a:solidFill>
                  <a:schemeClr val="tx1"/>
                </a:solidFill>
                <a:effectLst/>
                <a:latin typeface="+mn-lt"/>
                <a:ea typeface="+mn-ea"/>
                <a:cs typeface="+mn-cs"/>
              </a:rPr>
              <a:t>5.  People will sometimes use the preacher to air out whatever disgust they have.  </a:t>
            </a:r>
          </a:p>
          <a:p>
            <a:r>
              <a:rPr lang="en-US" sz="1200" kern="1200" dirty="0" smtClean="0">
                <a:solidFill>
                  <a:schemeClr val="tx1"/>
                </a:solidFill>
                <a:effectLst/>
                <a:latin typeface="+mn-lt"/>
                <a:ea typeface="+mn-ea"/>
                <a:cs typeface="+mn-cs"/>
              </a:rPr>
              <a:t>b.  How not to handle accusations</a:t>
            </a:r>
          </a:p>
          <a:p>
            <a:r>
              <a:rPr lang="en-US" sz="1200" kern="1200" dirty="0" smtClean="0">
                <a:solidFill>
                  <a:schemeClr val="tx1"/>
                </a:solidFill>
                <a:effectLst/>
                <a:latin typeface="+mn-lt"/>
                <a:ea typeface="+mn-ea"/>
                <a:cs typeface="+mn-cs"/>
              </a:rPr>
              <a:t>1.  Only handle it according to 1 Tim. 5:19, if their accusation involves something done in the act of being an elder or overseer of the church, or is in regards to their qualifications.</a:t>
            </a:r>
          </a:p>
          <a:p>
            <a:r>
              <a:rPr lang="en-US" sz="1200" kern="1200" dirty="0" smtClean="0">
                <a:solidFill>
                  <a:schemeClr val="tx1"/>
                </a:solidFill>
                <a:effectLst/>
                <a:latin typeface="+mn-lt"/>
                <a:ea typeface="+mn-ea"/>
                <a:cs typeface="+mn-cs"/>
              </a:rPr>
              <a:t>2.  Personal problems need to be handled according to Matt. 18:15-17</a:t>
            </a:r>
          </a:p>
          <a:p>
            <a:r>
              <a:rPr lang="en-US" sz="1200" kern="1200" dirty="0" smtClean="0">
                <a:solidFill>
                  <a:schemeClr val="tx1"/>
                </a:solidFill>
                <a:effectLst/>
                <a:latin typeface="+mn-lt"/>
                <a:ea typeface="+mn-ea"/>
                <a:cs typeface="+mn-cs"/>
              </a:rPr>
              <a:t>15) Moreover if your brother sins against you, go and tell him his fault between you and him alone.  If he hears you, you have gained your brother.  </a:t>
            </a:r>
          </a:p>
          <a:p>
            <a:r>
              <a:rPr lang="en-US" sz="1200" kern="1200" dirty="0" smtClean="0">
                <a:solidFill>
                  <a:schemeClr val="tx1"/>
                </a:solidFill>
                <a:effectLst/>
                <a:latin typeface="+mn-lt"/>
                <a:ea typeface="+mn-ea"/>
                <a:cs typeface="+mn-cs"/>
              </a:rPr>
              <a:t>16) But if he will not hear, take with you one or two more, that by the mouth of two or three witnesses every word may be established.</a:t>
            </a:r>
          </a:p>
          <a:p>
            <a:r>
              <a:rPr lang="en-US" sz="1200" kern="1200" dirty="0" smtClean="0">
                <a:solidFill>
                  <a:schemeClr val="tx1"/>
                </a:solidFill>
                <a:effectLst/>
                <a:latin typeface="+mn-lt"/>
                <a:ea typeface="+mn-ea"/>
                <a:cs typeface="+mn-cs"/>
              </a:rPr>
              <a:t>17) And if he refuses to hear them, tell it to the church.  But if he refuses even to hear the church, let him be to you like a heathen and a tax collector.  </a:t>
            </a:r>
          </a:p>
          <a:p>
            <a:r>
              <a:rPr lang="en-US" sz="1200" kern="1200" dirty="0" smtClean="0">
                <a:solidFill>
                  <a:schemeClr val="tx1"/>
                </a:solidFill>
                <a:effectLst/>
                <a:latin typeface="+mn-lt"/>
                <a:ea typeface="+mn-ea"/>
                <a:cs typeface="+mn-cs"/>
              </a:rPr>
              <a:t>3.  Remind them – 2 Peter 1:12</a:t>
            </a:r>
            <a:endParaRPr lang="en-US" dirty="0" smtClean="0">
              <a:effectLst/>
            </a:endParaRPr>
          </a:p>
          <a:p>
            <a:r>
              <a:rPr lang="en-US" sz="1200" kern="1200" dirty="0" smtClean="0">
                <a:solidFill>
                  <a:schemeClr val="tx1"/>
                </a:solidFill>
                <a:effectLst/>
                <a:latin typeface="+mn-lt"/>
                <a:ea typeface="+mn-ea"/>
                <a:cs typeface="+mn-cs"/>
              </a:rPr>
              <a:t>12) For this reason I will not be negligent to remind you always of these things [all things pertaining to life and godliness {verse 3}], though you know and are established in the present truth.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 </a:t>
            </a:r>
          </a:p>
          <a:p>
            <a:r>
              <a:rPr lang="en-US" sz="1200" b="1"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u="none" strike="noStrike" kern="1200" smtClean="0">
                <a:solidFill>
                  <a:schemeClr val="tx1"/>
                </a:solidFill>
                <a:effectLst/>
                <a:latin typeface="+mn-lt"/>
                <a:ea typeface="+mn-ea"/>
                <a:cs typeface="+mn-cs"/>
              </a:rPr>
              <a:t> </a:t>
            </a:r>
            <a:endParaRPr lang="en-US" sz="1200" kern="120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E96D074-1BDE-3B42-83BD-357F383B9CC4}" type="slidenum">
              <a:rPr lang="en-US" smtClean="0"/>
              <a:t>8</a:t>
            </a:fld>
            <a:endParaRPr lang="en-US"/>
          </a:p>
        </p:txBody>
      </p:sp>
    </p:spTree>
    <p:extLst>
      <p:ext uri="{BB962C8B-B14F-4D97-AF65-F5344CB8AC3E}">
        <p14:creationId xmlns:p14="http://schemas.microsoft.com/office/powerpoint/2010/main" val="3846926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  The preacher's duty</a:t>
            </a:r>
          </a:p>
          <a:p>
            <a:r>
              <a:rPr lang="en-US" sz="1200" kern="1200" dirty="0" smtClean="0">
                <a:solidFill>
                  <a:schemeClr val="tx1"/>
                </a:solidFill>
                <a:effectLst/>
                <a:latin typeface="+mn-lt"/>
                <a:ea typeface="+mn-ea"/>
                <a:cs typeface="+mn-cs"/>
              </a:rPr>
              <a:t>1.  Why does he get to appoint them?</a:t>
            </a:r>
          </a:p>
          <a:p>
            <a:r>
              <a:rPr lang="en-US" sz="1200" kern="1200" dirty="0" smtClean="0">
                <a:solidFill>
                  <a:schemeClr val="tx1"/>
                </a:solidFill>
                <a:effectLst/>
                <a:latin typeface="+mn-lt"/>
                <a:ea typeface="+mn-ea"/>
                <a:cs typeface="+mn-cs"/>
              </a:rPr>
              <a:t>a.  Instructions given to Titus, an evangelist in Corinth, now in Crete – Titus 1:5</a:t>
            </a:r>
          </a:p>
          <a:p>
            <a:r>
              <a:rPr lang="en-US" sz="1200" kern="1200" dirty="0" smtClean="0">
                <a:solidFill>
                  <a:schemeClr val="tx1"/>
                </a:solidFill>
                <a:effectLst/>
                <a:latin typeface="+mn-lt"/>
                <a:ea typeface="+mn-ea"/>
                <a:cs typeface="+mn-cs"/>
              </a:rPr>
              <a:t>b.  The preacher is prepared for every good work. – 2 Tim. 3:16-17</a:t>
            </a:r>
          </a:p>
          <a:p>
            <a:r>
              <a:rPr lang="en-US" sz="1200" kern="1200" dirty="0" smtClean="0">
                <a:solidFill>
                  <a:schemeClr val="tx1"/>
                </a:solidFill>
                <a:effectLst/>
                <a:latin typeface="+mn-lt"/>
                <a:ea typeface="+mn-ea"/>
                <a:cs typeface="+mn-cs"/>
              </a:rPr>
              <a:t>16) All scripture is given by inspiration of God, and is profitable for doctrine, for reproof, for correction, for instruction in righteousness,</a:t>
            </a:r>
          </a:p>
          <a:p>
            <a:r>
              <a:rPr lang="en-US" sz="1200" kern="1200" dirty="0" smtClean="0">
                <a:solidFill>
                  <a:schemeClr val="tx1"/>
                </a:solidFill>
                <a:effectLst/>
                <a:latin typeface="+mn-lt"/>
                <a:ea typeface="+mn-ea"/>
                <a:cs typeface="+mn-cs"/>
              </a:rPr>
              <a:t>17) that the man of God may be complete, thoroughly equipped for every good work.  </a:t>
            </a:r>
          </a:p>
          <a:p>
            <a:r>
              <a:rPr lang="en-US" sz="1200" kern="1200" dirty="0" smtClean="0">
                <a:solidFill>
                  <a:schemeClr val="tx1"/>
                </a:solidFill>
                <a:effectLst/>
                <a:latin typeface="+mn-lt"/>
                <a:ea typeface="+mn-ea"/>
                <a:cs typeface="+mn-cs"/>
              </a:rPr>
              <a:t>c.  1 Tim 3:1 - If a man desires the position of a bishop, he desires a good work.  </a:t>
            </a:r>
            <a:endParaRPr lang="en-US" dirty="0" smtClean="0">
              <a:effectLst/>
            </a:endParaRPr>
          </a:p>
          <a:p>
            <a:r>
              <a:rPr lang="en-US" sz="1200" kern="1200" dirty="0" smtClean="0">
                <a:solidFill>
                  <a:schemeClr val="tx1"/>
                </a:solidFill>
                <a:effectLst/>
                <a:latin typeface="+mn-lt"/>
                <a:ea typeface="+mn-ea"/>
                <a:cs typeface="+mn-cs"/>
              </a:rPr>
              <a:t>2.  Handle accusations</a:t>
            </a:r>
          </a:p>
          <a:p>
            <a:r>
              <a:rPr lang="en-US" sz="1200" kern="1200" dirty="0" smtClean="0">
                <a:solidFill>
                  <a:schemeClr val="tx1"/>
                </a:solidFill>
                <a:effectLst/>
                <a:latin typeface="+mn-lt"/>
                <a:ea typeface="+mn-ea"/>
                <a:cs typeface="+mn-cs"/>
              </a:rPr>
              <a:t>a.  How to handle accusations</a:t>
            </a:r>
          </a:p>
          <a:p>
            <a:r>
              <a:rPr lang="en-US" sz="1200" kern="1200" dirty="0" smtClean="0">
                <a:solidFill>
                  <a:schemeClr val="tx1"/>
                </a:solidFill>
                <a:effectLst/>
                <a:latin typeface="+mn-lt"/>
                <a:ea typeface="+mn-ea"/>
                <a:cs typeface="+mn-cs"/>
              </a:rPr>
              <a:t>1.  Paul’s instructions – 1 Tim. 5:19</a:t>
            </a:r>
          </a:p>
          <a:p>
            <a:r>
              <a:rPr lang="en-US" sz="1200" kern="1200" dirty="0" smtClean="0">
                <a:solidFill>
                  <a:schemeClr val="tx1"/>
                </a:solidFill>
                <a:effectLst/>
                <a:latin typeface="+mn-lt"/>
                <a:ea typeface="+mn-ea"/>
                <a:cs typeface="+mn-cs"/>
              </a:rPr>
              <a:t>19) Do not receive an accusation against an elder except from two or three witnesses.  </a:t>
            </a:r>
          </a:p>
          <a:p>
            <a:r>
              <a:rPr lang="en-US" sz="1200" kern="1200" dirty="0" smtClean="0">
                <a:solidFill>
                  <a:schemeClr val="tx1"/>
                </a:solidFill>
                <a:effectLst/>
                <a:latin typeface="+mn-lt"/>
                <a:ea typeface="+mn-ea"/>
                <a:cs typeface="+mn-cs"/>
              </a:rPr>
              <a:t>2.  Time will come when elders will make decisions that are not popular with members of the congregation.  </a:t>
            </a:r>
          </a:p>
          <a:p>
            <a:r>
              <a:rPr lang="en-US" sz="1200" kern="1200" dirty="0" smtClean="0">
                <a:solidFill>
                  <a:schemeClr val="tx1"/>
                </a:solidFill>
                <a:effectLst/>
                <a:latin typeface="+mn-lt"/>
                <a:ea typeface="+mn-ea"/>
                <a:cs typeface="+mn-cs"/>
              </a:rPr>
              <a:t>3.  The job of the evangelist is to be careful what things he will hear.  </a:t>
            </a:r>
          </a:p>
          <a:p>
            <a:r>
              <a:rPr lang="en-US" sz="1200" kern="1200" dirty="0" smtClean="0">
                <a:solidFill>
                  <a:schemeClr val="tx1"/>
                </a:solidFill>
                <a:effectLst/>
                <a:latin typeface="+mn-lt"/>
                <a:ea typeface="+mn-ea"/>
                <a:cs typeface="+mn-cs"/>
              </a:rPr>
              <a:t>4.  Go back to the standard and DO NOT receive an accusation unless there are two or more witnesses.  </a:t>
            </a:r>
          </a:p>
          <a:p>
            <a:r>
              <a:rPr lang="en-US" sz="1200" kern="1200" dirty="0" smtClean="0">
                <a:solidFill>
                  <a:schemeClr val="tx1"/>
                </a:solidFill>
                <a:effectLst/>
                <a:latin typeface="+mn-lt"/>
                <a:ea typeface="+mn-ea"/>
                <a:cs typeface="+mn-cs"/>
              </a:rPr>
              <a:t>5.  People will sometimes use the preacher to air out whatever disgust they have.  </a:t>
            </a:r>
          </a:p>
          <a:p>
            <a:r>
              <a:rPr lang="en-US" sz="1200" kern="1200" dirty="0" smtClean="0">
                <a:solidFill>
                  <a:schemeClr val="tx1"/>
                </a:solidFill>
                <a:effectLst/>
                <a:latin typeface="+mn-lt"/>
                <a:ea typeface="+mn-ea"/>
                <a:cs typeface="+mn-cs"/>
              </a:rPr>
              <a:t>b.  How not to handle accusations</a:t>
            </a:r>
          </a:p>
          <a:p>
            <a:r>
              <a:rPr lang="en-US" sz="1200" kern="1200" dirty="0" smtClean="0">
                <a:solidFill>
                  <a:schemeClr val="tx1"/>
                </a:solidFill>
                <a:effectLst/>
                <a:latin typeface="+mn-lt"/>
                <a:ea typeface="+mn-ea"/>
                <a:cs typeface="+mn-cs"/>
              </a:rPr>
              <a:t>1.  Only handle it according to 1 Tim. 5:19, if their accusation involves something done in the act of being an elder or overseer of the church, or is in regards to their qualifications.</a:t>
            </a:r>
          </a:p>
          <a:p>
            <a:r>
              <a:rPr lang="en-US" sz="1200" kern="1200" dirty="0" smtClean="0">
                <a:solidFill>
                  <a:schemeClr val="tx1"/>
                </a:solidFill>
                <a:effectLst/>
                <a:latin typeface="+mn-lt"/>
                <a:ea typeface="+mn-ea"/>
                <a:cs typeface="+mn-cs"/>
              </a:rPr>
              <a:t>2.  Personal problems need to be handled according to Matt. 18:15-17</a:t>
            </a:r>
          </a:p>
          <a:p>
            <a:r>
              <a:rPr lang="en-US" sz="1200" kern="1200" dirty="0" smtClean="0">
                <a:solidFill>
                  <a:schemeClr val="tx1"/>
                </a:solidFill>
                <a:effectLst/>
                <a:latin typeface="+mn-lt"/>
                <a:ea typeface="+mn-ea"/>
                <a:cs typeface="+mn-cs"/>
              </a:rPr>
              <a:t>15) Moreover if your brother sins against you, go and tell him his fault between you and him alone.  If he hears you, you have gained your brother.  </a:t>
            </a:r>
          </a:p>
          <a:p>
            <a:r>
              <a:rPr lang="en-US" sz="1200" kern="1200" dirty="0" smtClean="0">
                <a:solidFill>
                  <a:schemeClr val="tx1"/>
                </a:solidFill>
                <a:effectLst/>
                <a:latin typeface="+mn-lt"/>
                <a:ea typeface="+mn-ea"/>
                <a:cs typeface="+mn-cs"/>
              </a:rPr>
              <a:t>16) But if he will not hear, take with you one or two more, that by the mouth of two or three witnesses every word may be established.</a:t>
            </a:r>
          </a:p>
          <a:p>
            <a:r>
              <a:rPr lang="en-US" sz="1200" kern="1200" dirty="0" smtClean="0">
                <a:solidFill>
                  <a:schemeClr val="tx1"/>
                </a:solidFill>
                <a:effectLst/>
                <a:latin typeface="+mn-lt"/>
                <a:ea typeface="+mn-ea"/>
                <a:cs typeface="+mn-cs"/>
              </a:rPr>
              <a:t>17) And if he refuses to hear them, tell it to the church.  But if he refuses even to hear the church, let him be to you like a heathen and a tax collector.  </a:t>
            </a:r>
          </a:p>
          <a:p>
            <a:r>
              <a:rPr lang="en-US" sz="1200" kern="1200" dirty="0" smtClean="0">
                <a:solidFill>
                  <a:schemeClr val="tx1"/>
                </a:solidFill>
                <a:effectLst/>
                <a:latin typeface="+mn-lt"/>
                <a:ea typeface="+mn-ea"/>
                <a:cs typeface="+mn-cs"/>
              </a:rPr>
              <a:t>3.  Remind them – 2 Peter 1:12</a:t>
            </a:r>
            <a:endParaRPr lang="en-US" dirty="0" smtClean="0">
              <a:effectLst/>
            </a:endParaRPr>
          </a:p>
          <a:p>
            <a:r>
              <a:rPr lang="en-US" sz="1200" kern="1200" dirty="0" smtClean="0">
                <a:solidFill>
                  <a:schemeClr val="tx1"/>
                </a:solidFill>
                <a:effectLst/>
                <a:latin typeface="+mn-lt"/>
                <a:ea typeface="+mn-ea"/>
                <a:cs typeface="+mn-cs"/>
              </a:rPr>
              <a:t>12) For this reason I will not be negligent to remind you always of these things [all things pertaining to life and godliness {verse 3}], though you know and are established in the present truth.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 </a:t>
            </a:r>
          </a:p>
          <a:p>
            <a:r>
              <a:rPr lang="en-US" sz="1200" b="1"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E96D074-1BDE-3B42-83BD-357F383B9CC4}" type="slidenum">
              <a:rPr lang="en-US" smtClean="0"/>
              <a:t>9</a:t>
            </a:fld>
            <a:endParaRPr lang="en-US"/>
          </a:p>
        </p:txBody>
      </p:sp>
    </p:spTree>
    <p:extLst>
      <p:ext uri="{BB962C8B-B14F-4D97-AF65-F5344CB8AC3E}">
        <p14:creationId xmlns:p14="http://schemas.microsoft.com/office/powerpoint/2010/main" val="3846926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Conclusion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Elders will be rewarded – 1 Peter 5:4</a:t>
            </a:r>
            <a:endParaRPr lang="en-US" dirty="0" smtClean="0">
              <a:effectLst/>
            </a:endParaRPr>
          </a:p>
          <a:p>
            <a:r>
              <a:rPr lang="en-US" sz="1200" kern="1200" dirty="0" smtClean="0">
                <a:solidFill>
                  <a:schemeClr val="tx1"/>
                </a:solidFill>
                <a:effectLst/>
                <a:latin typeface="+mn-lt"/>
                <a:ea typeface="+mn-ea"/>
                <a:cs typeface="+mn-cs"/>
              </a:rPr>
              <a:t>4) and when the Chief Shepherd appears, you will receive the crown of glory that does not fade away.  </a:t>
            </a:r>
            <a:endParaRPr lang="en-US" dirty="0" smtClean="0">
              <a:effectLst/>
            </a:endParaRPr>
          </a:p>
          <a:p>
            <a:r>
              <a:rPr lang="en-US" sz="1200" kern="1200" dirty="0" smtClean="0">
                <a:solidFill>
                  <a:schemeClr val="tx1"/>
                </a:solidFill>
                <a:effectLst/>
                <a:latin typeface="+mn-lt"/>
                <a:ea typeface="+mn-ea"/>
                <a:cs typeface="+mn-cs"/>
              </a:rPr>
              <a:t>2.  We will be rewarded – 1 Peter 5:5-6</a:t>
            </a:r>
          </a:p>
          <a:p>
            <a:r>
              <a:rPr lang="en-US" sz="1200" kern="1200" dirty="0" smtClean="0">
                <a:solidFill>
                  <a:schemeClr val="tx1"/>
                </a:solidFill>
                <a:effectLst/>
                <a:latin typeface="+mn-lt"/>
                <a:ea typeface="+mn-ea"/>
                <a:cs typeface="+mn-cs"/>
              </a:rPr>
              <a:t>5) Likewise you younger people, submit yourselves to your elders.  Yes, all of you be submissive to one another, and be clothed with humility, for “God resists the proud, but gives grace to the hearers.”</a:t>
            </a:r>
          </a:p>
          <a:p>
            <a:r>
              <a:rPr lang="en-US" sz="1200" kern="1200" dirty="0" smtClean="0">
                <a:solidFill>
                  <a:schemeClr val="tx1"/>
                </a:solidFill>
                <a:effectLst/>
                <a:latin typeface="+mn-lt"/>
                <a:ea typeface="+mn-ea"/>
                <a:cs typeface="+mn-cs"/>
              </a:rPr>
              <a:t>6) Therefore humble yourselves under the mighty hand of God, that He may exalt you in due time.  </a:t>
            </a:r>
          </a:p>
          <a:p>
            <a:r>
              <a:rPr lang="en-US" sz="1200" kern="1200" dirty="0" smtClean="0">
                <a:solidFill>
                  <a:schemeClr val="tx1"/>
                </a:solidFill>
                <a:effectLst/>
                <a:latin typeface="+mn-lt"/>
                <a:ea typeface="+mn-ea"/>
                <a:cs typeface="+mn-cs"/>
              </a:rPr>
              <a:t>3.  If we do this, we will be a glorious church He will present to the Father.  </a:t>
            </a:r>
          </a:p>
          <a:p>
            <a:r>
              <a:rPr lang="en-US" sz="1200" kern="1200" dirty="0" smtClean="0">
                <a:solidFill>
                  <a:schemeClr val="tx1"/>
                </a:solidFill>
                <a:effectLst/>
                <a:latin typeface="+mn-lt"/>
                <a:ea typeface="+mn-ea"/>
                <a:cs typeface="+mn-cs"/>
              </a:rPr>
              <a:t>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EE96D074-1BDE-3B42-83BD-357F383B9CC4}" type="slidenum">
              <a:rPr lang="en-US" smtClean="0"/>
              <a:t>10</a:t>
            </a:fld>
            <a:endParaRPr lang="en-US"/>
          </a:p>
        </p:txBody>
      </p:sp>
    </p:spTree>
    <p:extLst>
      <p:ext uri="{BB962C8B-B14F-4D97-AF65-F5344CB8AC3E}">
        <p14:creationId xmlns:p14="http://schemas.microsoft.com/office/powerpoint/2010/main" val="3846926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November 27,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November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November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November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November 27, 2016</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November 27,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November 27,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November 27, 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November 27,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November 27,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November 27,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November 27, 2016</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The responsibilities of elders in the church</a:t>
            </a:r>
            <a:endParaRPr lang="en-US" sz="54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5543680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11518"/>
            <a:ext cx="7432675" cy="1371600"/>
          </a:xfrm>
        </p:spPr>
        <p:txBody>
          <a:bodyPr>
            <a:normAutofit fontScale="90000"/>
          </a:bodyPr>
          <a:lstStyle/>
          <a:p>
            <a:r>
              <a:rPr lang="en-US" sz="4400" dirty="0" smtClean="0"/>
              <a:t>The responsibilities of elders in the church</a:t>
            </a:r>
            <a:endParaRPr lang="en-US" sz="4400" dirty="0"/>
          </a:p>
        </p:txBody>
      </p:sp>
      <p:sp>
        <p:nvSpPr>
          <p:cNvPr id="3" name="Content Placeholder 2"/>
          <p:cNvSpPr>
            <a:spLocks noGrp="1"/>
          </p:cNvSpPr>
          <p:nvPr>
            <p:ph idx="1"/>
          </p:nvPr>
        </p:nvSpPr>
        <p:spPr>
          <a:xfrm>
            <a:off x="457200" y="2345267"/>
            <a:ext cx="8528050" cy="4373563"/>
          </a:xfrm>
        </p:spPr>
        <p:txBody>
          <a:bodyPr>
            <a:normAutofit/>
          </a:bodyPr>
          <a:lstStyle/>
          <a:p>
            <a:r>
              <a:rPr lang="en-US" sz="3200" dirty="0" smtClean="0"/>
              <a:t>Elders will be rewarded – 1 Peter 5:4</a:t>
            </a:r>
          </a:p>
          <a:p>
            <a:endParaRPr lang="en-US" sz="3200" dirty="0" smtClean="0"/>
          </a:p>
          <a:p>
            <a:r>
              <a:rPr lang="en-US" sz="3200" dirty="0" smtClean="0"/>
              <a:t>We will be rewarded 1 Peter 5:5-6</a:t>
            </a:r>
          </a:p>
          <a:p>
            <a:endParaRPr lang="en-US" sz="3200" dirty="0" smtClean="0"/>
          </a:p>
          <a:p>
            <a:r>
              <a:rPr lang="en-US" sz="3200" dirty="0" smtClean="0"/>
              <a:t>If we do this, we will be a glorious church that Christ will present to the Father.  </a:t>
            </a:r>
          </a:p>
          <a:p>
            <a:endParaRPr lang="en-US" sz="3200" b="0" dirty="0"/>
          </a:p>
        </p:txBody>
      </p:sp>
    </p:spTree>
    <p:extLst>
      <p:ext uri="{BB962C8B-B14F-4D97-AF65-F5344CB8AC3E}">
        <p14:creationId xmlns:p14="http://schemas.microsoft.com/office/powerpoint/2010/main" val="422084120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 bible pattern</a:t>
            </a:r>
            <a:endParaRPr lang="en-US" sz="4400" dirty="0"/>
          </a:p>
        </p:txBody>
      </p:sp>
      <p:sp>
        <p:nvSpPr>
          <p:cNvPr id="3" name="Content Placeholder 2"/>
          <p:cNvSpPr>
            <a:spLocks noGrp="1"/>
          </p:cNvSpPr>
          <p:nvPr>
            <p:ph idx="1"/>
          </p:nvPr>
        </p:nvSpPr>
        <p:spPr/>
        <p:txBody>
          <a:bodyPr>
            <a:normAutofit/>
          </a:bodyPr>
          <a:lstStyle/>
          <a:p>
            <a:r>
              <a:rPr lang="en-US" sz="3600" dirty="0" smtClean="0"/>
              <a:t>Philippians 1:1 – </a:t>
            </a:r>
          </a:p>
          <a:p>
            <a:r>
              <a:rPr lang="en-US" sz="3600" b="0" dirty="0"/>
              <a:t>1) Paul and Timothy, bondservants of Jesus Christ,</a:t>
            </a:r>
          </a:p>
          <a:p>
            <a:r>
              <a:rPr lang="en-US" sz="3600" b="0" dirty="0"/>
              <a:t>To all the </a:t>
            </a:r>
            <a:r>
              <a:rPr lang="en-US" sz="3600" dirty="0"/>
              <a:t>saints</a:t>
            </a:r>
            <a:r>
              <a:rPr lang="en-US" sz="3600" b="0" dirty="0"/>
              <a:t> </a:t>
            </a:r>
            <a:r>
              <a:rPr lang="en-US" sz="3600" u="sng" dirty="0"/>
              <a:t>in Christ Jesus</a:t>
            </a:r>
            <a:r>
              <a:rPr lang="en-US" sz="3600" dirty="0"/>
              <a:t> </a:t>
            </a:r>
            <a:r>
              <a:rPr lang="en-US" sz="3600" b="0" dirty="0"/>
              <a:t>who are in Philippi, with the </a:t>
            </a:r>
            <a:r>
              <a:rPr lang="en-US" sz="3600" dirty="0"/>
              <a:t>bishops</a:t>
            </a:r>
            <a:r>
              <a:rPr lang="en-US" sz="3600" b="0" dirty="0"/>
              <a:t> and </a:t>
            </a:r>
            <a:r>
              <a:rPr lang="en-US" sz="3600" dirty="0"/>
              <a:t>deacons.</a:t>
            </a:r>
            <a:r>
              <a:rPr lang="en-US" sz="3600" b="0" dirty="0"/>
              <a:t>  </a:t>
            </a:r>
          </a:p>
          <a:p>
            <a:endParaRPr lang="en-US" sz="3600" dirty="0"/>
          </a:p>
        </p:txBody>
      </p:sp>
    </p:spTree>
    <p:extLst>
      <p:ext uri="{BB962C8B-B14F-4D97-AF65-F5344CB8AC3E}">
        <p14:creationId xmlns:p14="http://schemas.microsoft.com/office/powerpoint/2010/main" val="32342133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 bible pattern</a:t>
            </a:r>
            <a:endParaRPr lang="en-US" sz="4400" dirty="0"/>
          </a:p>
        </p:txBody>
      </p:sp>
      <p:sp>
        <p:nvSpPr>
          <p:cNvPr id="3" name="Content Placeholder 2"/>
          <p:cNvSpPr>
            <a:spLocks noGrp="1"/>
          </p:cNvSpPr>
          <p:nvPr>
            <p:ph idx="1"/>
          </p:nvPr>
        </p:nvSpPr>
        <p:spPr/>
        <p:txBody>
          <a:bodyPr>
            <a:normAutofit/>
          </a:bodyPr>
          <a:lstStyle/>
          <a:p>
            <a:r>
              <a:rPr lang="en-US" sz="3600" dirty="0" smtClean="0"/>
              <a:t>Four identified – </a:t>
            </a:r>
          </a:p>
          <a:p>
            <a:pPr marL="571500" indent="-571500">
              <a:buFont typeface="Arial"/>
              <a:buChar char="•"/>
            </a:pPr>
            <a:r>
              <a:rPr lang="en-US" sz="3600" b="0" dirty="0" smtClean="0"/>
              <a:t>Christ, the Head.</a:t>
            </a:r>
          </a:p>
          <a:p>
            <a:pPr marL="571500" indent="-571500">
              <a:buFont typeface="Arial"/>
              <a:buChar char="•"/>
            </a:pPr>
            <a:r>
              <a:rPr lang="en-US" sz="3600" b="0" dirty="0" smtClean="0"/>
              <a:t>Bishops, the overseers.</a:t>
            </a:r>
          </a:p>
          <a:p>
            <a:pPr marL="571500" indent="-571500">
              <a:buFont typeface="Arial"/>
              <a:buChar char="•"/>
            </a:pPr>
            <a:r>
              <a:rPr lang="en-US" sz="3600" b="0" dirty="0" smtClean="0"/>
              <a:t>Deacons, the servants.</a:t>
            </a:r>
          </a:p>
          <a:p>
            <a:pPr marL="571500" indent="-571500">
              <a:buFont typeface="Arial"/>
              <a:buChar char="•"/>
            </a:pPr>
            <a:r>
              <a:rPr lang="en-US" sz="3600" b="0" dirty="0" smtClean="0"/>
              <a:t>Saints, the laborers.  </a:t>
            </a:r>
            <a:endParaRPr lang="en-US" sz="3600" b="0" dirty="0"/>
          </a:p>
          <a:p>
            <a:endParaRPr lang="en-US" sz="3600" dirty="0"/>
          </a:p>
        </p:txBody>
      </p:sp>
    </p:spTree>
    <p:extLst>
      <p:ext uri="{BB962C8B-B14F-4D97-AF65-F5344CB8AC3E}">
        <p14:creationId xmlns:p14="http://schemas.microsoft.com/office/powerpoint/2010/main" val="81116420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 bible pattern</a:t>
            </a:r>
            <a:endParaRPr lang="en-US" sz="4400" dirty="0"/>
          </a:p>
        </p:txBody>
      </p:sp>
      <p:sp>
        <p:nvSpPr>
          <p:cNvPr id="3" name="Content Placeholder 2"/>
          <p:cNvSpPr>
            <a:spLocks noGrp="1"/>
          </p:cNvSpPr>
          <p:nvPr>
            <p:ph idx="1"/>
          </p:nvPr>
        </p:nvSpPr>
        <p:spPr/>
        <p:txBody>
          <a:bodyPr>
            <a:normAutofit/>
          </a:bodyPr>
          <a:lstStyle/>
          <a:p>
            <a:r>
              <a:rPr lang="en-US" sz="3600" dirty="0" smtClean="0"/>
              <a:t>A church without elders is incomplete – Titus 1:5</a:t>
            </a:r>
          </a:p>
          <a:p>
            <a:r>
              <a:rPr lang="en-US" sz="3600" b="0" dirty="0" smtClean="0"/>
              <a:t>5) For this reason I left you in Crete, that you should set in order the things that are lacking, and appoint elders in every city as I commanded you.  </a:t>
            </a:r>
            <a:endParaRPr lang="en-US" sz="3600" b="0" dirty="0"/>
          </a:p>
          <a:p>
            <a:endParaRPr lang="en-US" sz="3600" dirty="0"/>
          </a:p>
        </p:txBody>
      </p:sp>
    </p:spTree>
    <p:extLst>
      <p:ext uri="{BB962C8B-B14F-4D97-AF65-F5344CB8AC3E}">
        <p14:creationId xmlns:p14="http://schemas.microsoft.com/office/powerpoint/2010/main" val="312151168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Qualifications of elders</a:t>
            </a:r>
            <a:endParaRPr lang="en-US" sz="4400" dirty="0"/>
          </a:p>
        </p:txBody>
      </p:sp>
      <p:sp>
        <p:nvSpPr>
          <p:cNvPr id="3" name="Content Placeholder 2"/>
          <p:cNvSpPr>
            <a:spLocks noGrp="1"/>
          </p:cNvSpPr>
          <p:nvPr>
            <p:ph idx="1"/>
          </p:nvPr>
        </p:nvSpPr>
        <p:spPr>
          <a:xfrm>
            <a:off x="457200" y="1752600"/>
            <a:ext cx="8528050" cy="4373563"/>
          </a:xfrm>
        </p:spPr>
        <p:txBody>
          <a:bodyPr>
            <a:normAutofit/>
          </a:bodyPr>
          <a:lstStyle/>
          <a:p>
            <a:r>
              <a:rPr lang="en-US" sz="3200" b="0" dirty="0" smtClean="0"/>
              <a:t>Desire it – 1 Timothy 3:1</a:t>
            </a:r>
          </a:p>
          <a:p>
            <a:r>
              <a:rPr lang="en-US" sz="3200" b="0" dirty="0" smtClean="0"/>
              <a:t>Be blameless – 1 Tim. 3:2, Titus 1:6</a:t>
            </a:r>
          </a:p>
          <a:p>
            <a:r>
              <a:rPr lang="en-US" sz="3200" b="0" dirty="0" smtClean="0"/>
              <a:t>Husband of one wife – 1 Tim. 3:2, Titus 1:6</a:t>
            </a:r>
          </a:p>
          <a:p>
            <a:r>
              <a:rPr lang="en-US" sz="3200" b="0" dirty="0" smtClean="0"/>
              <a:t>Have faithful children – 1 Tim. 3:4-5, Titus 1:6</a:t>
            </a:r>
            <a:endParaRPr lang="en-US" sz="3200" b="0" dirty="0"/>
          </a:p>
          <a:p>
            <a:r>
              <a:rPr lang="en-US" sz="3200" b="0" dirty="0" smtClean="0"/>
              <a:t>Able to teach – 1 Timothy 3:2, Titus 1:9</a:t>
            </a:r>
          </a:p>
          <a:p>
            <a:r>
              <a:rPr lang="en-US" sz="3200" b="0" dirty="0" smtClean="0"/>
              <a:t>Not a novice – 1 Timothy 3:6</a:t>
            </a:r>
            <a:endParaRPr lang="en-US" sz="3200" b="0" dirty="0"/>
          </a:p>
        </p:txBody>
      </p:sp>
    </p:spTree>
    <p:extLst>
      <p:ext uri="{BB962C8B-B14F-4D97-AF65-F5344CB8AC3E}">
        <p14:creationId xmlns:p14="http://schemas.microsoft.com/office/powerpoint/2010/main" val="8350290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432675" cy="1371600"/>
          </a:xfrm>
        </p:spPr>
        <p:txBody>
          <a:bodyPr>
            <a:normAutofit fontScale="90000"/>
          </a:bodyPr>
          <a:lstStyle/>
          <a:p>
            <a:r>
              <a:rPr lang="en-US" sz="4400" dirty="0" smtClean="0"/>
              <a:t>Elders’ responsibility to us</a:t>
            </a:r>
            <a:endParaRPr lang="en-US" sz="4400" dirty="0"/>
          </a:p>
        </p:txBody>
      </p:sp>
      <p:sp>
        <p:nvSpPr>
          <p:cNvPr id="3" name="Content Placeholder 2"/>
          <p:cNvSpPr>
            <a:spLocks noGrp="1"/>
          </p:cNvSpPr>
          <p:nvPr>
            <p:ph idx="1"/>
          </p:nvPr>
        </p:nvSpPr>
        <p:spPr>
          <a:xfrm>
            <a:off x="457200" y="1752600"/>
            <a:ext cx="8528050" cy="4373563"/>
          </a:xfrm>
        </p:spPr>
        <p:txBody>
          <a:bodyPr>
            <a:normAutofit/>
          </a:bodyPr>
          <a:lstStyle/>
          <a:p>
            <a:r>
              <a:rPr lang="en-US" sz="3200" b="0" dirty="0" smtClean="0"/>
              <a:t>Feed us – 1 Peter 5:2; Deut. 8:1-3, John 8:32</a:t>
            </a:r>
          </a:p>
          <a:p>
            <a:r>
              <a:rPr lang="en-US" sz="3200" b="0" dirty="0" smtClean="0"/>
              <a:t>Protect us – Acts 20:28-31, Titus 1:10-11</a:t>
            </a:r>
          </a:p>
          <a:p>
            <a:r>
              <a:rPr lang="en-US" sz="3200" b="0" dirty="0" smtClean="0"/>
              <a:t>Lead us – 1 Peter 5:2-3</a:t>
            </a:r>
          </a:p>
          <a:p>
            <a:r>
              <a:rPr lang="en-US" sz="3200" b="0" dirty="0" smtClean="0"/>
              <a:t>Serve us – Philippians 2:1-7</a:t>
            </a:r>
          </a:p>
          <a:p>
            <a:r>
              <a:rPr lang="en-US" sz="3200" b="0" dirty="0" smtClean="0"/>
              <a:t>Pray for us – James 5:14-15</a:t>
            </a:r>
            <a:endParaRPr lang="en-US" sz="3200" b="0" dirty="0"/>
          </a:p>
        </p:txBody>
      </p:sp>
    </p:spTree>
    <p:extLst>
      <p:ext uri="{BB962C8B-B14F-4D97-AF65-F5344CB8AC3E}">
        <p14:creationId xmlns:p14="http://schemas.microsoft.com/office/powerpoint/2010/main" val="5159215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432675" cy="1371600"/>
          </a:xfrm>
        </p:spPr>
        <p:txBody>
          <a:bodyPr>
            <a:normAutofit fontScale="90000"/>
          </a:bodyPr>
          <a:lstStyle/>
          <a:p>
            <a:r>
              <a:rPr lang="en-US" sz="4400" dirty="0" smtClean="0"/>
              <a:t>Our responsibility to them</a:t>
            </a:r>
            <a:endParaRPr lang="en-US" sz="4400" dirty="0"/>
          </a:p>
        </p:txBody>
      </p:sp>
      <p:sp>
        <p:nvSpPr>
          <p:cNvPr id="3" name="Content Placeholder 2"/>
          <p:cNvSpPr>
            <a:spLocks noGrp="1"/>
          </p:cNvSpPr>
          <p:nvPr>
            <p:ph idx="1"/>
          </p:nvPr>
        </p:nvSpPr>
        <p:spPr>
          <a:xfrm>
            <a:off x="457200" y="1752600"/>
            <a:ext cx="8528050" cy="4373563"/>
          </a:xfrm>
        </p:spPr>
        <p:txBody>
          <a:bodyPr>
            <a:normAutofit/>
          </a:bodyPr>
          <a:lstStyle/>
          <a:p>
            <a:r>
              <a:rPr lang="en-US" sz="3200" b="0" dirty="0" smtClean="0"/>
              <a:t>Submit to them – Hebrews 13:17</a:t>
            </a:r>
          </a:p>
          <a:p>
            <a:r>
              <a:rPr lang="en-US" sz="3200" b="0" dirty="0" smtClean="0"/>
              <a:t>Pray for them – 1 Timothy 2:1-3</a:t>
            </a:r>
          </a:p>
          <a:p>
            <a:r>
              <a:rPr lang="en-US" sz="3200" b="0" dirty="0" smtClean="0"/>
              <a:t>Seek them – Proverbs 31:23</a:t>
            </a:r>
          </a:p>
          <a:p>
            <a:r>
              <a:rPr lang="en-US" sz="3200" b="0" dirty="0" smtClean="0"/>
              <a:t>Exhort them – Hebrews 3:13, 1 Peter 5:1</a:t>
            </a:r>
            <a:endParaRPr lang="en-US" sz="3200" b="0" dirty="0"/>
          </a:p>
        </p:txBody>
      </p:sp>
    </p:spTree>
    <p:extLst>
      <p:ext uri="{BB962C8B-B14F-4D97-AF65-F5344CB8AC3E}">
        <p14:creationId xmlns:p14="http://schemas.microsoft.com/office/powerpoint/2010/main" val="280429311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432675" cy="1371600"/>
          </a:xfrm>
        </p:spPr>
        <p:txBody>
          <a:bodyPr>
            <a:normAutofit fontScale="90000"/>
          </a:bodyPr>
          <a:lstStyle/>
          <a:p>
            <a:r>
              <a:rPr lang="en-US" sz="4400" dirty="0" smtClean="0"/>
              <a:t>Our responsibility to them</a:t>
            </a:r>
            <a:endParaRPr lang="en-US" sz="4400" dirty="0"/>
          </a:p>
        </p:txBody>
      </p:sp>
      <p:sp>
        <p:nvSpPr>
          <p:cNvPr id="3" name="Content Placeholder 2"/>
          <p:cNvSpPr>
            <a:spLocks noGrp="1"/>
          </p:cNvSpPr>
          <p:nvPr>
            <p:ph idx="1"/>
          </p:nvPr>
        </p:nvSpPr>
        <p:spPr>
          <a:xfrm>
            <a:off x="457200" y="1752600"/>
            <a:ext cx="8528050" cy="4373563"/>
          </a:xfrm>
        </p:spPr>
        <p:txBody>
          <a:bodyPr>
            <a:normAutofit/>
          </a:bodyPr>
          <a:lstStyle/>
          <a:p>
            <a:r>
              <a:rPr lang="en-US" sz="3200" b="0" dirty="0" smtClean="0"/>
              <a:t>Their wives – 1 Timothy 3:11, Proverbs 25:24</a:t>
            </a:r>
          </a:p>
          <a:p>
            <a:r>
              <a:rPr lang="en-US" sz="3200" b="0" dirty="0" smtClean="0"/>
              <a:t>Their children – 1 Sam. 3:13, 8:3-5, Pr. 17:25</a:t>
            </a:r>
          </a:p>
          <a:p>
            <a:r>
              <a:rPr lang="en-US" sz="3200" b="0" dirty="0" smtClean="0"/>
              <a:t>Their parents – Pr. 22:6, 1 Sam. 1:11, 28, 3:19</a:t>
            </a:r>
          </a:p>
          <a:p>
            <a:endParaRPr lang="en-US" sz="3200" b="0" dirty="0"/>
          </a:p>
        </p:txBody>
      </p:sp>
    </p:spTree>
    <p:extLst>
      <p:ext uri="{BB962C8B-B14F-4D97-AF65-F5344CB8AC3E}">
        <p14:creationId xmlns:p14="http://schemas.microsoft.com/office/powerpoint/2010/main" val="199899290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432675" cy="1371600"/>
          </a:xfrm>
        </p:spPr>
        <p:txBody>
          <a:bodyPr>
            <a:normAutofit fontScale="90000"/>
          </a:bodyPr>
          <a:lstStyle/>
          <a:p>
            <a:r>
              <a:rPr lang="en-US" sz="4400" dirty="0" smtClean="0"/>
              <a:t>Our responsibility to them</a:t>
            </a:r>
            <a:endParaRPr lang="en-US" sz="4400" dirty="0"/>
          </a:p>
        </p:txBody>
      </p:sp>
      <p:sp>
        <p:nvSpPr>
          <p:cNvPr id="3" name="Content Placeholder 2"/>
          <p:cNvSpPr>
            <a:spLocks noGrp="1"/>
          </p:cNvSpPr>
          <p:nvPr>
            <p:ph idx="1"/>
          </p:nvPr>
        </p:nvSpPr>
        <p:spPr>
          <a:xfrm>
            <a:off x="457200" y="1752600"/>
            <a:ext cx="8528050" cy="4373563"/>
          </a:xfrm>
        </p:spPr>
        <p:txBody>
          <a:bodyPr>
            <a:normAutofit/>
          </a:bodyPr>
          <a:lstStyle/>
          <a:p>
            <a:r>
              <a:rPr lang="en-US" sz="3200" dirty="0" smtClean="0"/>
              <a:t>The preacher’s duty:</a:t>
            </a:r>
          </a:p>
          <a:p>
            <a:r>
              <a:rPr lang="en-US" sz="3200" b="0" dirty="0" smtClean="0"/>
              <a:t>Appoint them – Titus 1:5</a:t>
            </a:r>
          </a:p>
          <a:p>
            <a:r>
              <a:rPr lang="en-US" sz="3200" b="0" dirty="0" smtClean="0"/>
              <a:t>Handle accusations</a:t>
            </a:r>
          </a:p>
          <a:p>
            <a:pPr lvl="1"/>
            <a:r>
              <a:rPr lang="en-US" sz="2800" dirty="0" smtClean="0"/>
              <a:t>Right way – 1 Timothy 5:19</a:t>
            </a:r>
          </a:p>
          <a:p>
            <a:pPr lvl="1"/>
            <a:r>
              <a:rPr lang="en-US" sz="2800" b="0" dirty="0" smtClean="0"/>
              <a:t>Wrong way – Matthew 18:15-17</a:t>
            </a:r>
          </a:p>
          <a:p>
            <a:r>
              <a:rPr lang="en-US" sz="3200" b="0" dirty="0" smtClean="0"/>
              <a:t>Remind them – 2 Peter 1:12</a:t>
            </a:r>
          </a:p>
          <a:p>
            <a:endParaRPr lang="en-US" sz="3200" b="0" dirty="0"/>
          </a:p>
        </p:txBody>
      </p:sp>
    </p:spTree>
    <p:extLst>
      <p:ext uri="{BB962C8B-B14F-4D97-AF65-F5344CB8AC3E}">
        <p14:creationId xmlns:p14="http://schemas.microsoft.com/office/powerpoint/2010/main" val="389312416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278</TotalTime>
  <Words>1248</Words>
  <Application>Microsoft Office PowerPoint</Application>
  <PresentationFormat>On-screen Show (4:3)</PresentationFormat>
  <Paragraphs>282</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Black</vt:lpstr>
      <vt:lpstr>Calibri</vt:lpstr>
      <vt:lpstr>Essential</vt:lpstr>
      <vt:lpstr>The responsibilities of elders in the church</vt:lpstr>
      <vt:lpstr>A bible pattern</vt:lpstr>
      <vt:lpstr>A bible pattern</vt:lpstr>
      <vt:lpstr>A bible pattern</vt:lpstr>
      <vt:lpstr>Qualifications of elders</vt:lpstr>
      <vt:lpstr>Elders’ responsibility to us</vt:lpstr>
      <vt:lpstr>Our responsibility to them</vt:lpstr>
      <vt:lpstr>Our responsibility to them</vt:lpstr>
      <vt:lpstr>Our responsibility to them</vt:lpstr>
      <vt:lpstr>The responsibilities of elders in the church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responsibilities of elders in the church</dc:title>
  <dc:creator>Bryan W Gary</dc:creator>
  <cp:lastModifiedBy>Steven Locklair</cp:lastModifiedBy>
  <cp:revision>3</cp:revision>
  <dcterms:created xsi:type="dcterms:W3CDTF">2016-11-27T15:41:17Z</dcterms:created>
  <dcterms:modified xsi:type="dcterms:W3CDTF">2016-11-27T20:37:25Z</dcterms:modified>
</cp:coreProperties>
</file>