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handoutMasterIdLst>
    <p:handoutMasterId r:id="rId23"/>
  </p:handoutMasterIdLst>
  <p:sldIdLst>
    <p:sldId id="282" r:id="rId2"/>
    <p:sldId id="256" r:id="rId3"/>
    <p:sldId id="262" r:id="rId4"/>
    <p:sldId id="278" r:id="rId5"/>
    <p:sldId id="270" r:id="rId6"/>
    <p:sldId id="264" r:id="rId7"/>
    <p:sldId id="271" r:id="rId8"/>
    <p:sldId id="263" r:id="rId9"/>
    <p:sldId id="272" r:id="rId10"/>
    <p:sldId id="265" r:id="rId11"/>
    <p:sldId id="273" r:id="rId12"/>
    <p:sldId id="266" r:id="rId13"/>
    <p:sldId id="274" r:id="rId14"/>
    <p:sldId id="267" r:id="rId15"/>
    <p:sldId id="275" r:id="rId16"/>
    <p:sldId id="268" r:id="rId17"/>
    <p:sldId id="276" r:id="rId18"/>
    <p:sldId id="269" r:id="rId19"/>
    <p:sldId id="277" r:id="rId20"/>
    <p:sldId id="281" r:id="rId21"/>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66" autoAdjust="0"/>
    <p:restoredTop sz="74883" autoAdjust="0"/>
  </p:normalViewPr>
  <p:slideViewPr>
    <p:cSldViewPr snapToGrid="0">
      <p:cViewPr varScale="1">
        <p:scale>
          <a:sx n="62" d="100"/>
          <a:sy n="62"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20C4CD56-9A1B-4650-BDA1-C1A846E753B3}" type="datetimeFigureOut">
              <a:rPr lang="en-US" smtClean="0"/>
              <a:t>2/25/2017</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3927ADDE-D3A5-402A-8637-AA58C6F646EF}" type="slidenum">
              <a:rPr lang="en-US" smtClean="0"/>
              <a:t>‹#›</a:t>
            </a:fld>
            <a:endParaRPr lang="en-US"/>
          </a:p>
        </p:txBody>
      </p:sp>
    </p:spTree>
    <p:extLst>
      <p:ext uri="{BB962C8B-B14F-4D97-AF65-F5344CB8AC3E}">
        <p14:creationId xmlns:p14="http://schemas.microsoft.com/office/powerpoint/2010/main" val="744333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251F0877-8E4E-4C49-A308-5A3B83BE52A0}" type="datetimeFigureOut">
              <a:rPr lang="en-US" smtClean="0"/>
              <a:t>2/26/2017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8EFE5D7B-7EEC-499A-B17F-A1F1942BDB8E}" type="slidenum">
              <a:rPr lang="en-US" smtClean="0"/>
              <a:t>‹#›</a:t>
            </a:fld>
            <a:endParaRPr lang="en-US"/>
          </a:p>
        </p:txBody>
      </p:sp>
    </p:spTree>
    <p:extLst>
      <p:ext uri="{BB962C8B-B14F-4D97-AF65-F5344CB8AC3E}">
        <p14:creationId xmlns:p14="http://schemas.microsoft.com/office/powerpoint/2010/main" val="59254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week we discussed how </a:t>
            </a:r>
            <a:r>
              <a:rPr lang="en-US" dirty="0" err="1" smtClean="0"/>
              <a:t>Nadab</a:t>
            </a:r>
            <a:r>
              <a:rPr lang="en-US" dirty="0" smtClean="0"/>
              <a:t> and </a:t>
            </a:r>
            <a:r>
              <a:rPr lang="en-US" dirty="0" err="1" smtClean="0"/>
              <a:t>Abihu</a:t>
            </a:r>
            <a:r>
              <a:rPr lang="en-US" dirty="0" smtClean="0"/>
              <a:t> offered strange</a:t>
            </a:r>
            <a:r>
              <a:rPr lang="en-US" baseline="0" dirty="0" smtClean="0"/>
              <a:t> or unauthorized fire and died before the Lord and on the heels of that difficult lesson, God gives Aaron instructions for how he is to prepare himself and offer animal sacrifices for himself and all the people on the Day of Atonement as recorded in Leviticus 16.  Imagine coming to services and having to slaughter an animal because of your sins.  Imagine all the blood and the stench from the dead animals.  Imagine that your father, brother, or one of your brethren had just died because they didn’t treat God as holy in their worship.  </a:t>
            </a:r>
            <a:endParaRPr lang="en-US" dirty="0"/>
          </a:p>
        </p:txBody>
      </p:sp>
      <p:sp>
        <p:nvSpPr>
          <p:cNvPr id="4" name="Slide Number Placeholder 3"/>
          <p:cNvSpPr>
            <a:spLocks noGrp="1"/>
          </p:cNvSpPr>
          <p:nvPr>
            <p:ph type="sldNum" sz="quarter" idx="10"/>
          </p:nvPr>
        </p:nvSpPr>
        <p:spPr/>
        <p:txBody>
          <a:bodyPr/>
          <a:lstStyle/>
          <a:p>
            <a:fld id="{8EFE5D7B-7EEC-499A-B17F-A1F1942BDB8E}" type="slidenum">
              <a:rPr lang="en-US" smtClean="0"/>
              <a:t>1</a:t>
            </a:fld>
            <a:endParaRPr lang="en-US"/>
          </a:p>
        </p:txBody>
      </p:sp>
    </p:spTree>
    <p:extLst>
      <p:ext uri="{BB962C8B-B14F-4D97-AF65-F5344CB8AC3E}">
        <p14:creationId xmlns:p14="http://schemas.microsoft.com/office/powerpoint/2010/main" val="190978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Aaron was to bathe his body and put on the holy garments</a:t>
            </a:r>
            <a:r>
              <a:rPr lang="en-US" baseline="0" dirty="0" smtClean="0"/>
              <a:t> before worshiping God, then after offering those bloody sacrifices washing again.  The power isn’t in the water it is in the Lord’s command so that we will cleansed from sin.  </a:t>
            </a:r>
            <a:endParaRPr lang="en-US" dirty="0"/>
          </a:p>
        </p:txBody>
      </p:sp>
      <p:sp>
        <p:nvSpPr>
          <p:cNvPr id="4" name="Slide Number Placeholder 3"/>
          <p:cNvSpPr>
            <a:spLocks noGrp="1"/>
          </p:cNvSpPr>
          <p:nvPr>
            <p:ph type="sldNum" sz="quarter" idx="10"/>
          </p:nvPr>
        </p:nvSpPr>
        <p:spPr/>
        <p:txBody>
          <a:bodyPr/>
          <a:lstStyle/>
          <a:p>
            <a:fld id="{8EFE5D7B-7EEC-499A-B17F-A1F1942BDB8E}" type="slidenum">
              <a:rPr lang="en-US" smtClean="0"/>
              <a:t>15</a:t>
            </a:fld>
            <a:endParaRPr lang="en-US"/>
          </a:p>
        </p:txBody>
      </p:sp>
    </p:spTree>
    <p:extLst>
      <p:ext uri="{BB962C8B-B14F-4D97-AF65-F5344CB8AC3E}">
        <p14:creationId xmlns:p14="http://schemas.microsoft.com/office/powerpoint/2010/main" val="1303796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Are You Washed</a:t>
            </a:r>
            <a:r>
              <a:rPr lang="en-US" baseline="0" dirty="0" smtClean="0"/>
              <a:t> in the Blood of the Lamb?  Lay aside the garments that are stained with sin and be washed in the blood of the Lamb.  There’s a fountain flowing for the soul unclean O be washed in the blood of the Lamb!  Jesus will separate the sheep from the goats on the Judgment Day.  You want to be on the right with the sheep and not the goats on the left because they will be told “depart from Me you who practice lawlessness” (Matt. 7:21-23).</a:t>
            </a:r>
            <a:endParaRPr lang="en-US" dirty="0" smtClean="0"/>
          </a:p>
          <a:p>
            <a:endParaRPr lang="en-US" dirty="0"/>
          </a:p>
        </p:txBody>
      </p:sp>
      <p:sp>
        <p:nvSpPr>
          <p:cNvPr id="4" name="Slide Number Placeholder 3"/>
          <p:cNvSpPr>
            <a:spLocks noGrp="1"/>
          </p:cNvSpPr>
          <p:nvPr>
            <p:ph type="sldNum" sz="quarter" idx="10"/>
          </p:nvPr>
        </p:nvSpPr>
        <p:spPr/>
        <p:txBody>
          <a:bodyPr/>
          <a:lstStyle/>
          <a:p>
            <a:fld id="{8EFE5D7B-7EEC-499A-B17F-A1F1942BDB8E}" type="slidenum">
              <a:rPr lang="en-US" smtClean="0"/>
              <a:t>20</a:t>
            </a:fld>
            <a:endParaRPr lang="en-US"/>
          </a:p>
        </p:txBody>
      </p:sp>
    </p:spTree>
    <p:extLst>
      <p:ext uri="{BB962C8B-B14F-4D97-AF65-F5344CB8AC3E}">
        <p14:creationId xmlns:p14="http://schemas.microsoft.com/office/powerpoint/2010/main" val="3342183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DDA5F7B2-C60E-4797-9080-2FE0E2F6A96D}" type="datetimeFigureOut">
              <a:rPr lang="en-US" smtClean="0"/>
              <a:t>2/25/2017</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96668D5-44BC-4128-9F27-F3FD15748B0F}"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804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A5F7B2-C60E-4797-9080-2FE0E2F6A96D}"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668D5-44BC-4128-9F27-F3FD15748B0F}" type="slidenum">
              <a:rPr lang="en-US" smtClean="0"/>
              <a:t>‹#›</a:t>
            </a:fld>
            <a:endParaRPr lang="en-US"/>
          </a:p>
        </p:txBody>
      </p:sp>
    </p:spTree>
    <p:extLst>
      <p:ext uri="{BB962C8B-B14F-4D97-AF65-F5344CB8AC3E}">
        <p14:creationId xmlns:p14="http://schemas.microsoft.com/office/powerpoint/2010/main" val="304523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A5F7B2-C60E-4797-9080-2FE0E2F6A96D}"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668D5-44BC-4128-9F27-F3FD15748B0F}" type="slidenum">
              <a:rPr lang="en-US" smtClean="0"/>
              <a:t>‹#›</a:t>
            </a:fld>
            <a:endParaRPr lang="en-US"/>
          </a:p>
        </p:txBody>
      </p:sp>
    </p:spTree>
    <p:extLst>
      <p:ext uri="{BB962C8B-B14F-4D97-AF65-F5344CB8AC3E}">
        <p14:creationId xmlns:p14="http://schemas.microsoft.com/office/powerpoint/2010/main" val="318786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A5F7B2-C60E-4797-9080-2FE0E2F6A96D}"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668D5-44BC-4128-9F27-F3FD15748B0F}" type="slidenum">
              <a:rPr lang="en-US" smtClean="0"/>
              <a:t>‹#›</a:t>
            </a:fld>
            <a:endParaRPr lang="en-US"/>
          </a:p>
        </p:txBody>
      </p:sp>
    </p:spTree>
    <p:extLst>
      <p:ext uri="{BB962C8B-B14F-4D97-AF65-F5344CB8AC3E}">
        <p14:creationId xmlns:p14="http://schemas.microsoft.com/office/powerpoint/2010/main" val="256039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A5F7B2-C60E-4797-9080-2FE0E2F6A96D}"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668D5-44BC-4128-9F27-F3FD15748B0F}"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70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A5F7B2-C60E-4797-9080-2FE0E2F6A96D}" type="datetimeFigureOut">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668D5-44BC-4128-9F27-F3FD15748B0F}" type="slidenum">
              <a:rPr lang="en-US" smtClean="0"/>
              <a:t>‹#›</a:t>
            </a:fld>
            <a:endParaRPr lang="en-US"/>
          </a:p>
        </p:txBody>
      </p:sp>
    </p:spTree>
    <p:extLst>
      <p:ext uri="{BB962C8B-B14F-4D97-AF65-F5344CB8AC3E}">
        <p14:creationId xmlns:p14="http://schemas.microsoft.com/office/powerpoint/2010/main" val="115576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A5F7B2-C60E-4797-9080-2FE0E2F6A96D}" type="datetimeFigureOut">
              <a:rPr lang="en-US" smtClean="0"/>
              <a:t>2/25/2017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6668D5-44BC-4128-9F27-F3FD15748B0F}" type="slidenum">
              <a:rPr lang="en-US" smtClean="0"/>
              <a:t>‹#›</a:t>
            </a:fld>
            <a:endParaRPr lang="en-US"/>
          </a:p>
        </p:txBody>
      </p:sp>
    </p:spTree>
    <p:extLst>
      <p:ext uri="{BB962C8B-B14F-4D97-AF65-F5344CB8AC3E}">
        <p14:creationId xmlns:p14="http://schemas.microsoft.com/office/powerpoint/2010/main" val="55338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A5F7B2-C60E-4797-9080-2FE0E2F6A96D}" type="datetimeFigureOut">
              <a:rPr lang="en-US" smtClean="0"/>
              <a:t>2/25/2017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6668D5-44BC-4128-9F27-F3FD15748B0F}" type="slidenum">
              <a:rPr lang="en-US" smtClean="0"/>
              <a:t>‹#›</a:t>
            </a:fld>
            <a:endParaRPr lang="en-US"/>
          </a:p>
        </p:txBody>
      </p:sp>
    </p:spTree>
    <p:extLst>
      <p:ext uri="{BB962C8B-B14F-4D97-AF65-F5344CB8AC3E}">
        <p14:creationId xmlns:p14="http://schemas.microsoft.com/office/powerpoint/2010/main" val="269867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5F7B2-C60E-4797-9080-2FE0E2F6A96D}" type="datetimeFigureOut">
              <a:rPr lang="en-US" smtClean="0"/>
              <a:t>2/25/2017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6668D5-44BC-4128-9F27-F3FD15748B0F}" type="slidenum">
              <a:rPr lang="en-US" smtClean="0"/>
              <a:t>‹#›</a:t>
            </a:fld>
            <a:endParaRPr lang="en-US"/>
          </a:p>
        </p:txBody>
      </p:sp>
    </p:spTree>
    <p:extLst>
      <p:ext uri="{BB962C8B-B14F-4D97-AF65-F5344CB8AC3E}">
        <p14:creationId xmlns:p14="http://schemas.microsoft.com/office/powerpoint/2010/main" val="266434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5F7B2-C60E-4797-9080-2FE0E2F6A96D}" type="datetimeFigureOut">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668D5-44BC-4128-9F27-F3FD15748B0F}" type="slidenum">
              <a:rPr lang="en-US" smtClean="0"/>
              <a:t>‹#›</a:t>
            </a:fld>
            <a:endParaRPr lang="en-US"/>
          </a:p>
        </p:txBody>
      </p:sp>
    </p:spTree>
    <p:extLst>
      <p:ext uri="{BB962C8B-B14F-4D97-AF65-F5344CB8AC3E}">
        <p14:creationId xmlns:p14="http://schemas.microsoft.com/office/powerpoint/2010/main" val="303558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5F7B2-C60E-4797-9080-2FE0E2F6A96D}" type="datetimeFigureOut">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668D5-44BC-4128-9F27-F3FD15748B0F}" type="slidenum">
              <a:rPr lang="en-US" smtClean="0"/>
              <a:t>‹#›</a:t>
            </a:fld>
            <a:endParaRPr lang="en-US"/>
          </a:p>
        </p:txBody>
      </p:sp>
    </p:spTree>
    <p:extLst>
      <p:ext uri="{BB962C8B-B14F-4D97-AF65-F5344CB8AC3E}">
        <p14:creationId xmlns:p14="http://schemas.microsoft.com/office/powerpoint/2010/main" val="61949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DA5F7B2-C60E-4797-9080-2FE0E2F6A96D}" type="datetimeFigureOut">
              <a:rPr lang="en-US" smtClean="0"/>
              <a:t>2/25/2017</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96668D5-44BC-4128-9F27-F3FD15748B0F}" type="slidenum">
              <a:rPr lang="en-US" smtClean="0"/>
              <a:t>‹#›</a:t>
            </a:fld>
            <a:endParaRPr lang="en-US"/>
          </a:p>
        </p:txBody>
      </p:sp>
    </p:spTree>
    <p:extLst>
      <p:ext uri="{BB962C8B-B14F-4D97-AF65-F5344CB8AC3E}">
        <p14:creationId xmlns:p14="http://schemas.microsoft.com/office/powerpoint/2010/main" val="200431877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50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43000" y="2057399"/>
            <a:ext cx="9872871" cy="4418351"/>
          </a:xfrm>
        </p:spPr>
        <p:txBody>
          <a:bodyPr>
            <a:normAutofit/>
          </a:bodyPr>
          <a:lstStyle/>
          <a:p>
            <a:pPr marL="45720" indent="0">
              <a:buNone/>
            </a:pPr>
            <a:r>
              <a:rPr lang="en-US" sz="4000" dirty="0" smtClean="0">
                <a:solidFill>
                  <a:schemeClr val="tx1"/>
                </a:solidFill>
                <a:latin typeface="Tahoma" panose="020B0604030504040204" pitchFamily="34" charset="0"/>
                <a:ea typeface="Tahoma" panose="020B0604030504040204" pitchFamily="34" charset="0"/>
                <a:cs typeface="Tahoma" panose="020B0604030504040204" pitchFamily="34" charset="0"/>
              </a:rPr>
              <a:t>44- To God be the Glory</a:t>
            </a:r>
          </a:p>
          <a:p>
            <a:pPr marL="45720" indent="0">
              <a:buNone/>
            </a:pPr>
            <a:r>
              <a:rPr lang="en-US" sz="4000" dirty="0" smtClean="0">
                <a:solidFill>
                  <a:schemeClr val="tx1"/>
                </a:solidFill>
                <a:latin typeface="Tahoma" panose="020B0604030504040204" pitchFamily="34" charset="0"/>
                <a:ea typeface="Tahoma" panose="020B0604030504040204" pitchFamily="34" charset="0"/>
                <a:cs typeface="Tahoma" panose="020B0604030504040204" pitchFamily="34" charset="0"/>
              </a:rPr>
              <a:t>68- Lord We Come before Thee Now</a:t>
            </a:r>
          </a:p>
          <a:p>
            <a:pPr marL="45720" indent="0">
              <a:buNone/>
            </a:pPr>
            <a:r>
              <a:rPr lang="en-US" sz="4000" dirty="0" smtClean="0">
                <a:solidFill>
                  <a:schemeClr val="tx1"/>
                </a:solidFill>
                <a:latin typeface="Tahoma" panose="020B0604030504040204" pitchFamily="34" charset="0"/>
                <a:ea typeface="Tahoma" panose="020B0604030504040204" pitchFamily="34" charset="0"/>
                <a:cs typeface="Tahoma" panose="020B0604030504040204" pitchFamily="34" charset="0"/>
              </a:rPr>
              <a:t>189- When I Survey the Wondrous Cross</a:t>
            </a:r>
            <a:endParaRPr lang="en-US" sz="4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buNone/>
            </a:pPr>
            <a:r>
              <a:rPr lang="en-US" sz="4000" dirty="0" smtClean="0">
                <a:solidFill>
                  <a:schemeClr val="tx1"/>
                </a:solidFill>
                <a:latin typeface="Tahoma" panose="020B0604030504040204" pitchFamily="34" charset="0"/>
                <a:ea typeface="Tahoma" panose="020B0604030504040204" pitchFamily="34" charset="0"/>
                <a:cs typeface="Tahoma" panose="020B0604030504040204" pitchFamily="34" charset="0"/>
              </a:rPr>
              <a:t>105- I Am Thine O Lord</a:t>
            </a:r>
          </a:p>
          <a:p>
            <a:pPr marL="45720" indent="0">
              <a:buNone/>
            </a:pPr>
            <a:r>
              <a:rPr lang="en-US" sz="4000" dirty="0" smtClean="0">
                <a:solidFill>
                  <a:schemeClr val="tx1"/>
                </a:solidFill>
                <a:latin typeface="Tahoma" panose="020B0604030504040204" pitchFamily="34" charset="0"/>
                <a:ea typeface="Tahoma" panose="020B0604030504040204" pitchFamily="34" charset="0"/>
                <a:cs typeface="Tahoma" panose="020B0604030504040204" pitchFamily="34" charset="0"/>
              </a:rPr>
              <a:t>307- Are You Washed in the Blood?</a:t>
            </a:r>
          </a:p>
          <a:p>
            <a:pPr marL="45720" indent="0">
              <a:buNone/>
            </a:pPr>
            <a:r>
              <a:rPr lang="en-US" sz="4000" dirty="0" smtClean="0">
                <a:solidFill>
                  <a:schemeClr val="tx1"/>
                </a:solidFill>
                <a:latin typeface="Tahoma" panose="020B0604030504040204" pitchFamily="34" charset="0"/>
                <a:ea typeface="Tahoma" panose="020B0604030504040204" pitchFamily="34" charset="0"/>
                <a:cs typeface="Tahoma" panose="020B0604030504040204" pitchFamily="34" charset="0"/>
              </a:rPr>
              <a:t>190- We’re Marching to Zion</a:t>
            </a:r>
            <a:endParaRPr lang="en-US" sz="4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5407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10431013"/>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effectLst/>
                          <a:latin typeface="Tahoma" panose="020B0604030504040204" pitchFamily="34" charset="0"/>
                          <a:ea typeface="Tahoma" panose="020B0604030504040204" pitchFamily="34" charset="0"/>
                          <a:cs typeface="Tahoma" panose="020B0604030504040204" pitchFamily="34" charset="0"/>
                        </a:rPr>
                        <a:t>The living goat is sent away as the scapegoat into the wilderness with the people’s sins  (16:10, 21-22)</a:t>
                      </a:r>
                    </a:p>
                    <a:p>
                      <a:pPr algn="ctr"/>
                      <a:endParaRPr lang="en-US" sz="4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262022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26399803"/>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48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Death</a:t>
                      </a:r>
                      <a:r>
                        <a:rPr lang="en-US" sz="48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of Christ- New Covenant (Heb. 9:15)</a:t>
                      </a: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effectLst/>
                          <a:latin typeface="Tahoma" panose="020B0604030504040204" pitchFamily="34" charset="0"/>
                          <a:ea typeface="Tahoma" panose="020B0604030504040204" pitchFamily="34" charset="0"/>
                          <a:cs typeface="Tahoma" panose="020B0604030504040204" pitchFamily="34" charset="0"/>
                        </a:rPr>
                        <a:t>The living goat is sent away as the scapegoat into the wilderness with the people’s sins  (16:10, 21-22)</a:t>
                      </a:r>
                    </a:p>
                    <a:p>
                      <a:pPr algn="ctr"/>
                      <a:endParaRPr lang="en-US" sz="4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The blood of animals reminded them of their sins yearly, but through His death, sins would be forgiven &amp; forgotten by God (Heb. 10:1-4, 11-18; 1 Pet. 2:24; Ps. 103:12)</a:t>
                      </a:r>
                      <a:endParaRPr lang="en-US" sz="44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1274539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89774330"/>
              </p:ext>
            </p:extLst>
          </p:nvPr>
        </p:nvGraphicFramePr>
        <p:xfrm>
          <a:off x="0" y="-1"/>
          <a:ext cx="12192000" cy="7362670"/>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smtClean="0">
                          <a:effectLst/>
                          <a:latin typeface="Tahoma" panose="020B0604030504040204" pitchFamily="34" charset="0"/>
                          <a:ea typeface="Tahoma" panose="020B0604030504040204" pitchFamily="34" charset="0"/>
                          <a:cs typeface="Tahoma" panose="020B0604030504040204" pitchFamily="34" charset="0"/>
                        </a:rPr>
                        <a:t>The high priest carried the blood of the animals inside the veil &amp; sprinkled it on the mercy seat to make atonement for the people’s sins                      (16:14-17) </a:t>
                      </a:r>
                    </a:p>
                    <a:p>
                      <a:pPr algn="ctr"/>
                      <a:endParaRPr lang="en-US" sz="4400" dirty="0"/>
                    </a:p>
                  </a:txBody>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0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4105914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28755246"/>
              </p:ext>
            </p:extLst>
          </p:nvPr>
        </p:nvGraphicFramePr>
        <p:xfrm>
          <a:off x="0" y="-1"/>
          <a:ext cx="12192000" cy="7362670"/>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48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Death</a:t>
                      </a:r>
                      <a:r>
                        <a:rPr lang="en-US" sz="48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of Christ- New Covenant (Heb. 9:15)</a:t>
                      </a: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smtClean="0">
                          <a:effectLst/>
                          <a:latin typeface="Tahoma" panose="020B0604030504040204" pitchFamily="34" charset="0"/>
                          <a:ea typeface="Tahoma" panose="020B0604030504040204" pitchFamily="34" charset="0"/>
                          <a:cs typeface="Tahoma" panose="020B0604030504040204" pitchFamily="34" charset="0"/>
                        </a:rPr>
                        <a:t>The high priest carried the blood of the animals inside the veil &amp; sprinkled it on the mercy seat to make atonement for the people’s sins                      (16:14-17) </a:t>
                      </a:r>
                    </a:p>
                    <a:p>
                      <a:pPr algn="ctr"/>
                      <a:endParaRPr lang="en-US" sz="4400" dirty="0"/>
                    </a:p>
                  </a:txBody>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Christ entered in the veil at His death to make atonement for our sins.                          (Matt. 27:51; Heb. 6:19-20)  </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4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We have confidence to enter the holy place with a clean conscience (Heb. 10:19-22).</a:t>
                      </a:r>
                      <a:endParaRPr lang="en-US" sz="40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2355089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74098528"/>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kern="1200" dirty="0" smtClean="0">
                          <a:effectLst/>
                          <a:latin typeface="Tahoma" panose="020B0604030504040204" pitchFamily="34" charset="0"/>
                          <a:ea typeface="Tahoma" panose="020B0604030504040204" pitchFamily="34" charset="0"/>
                          <a:cs typeface="Tahoma" panose="020B0604030504040204" pitchFamily="34" charset="0"/>
                        </a:rPr>
                        <a:t>The sacrifices of animals on the Day of Atonement cleansed the Israelites from all their sins</a:t>
                      </a:r>
                      <a:r>
                        <a:rPr lang="en-US" sz="4400" kern="1200" baseline="0" dirty="0" smtClean="0">
                          <a:effectLst/>
                          <a:latin typeface="Tahoma" panose="020B0604030504040204" pitchFamily="34" charset="0"/>
                          <a:ea typeface="Tahoma" panose="020B0604030504040204" pitchFamily="34" charset="0"/>
                          <a:cs typeface="Tahoma" panose="020B0604030504040204" pitchFamily="34" charset="0"/>
                        </a:rPr>
                        <a:t> (16:31)</a:t>
                      </a:r>
                      <a:endParaRPr lang="en-US" sz="4400" kern="1200" dirty="0" smtClean="0">
                        <a:effectLst/>
                        <a:latin typeface="Tahoma" panose="020B0604030504040204" pitchFamily="34" charset="0"/>
                        <a:ea typeface="Tahoma" panose="020B0604030504040204" pitchFamily="34" charset="0"/>
                        <a:cs typeface="Tahoma" panose="020B0604030504040204" pitchFamily="34" charset="0"/>
                      </a:endParaRPr>
                    </a:p>
                    <a:p>
                      <a:pPr algn="ctr"/>
                      <a:endParaRPr lang="en-US" sz="4400" dirty="0"/>
                    </a:p>
                  </a:txBody>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0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4012263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0736251"/>
              </p:ext>
            </p:extLst>
          </p:nvPr>
        </p:nvGraphicFramePr>
        <p:xfrm>
          <a:off x="0" y="-1"/>
          <a:ext cx="12192000" cy="7398548"/>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48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Death</a:t>
                      </a:r>
                      <a:r>
                        <a:rPr lang="en-US" sz="48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of Christ- New Covenant (Heb. 9:15)</a:t>
                      </a: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kern="1200" dirty="0" smtClean="0">
                          <a:effectLst/>
                          <a:latin typeface="Tahoma" panose="020B0604030504040204" pitchFamily="34" charset="0"/>
                          <a:ea typeface="Tahoma" panose="020B0604030504040204" pitchFamily="34" charset="0"/>
                          <a:cs typeface="Tahoma" panose="020B0604030504040204" pitchFamily="34" charset="0"/>
                        </a:rPr>
                        <a:t>The sacrifices of animals on the Day of Atonement cleansed the Israelites from all their sins</a:t>
                      </a:r>
                      <a:r>
                        <a:rPr lang="en-US" sz="4400" kern="1200" baseline="0" dirty="0" smtClean="0">
                          <a:effectLst/>
                          <a:latin typeface="Tahoma" panose="020B0604030504040204" pitchFamily="34" charset="0"/>
                          <a:ea typeface="Tahoma" panose="020B0604030504040204" pitchFamily="34" charset="0"/>
                          <a:cs typeface="Tahoma" panose="020B0604030504040204" pitchFamily="34" charset="0"/>
                        </a:rPr>
                        <a:t> (16:31)</a:t>
                      </a:r>
                      <a:endParaRPr lang="en-US" sz="4400" kern="1200" dirty="0" smtClean="0">
                        <a:effectLst/>
                        <a:latin typeface="Tahoma" panose="020B0604030504040204" pitchFamily="34" charset="0"/>
                        <a:ea typeface="Tahoma" panose="020B0604030504040204" pitchFamily="34" charset="0"/>
                        <a:cs typeface="Tahoma" panose="020B0604030504040204" pitchFamily="34" charset="0"/>
                      </a:endParaRPr>
                    </a:p>
                    <a:p>
                      <a:pPr algn="ctr"/>
                      <a:endParaRPr lang="en-US" sz="4400" dirty="0"/>
                    </a:p>
                  </a:txBody>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4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Through the</a:t>
                      </a:r>
                      <a:r>
                        <a:rPr lang="en-US" sz="44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sacrificial death of Christ, w</a:t>
                      </a:r>
                      <a:r>
                        <a:rPr lang="en-US" sz="4400" kern="12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e are to be baptized in water to be cleansed from our sins in His name                              </a:t>
                      </a:r>
                      <a:r>
                        <a:rPr lang="en-US" sz="4300" kern="12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(Acts 2:38; 8:38; 10:47-48;  1 Peter</a:t>
                      </a:r>
                      <a:r>
                        <a:rPr lang="en-US" sz="4300" kern="1200" baseline="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 </a:t>
                      </a:r>
                      <a:r>
                        <a:rPr lang="en-US" sz="4300" kern="12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3:20-21). </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0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3268516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04177533"/>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kern="1200" dirty="0" smtClean="0">
                          <a:effectLst/>
                          <a:latin typeface="Tahoma" panose="020B0604030504040204" pitchFamily="34" charset="0"/>
                          <a:ea typeface="Tahoma" panose="020B0604030504040204" pitchFamily="34" charset="0"/>
                          <a:cs typeface="Tahoma" panose="020B0604030504040204" pitchFamily="34" charset="0"/>
                        </a:rPr>
                        <a:t>They were to humble their souls, not work, &amp; present</a:t>
                      </a:r>
                      <a:r>
                        <a:rPr lang="en-US" sz="4400" kern="1200" baseline="0" dirty="0" smtClean="0">
                          <a:effectLst/>
                          <a:latin typeface="Tahoma" panose="020B0604030504040204" pitchFamily="34" charset="0"/>
                          <a:ea typeface="Tahoma" panose="020B0604030504040204" pitchFamily="34" charset="0"/>
                          <a:cs typeface="Tahoma" panose="020B0604030504040204" pitchFamily="34" charset="0"/>
                        </a:rPr>
                        <a:t> an offering by fire to the Lord</a:t>
                      </a:r>
                      <a:r>
                        <a:rPr lang="en-US" sz="4400" kern="1200" dirty="0" smtClean="0">
                          <a:effectLst/>
                          <a:latin typeface="Tahoma" panose="020B0604030504040204" pitchFamily="34" charset="0"/>
                          <a:ea typeface="Tahoma" panose="020B0604030504040204" pitchFamily="34" charset="0"/>
                          <a:cs typeface="Tahoma" panose="020B0604030504040204" pitchFamily="34" charset="0"/>
                        </a:rPr>
                        <a:t> (23:23-27)</a:t>
                      </a:r>
                      <a:endParaRPr lang="en-US" sz="4400" dirty="0" smtClean="0">
                        <a:effectLst/>
                        <a:latin typeface="Tahoma" panose="020B0604030504040204" pitchFamily="34" charset="0"/>
                        <a:ea typeface="Tahoma" panose="020B0604030504040204" pitchFamily="34" charset="0"/>
                        <a:cs typeface="Tahoma" panose="020B0604030504040204" pitchFamily="34" charset="0"/>
                      </a:endParaRPr>
                    </a:p>
                    <a:p>
                      <a:pPr algn="ctr"/>
                      <a:endParaRPr lang="en-US" sz="4400" dirty="0"/>
                    </a:p>
                  </a:txBody>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0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2702218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82557994"/>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48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Death</a:t>
                      </a:r>
                      <a:r>
                        <a:rPr lang="en-US" sz="48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of Christ- New Covenant (Heb. 9:15)</a:t>
                      </a: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kern="1200" dirty="0" smtClean="0">
                          <a:effectLst/>
                          <a:latin typeface="Tahoma" panose="020B0604030504040204" pitchFamily="34" charset="0"/>
                          <a:ea typeface="Tahoma" panose="020B0604030504040204" pitchFamily="34" charset="0"/>
                          <a:cs typeface="Tahoma" panose="020B0604030504040204" pitchFamily="34" charset="0"/>
                        </a:rPr>
                        <a:t>They were to humble their souls, not work, &amp; present</a:t>
                      </a:r>
                      <a:r>
                        <a:rPr lang="en-US" sz="4400" kern="1200" baseline="0" dirty="0" smtClean="0">
                          <a:effectLst/>
                          <a:latin typeface="Tahoma" panose="020B0604030504040204" pitchFamily="34" charset="0"/>
                          <a:ea typeface="Tahoma" panose="020B0604030504040204" pitchFamily="34" charset="0"/>
                          <a:cs typeface="Tahoma" panose="020B0604030504040204" pitchFamily="34" charset="0"/>
                        </a:rPr>
                        <a:t> an offering by fire to the Lord</a:t>
                      </a:r>
                      <a:r>
                        <a:rPr lang="en-US" sz="4400" kern="1200" dirty="0" smtClean="0">
                          <a:effectLst/>
                          <a:latin typeface="Tahoma" panose="020B0604030504040204" pitchFamily="34" charset="0"/>
                          <a:ea typeface="Tahoma" panose="020B0604030504040204" pitchFamily="34" charset="0"/>
                          <a:cs typeface="Tahoma" panose="020B0604030504040204" pitchFamily="34" charset="0"/>
                        </a:rPr>
                        <a:t> (23:23-27)</a:t>
                      </a:r>
                      <a:endParaRPr lang="en-US" sz="4400" dirty="0" smtClean="0">
                        <a:effectLst/>
                        <a:latin typeface="Tahoma" panose="020B0604030504040204" pitchFamily="34" charset="0"/>
                        <a:ea typeface="Tahoma" panose="020B0604030504040204" pitchFamily="34" charset="0"/>
                        <a:cs typeface="Tahoma" panose="020B0604030504040204" pitchFamily="34" charset="0"/>
                      </a:endParaRPr>
                    </a:p>
                    <a:p>
                      <a:pPr algn="ctr"/>
                      <a:endParaRPr lang="en-US" sz="4400" dirty="0"/>
                    </a:p>
                  </a:txBody>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400" kern="12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Because of God’s mercies, the Christian is to offer his body as a living and holy sacrifice, acceptable to God and not be worldly.                     (Rom. 12:1-2)</a:t>
                      </a:r>
                      <a:endParaRPr lang="en-US" sz="44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0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3980660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41841634"/>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kern="1200" dirty="0" smtClean="0">
                          <a:effectLst/>
                          <a:latin typeface="Tahoma" panose="020B0604030504040204" pitchFamily="34" charset="0"/>
                          <a:ea typeface="Tahoma" panose="020B0604030504040204" pitchFamily="34" charset="0"/>
                          <a:cs typeface="Tahoma" panose="020B0604030504040204" pitchFamily="34" charset="0"/>
                        </a:rPr>
                        <a:t>Aaron obeyed everything the Lord commanded. (16:34)</a:t>
                      </a:r>
                      <a:endParaRPr lang="en-US" sz="4400" dirty="0" smtClean="0">
                        <a:effectLst/>
                        <a:latin typeface="Tahoma" panose="020B0604030504040204" pitchFamily="34" charset="0"/>
                        <a:ea typeface="Tahoma" panose="020B0604030504040204" pitchFamily="34" charset="0"/>
                        <a:cs typeface="Tahoma" panose="020B0604030504040204" pitchFamily="34" charset="0"/>
                      </a:endParaRPr>
                    </a:p>
                    <a:p>
                      <a:pPr algn="ctr"/>
                      <a:endParaRPr lang="en-US" sz="4400" dirty="0"/>
                    </a:p>
                  </a:txBody>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0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3708305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8374164"/>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48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Death</a:t>
                      </a:r>
                      <a:r>
                        <a:rPr lang="en-US" sz="48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of Christ- New Covenant (Heb. 9:15)</a:t>
                      </a: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kern="1200" dirty="0" smtClean="0">
                          <a:effectLst/>
                          <a:latin typeface="Tahoma" panose="020B0604030504040204" pitchFamily="34" charset="0"/>
                          <a:ea typeface="Tahoma" panose="020B0604030504040204" pitchFamily="34" charset="0"/>
                          <a:cs typeface="Tahoma" panose="020B0604030504040204" pitchFamily="34" charset="0"/>
                        </a:rPr>
                        <a:t>Aaron obeyed everything the Lord commanded. (16:34)</a:t>
                      </a:r>
                      <a:endParaRPr lang="en-US" sz="4400" dirty="0" smtClean="0">
                        <a:effectLst/>
                        <a:latin typeface="Tahoma" panose="020B0604030504040204" pitchFamily="34" charset="0"/>
                        <a:ea typeface="Tahoma" panose="020B0604030504040204" pitchFamily="34" charset="0"/>
                        <a:cs typeface="Tahoma" panose="020B0604030504040204" pitchFamily="34" charset="0"/>
                      </a:endParaRPr>
                    </a:p>
                    <a:p>
                      <a:pPr algn="ctr"/>
                      <a:endParaRPr lang="en-US" sz="4400" dirty="0"/>
                    </a:p>
                  </a:txBody>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400" kern="12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We learn to obey everything the Lord has commanded which was sealed by His blood.                             </a:t>
                      </a:r>
                      <a:r>
                        <a:rPr lang="en-US" sz="4000" kern="12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(Mt. 26:28; 28:20; Heb. 5:9)</a:t>
                      </a:r>
                      <a:endParaRPr lang="en-US" sz="40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0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2812877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storylineframework.files.wordpress.com/2008/09/2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31" y="0"/>
            <a:ext cx="12192000" cy="8162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910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04341"/>
          </a:xfrm>
        </p:spPr>
        <p:txBody>
          <a:bodyPr>
            <a:normAutofit/>
          </a:bodyPr>
          <a:lstStyle/>
          <a:p>
            <a:pPr algn="ctr"/>
            <a:r>
              <a:rPr lang="en-US" sz="5400" dirty="0" smtClean="0">
                <a:solidFill>
                  <a:schemeClr val="tx1"/>
                </a:solidFill>
              </a:rPr>
              <a:t>Conclusion</a:t>
            </a:r>
            <a:endParaRPr lang="en-US" sz="5400" dirty="0">
              <a:solidFill>
                <a:schemeClr val="tx1"/>
              </a:solidFill>
            </a:endParaRPr>
          </a:p>
        </p:txBody>
      </p:sp>
      <p:sp>
        <p:nvSpPr>
          <p:cNvPr id="3" name="Content Placeholder 2"/>
          <p:cNvSpPr>
            <a:spLocks noGrp="1"/>
          </p:cNvSpPr>
          <p:nvPr>
            <p:ph idx="1"/>
          </p:nvPr>
        </p:nvSpPr>
        <p:spPr>
          <a:xfrm>
            <a:off x="0" y="1004341"/>
            <a:ext cx="12192000" cy="5853659"/>
          </a:xfrm>
        </p:spPr>
        <p:txBody>
          <a:bodyPr>
            <a:normAutofit lnSpcReduction="10000"/>
          </a:bodyPr>
          <a:lstStyle/>
          <a:p>
            <a:pPr marL="45720" indent="0" algn="ctr">
              <a:buNone/>
            </a:pPr>
            <a:r>
              <a:rPr lang="en-US" sz="4000" dirty="0">
                <a:solidFill>
                  <a:schemeClr val="dk1"/>
                </a:solidFill>
                <a:latin typeface="Tahoma" panose="020B0604030504040204" pitchFamily="34" charset="0"/>
                <a:ea typeface="Tahoma" panose="020B0604030504040204" pitchFamily="34" charset="0"/>
                <a:cs typeface="Tahoma" panose="020B0604030504040204" pitchFamily="34" charset="0"/>
              </a:rPr>
              <a:t>After death, comes the Judgment Day (Heb. 9:27)</a:t>
            </a:r>
          </a:p>
          <a:p>
            <a:pPr marL="45720" indent="0" algn="ctr">
              <a:buNone/>
            </a:pPr>
            <a:endParaRPr lang="en-US" sz="900" dirty="0">
              <a:solidFill>
                <a:schemeClr val="dk1"/>
              </a:solidFill>
              <a:latin typeface="Tahoma" panose="020B0604030504040204" pitchFamily="34" charset="0"/>
              <a:ea typeface="Tahoma" panose="020B0604030504040204" pitchFamily="34" charset="0"/>
              <a:cs typeface="Tahoma" panose="020B0604030504040204" pitchFamily="34" charset="0"/>
            </a:endParaRPr>
          </a:p>
          <a:p>
            <a:pPr marL="45720" indent="0" algn="ctr">
              <a:buNone/>
            </a:pPr>
            <a:r>
              <a:rPr lang="en-US" sz="4000" dirty="0">
                <a:solidFill>
                  <a:schemeClr val="dk1"/>
                </a:solidFill>
                <a:latin typeface="Tahoma" panose="020B0604030504040204" pitchFamily="34" charset="0"/>
                <a:ea typeface="Tahoma" panose="020B0604030504040204" pitchFamily="34" charset="0"/>
                <a:cs typeface="Tahoma" panose="020B0604030504040204" pitchFamily="34" charset="0"/>
              </a:rPr>
              <a:t>Who will be the scapegoat for your sins?</a:t>
            </a:r>
          </a:p>
          <a:p>
            <a:pPr algn="ctr"/>
            <a:endParaRPr lang="en-US" sz="800" dirty="0">
              <a:solidFill>
                <a:schemeClr val="dk1"/>
              </a:solidFill>
              <a:latin typeface="Tahoma" panose="020B0604030504040204" pitchFamily="34" charset="0"/>
              <a:ea typeface="Tahoma" panose="020B0604030504040204" pitchFamily="34" charset="0"/>
              <a:cs typeface="Tahoma" panose="020B0604030504040204" pitchFamily="34" charset="0"/>
            </a:endParaRPr>
          </a:p>
          <a:p>
            <a:pPr marL="45720" indent="0" algn="ctr">
              <a:buNone/>
            </a:pPr>
            <a:r>
              <a:rPr lang="en-US" sz="4000" dirty="0">
                <a:solidFill>
                  <a:schemeClr val="dk1"/>
                </a:solidFill>
                <a:latin typeface="Tahoma" panose="020B0604030504040204" pitchFamily="34" charset="0"/>
                <a:ea typeface="Tahoma" panose="020B0604030504040204" pitchFamily="34" charset="0"/>
                <a:cs typeface="Tahoma" panose="020B0604030504040204" pitchFamily="34" charset="0"/>
              </a:rPr>
              <a:t>God, Parents, spouse, friends, peers, someone else?</a:t>
            </a:r>
          </a:p>
          <a:p>
            <a:pPr algn="ctr"/>
            <a:endParaRPr lang="en-US" sz="800" dirty="0">
              <a:solidFill>
                <a:schemeClr val="dk1"/>
              </a:solidFill>
              <a:latin typeface="Tahoma" panose="020B0604030504040204" pitchFamily="34" charset="0"/>
              <a:ea typeface="Tahoma" panose="020B0604030504040204" pitchFamily="34" charset="0"/>
              <a:cs typeface="Tahoma" panose="020B0604030504040204" pitchFamily="34" charset="0"/>
            </a:endParaRPr>
          </a:p>
          <a:p>
            <a:pPr marL="45720" indent="0" algn="ctr">
              <a:buNone/>
            </a:pPr>
            <a:r>
              <a:rPr lang="en-US" sz="4000" dirty="0">
                <a:solidFill>
                  <a:schemeClr val="dk1"/>
                </a:solidFill>
                <a:latin typeface="Tahoma" panose="020B0604030504040204" pitchFamily="34" charset="0"/>
                <a:ea typeface="Tahoma" panose="020B0604030504040204" pitchFamily="34" charset="0"/>
                <a:cs typeface="Tahoma" panose="020B0604030504040204" pitchFamily="34" charset="0"/>
              </a:rPr>
              <a:t>If Christ is not your scapegoat, you have no one to appease God’s wrath of eternal punishment in hell.</a:t>
            </a:r>
          </a:p>
          <a:p>
            <a:pPr algn="ctr"/>
            <a:endParaRPr lang="en-US" sz="800" dirty="0">
              <a:solidFill>
                <a:schemeClr val="dk1"/>
              </a:solidFill>
              <a:latin typeface="Tahoma" panose="020B0604030504040204" pitchFamily="34" charset="0"/>
              <a:ea typeface="Tahoma" panose="020B0604030504040204" pitchFamily="34" charset="0"/>
              <a:cs typeface="Tahoma" panose="020B0604030504040204" pitchFamily="34" charset="0"/>
            </a:endParaRPr>
          </a:p>
          <a:p>
            <a:pPr marL="45720" indent="0" algn="ctr">
              <a:buNone/>
            </a:pPr>
            <a:r>
              <a:rPr lang="en-US" sz="4000" dirty="0">
                <a:solidFill>
                  <a:schemeClr val="dk1"/>
                </a:solidFill>
                <a:latin typeface="Tahoma" panose="020B0604030504040204" pitchFamily="34" charset="0"/>
                <a:ea typeface="Tahoma" panose="020B0604030504040204" pitchFamily="34" charset="0"/>
                <a:cs typeface="Tahoma" panose="020B0604030504040204" pitchFamily="34" charset="0"/>
              </a:rPr>
              <a:t>Jesus was willing to pay the penalty &amp; take away your sin through His death so that you can be saved and go to heaven.  Obey the gospel or be restored!</a:t>
            </a:r>
            <a:endParaRPr lang="en-US" sz="4000" dirty="0">
              <a:solidFill>
                <a:schemeClr val="dk1"/>
              </a:solidFill>
            </a:endParaRPr>
          </a:p>
          <a:p>
            <a:pPr marL="45720" indent="0">
              <a:buNone/>
            </a:pPr>
            <a:endParaRPr lang="en-US" dirty="0"/>
          </a:p>
        </p:txBody>
      </p:sp>
    </p:spTree>
    <p:extLst>
      <p:ext uri="{BB962C8B-B14F-4D97-AF65-F5344CB8AC3E}">
        <p14:creationId xmlns:p14="http://schemas.microsoft.com/office/powerpoint/2010/main" val="122034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62406401"/>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Death</a:t>
                      </a:r>
                      <a:r>
                        <a:rPr lang="en-US" sz="48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of Christ- New Covenant (Heb. 9:15)</a:t>
                      </a: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algn="ctr"/>
                      <a:endParaRPr lang="en-US" sz="4400" dirty="0"/>
                    </a:p>
                  </a:txBody>
                  <a:tcPr/>
                </a:tc>
                <a:tc>
                  <a:txBody>
                    <a:bodyPr/>
                    <a:lstStyle/>
                    <a:p>
                      <a:pPr algn="ctr"/>
                      <a:endParaRPr lang="en-US" sz="4400" dirty="0">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959295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73795079"/>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Death</a:t>
                      </a:r>
                      <a:r>
                        <a:rPr lang="en-US" sz="48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of Christ- New Covenant (Heb. 9:15)</a:t>
                      </a: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effectLst/>
                          <a:latin typeface="Tahoma" panose="020B0604030504040204" pitchFamily="34" charset="0"/>
                          <a:ea typeface="Tahoma" panose="020B0604030504040204" pitchFamily="34" charset="0"/>
                          <a:cs typeface="Tahoma" panose="020B0604030504040204" pitchFamily="34" charset="0"/>
                        </a:rPr>
                        <a:t>Aaron as High Priest</a:t>
                      </a:r>
                      <a:r>
                        <a:rPr lang="en-US" sz="44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4400" dirty="0" smtClean="0">
                          <a:effectLst/>
                          <a:latin typeface="Tahoma" panose="020B0604030504040204" pitchFamily="34" charset="0"/>
                          <a:ea typeface="Tahoma" panose="020B0604030504040204" pitchFamily="34" charset="0"/>
                          <a:cs typeface="Tahoma" panose="020B0604030504040204" pitchFamily="34" charset="0"/>
                        </a:rPr>
                        <a:t>was to enter the holy place only once a year on behalf of the</a:t>
                      </a:r>
                      <a:r>
                        <a:rPr lang="en-US" sz="4400" baseline="0" dirty="0" smtClean="0">
                          <a:effectLst/>
                          <a:latin typeface="Tahoma" panose="020B0604030504040204" pitchFamily="34" charset="0"/>
                          <a:ea typeface="Tahoma" panose="020B0604030504040204" pitchFamily="34" charset="0"/>
                          <a:cs typeface="Tahoma" panose="020B0604030504040204" pitchFamily="34" charset="0"/>
                        </a:rPr>
                        <a:t> people </a:t>
                      </a:r>
                      <a:r>
                        <a:rPr lang="en-US" sz="4400" dirty="0" smtClean="0">
                          <a:effectLst/>
                          <a:latin typeface="Tahoma" panose="020B0604030504040204" pitchFamily="34" charset="0"/>
                          <a:ea typeface="Tahoma" panose="020B0604030504040204" pitchFamily="34" charset="0"/>
                          <a:cs typeface="Tahoma" panose="020B0604030504040204" pitchFamily="34" charset="0"/>
                        </a:rPr>
                        <a:t>or he would die (16:2).</a:t>
                      </a:r>
                    </a:p>
                    <a:p>
                      <a:pPr algn="ctr"/>
                      <a:endParaRPr lang="en-US" sz="4400" dirty="0"/>
                    </a:p>
                  </a:txBody>
                  <a:tcPr/>
                </a:tc>
                <a:tc>
                  <a:txBody>
                    <a:bodyPr/>
                    <a:lstStyle/>
                    <a:p>
                      <a:pPr algn="ctr"/>
                      <a:endParaRPr lang="en-US" sz="4400" dirty="0">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3737242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83585260"/>
              </p:ext>
            </p:extLst>
          </p:nvPr>
        </p:nvGraphicFramePr>
        <p:xfrm>
          <a:off x="0" y="-1"/>
          <a:ext cx="12192000" cy="7179790"/>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48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Death</a:t>
                      </a:r>
                      <a:r>
                        <a:rPr lang="en-US" sz="48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of Christ- New Covenant (Heb. 9:15)</a:t>
                      </a: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effectLst/>
                          <a:latin typeface="Tahoma" panose="020B0604030504040204" pitchFamily="34" charset="0"/>
                          <a:ea typeface="Tahoma" panose="020B0604030504040204" pitchFamily="34" charset="0"/>
                          <a:cs typeface="Tahoma" panose="020B0604030504040204" pitchFamily="34" charset="0"/>
                        </a:rPr>
                        <a:t>Aaron as High Priest</a:t>
                      </a:r>
                      <a:r>
                        <a:rPr lang="en-US" sz="44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4400" dirty="0" smtClean="0">
                          <a:effectLst/>
                          <a:latin typeface="Tahoma" panose="020B0604030504040204" pitchFamily="34" charset="0"/>
                          <a:ea typeface="Tahoma" panose="020B0604030504040204" pitchFamily="34" charset="0"/>
                          <a:cs typeface="Tahoma" panose="020B0604030504040204" pitchFamily="34" charset="0"/>
                        </a:rPr>
                        <a:t>was to enter the holy place only once a year on behalf of the</a:t>
                      </a:r>
                      <a:r>
                        <a:rPr lang="en-US" sz="4400" baseline="0" dirty="0" smtClean="0">
                          <a:effectLst/>
                          <a:latin typeface="Tahoma" panose="020B0604030504040204" pitchFamily="34" charset="0"/>
                          <a:ea typeface="Tahoma" panose="020B0604030504040204" pitchFamily="34" charset="0"/>
                          <a:cs typeface="Tahoma" panose="020B0604030504040204" pitchFamily="34" charset="0"/>
                        </a:rPr>
                        <a:t> people </a:t>
                      </a:r>
                      <a:r>
                        <a:rPr lang="en-US" sz="4400" dirty="0" smtClean="0">
                          <a:effectLst/>
                          <a:latin typeface="Tahoma" panose="020B0604030504040204" pitchFamily="34" charset="0"/>
                          <a:ea typeface="Tahoma" panose="020B0604030504040204" pitchFamily="34" charset="0"/>
                          <a:cs typeface="Tahoma" panose="020B0604030504040204" pitchFamily="34" charset="0"/>
                        </a:rPr>
                        <a:t>or he would die (16:2).</a:t>
                      </a:r>
                    </a:p>
                    <a:p>
                      <a:pPr algn="ctr"/>
                      <a:endParaRPr lang="en-US" sz="4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Christ as High</a:t>
                      </a:r>
                      <a:r>
                        <a:rPr lang="en-US" sz="4400" baseline="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 Priest </a:t>
                      </a:r>
                      <a:r>
                        <a:rPr lang="en-US" sz="44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entered the Holy Place once for all time obtaining eternal redemption.                   He makes intercession for the saints.                        (Heb. 9:12; 4:14-16)</a:t>
                      </a:r>
                    </a:p>
                    <a:p>
                      <a:pPr algn="ctr"/>
                      <a:endParaRPr lang="en-US" sz="4400" dirty="0">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3850925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18392519"/>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effectLst/>
                          <a:latin typeface="Tahoma" panose="020B0604030504040204" pitchFamily="34" charset="0"/>
                          <a:ea typeface="Tahoma" panose="020B0604030504040204" pitchFamily="34" charset="0"/>
                          <a:cs typeface="Tahoma" panose="020B0604030504040204" pitchFamily="34" charset="0"/>
                        </a:rPr>
                        <a:t>Aaron offered a bull as a sin offering (himself &amp; family) (16:3, 8, 11)</a:t>
                      </a:r>
                    </a:p>
                    <a:p>
                      <a:pPr algn="ctr"/>
                      <a:endParaRPr lang="en-US" sz="4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2563276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07108276"/>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48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Death</a:t>
                      </a:r>
                      <a:r>
                        <a:rPr lang="en-US" sz="48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of Christ- New Covenant (Heb. 9:15)</a:t>
                      </a: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effectLst/>
                          <a:latin typeface="Tahoma" panose="020B0604030504040204" pitchFamily="34" charset="0"/>
                          <a:ea typeface="Tahoma" panose="020B0604030504040204" pitchFamily="34" charset="0"/>
                          <a:cs typeface="Tahoma" panose="020B0604030504040204" pitchFamily="34" charset="0"/>
                        </a:rPr>
                        <a:t>Aaron offered a bull as a sin offering (himself &amp; family) (16:3, 8, 11)</a:t>
                      </a:r>
                    </a:p>
                    <a:p>
                      <a:pPr algn="ctr"/>
                      <a:endParaRPr lang="en-US" sz="4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As a high priest,         Jesus offered Himself up as a  holy, innocent,</a:t>
                      </a:r>
                      <a:r>
                        <a:rPr lang="en-US" sz="4400" baseline="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 and undefiled </a:t>
                      </a:r>
                      <a:r>
                        <a:rPr lang="en-US" sz="44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sacrifice- He </a:t>
                      </a:r>
                      <a:r>
                        <a:rPr lang="en-US" sz="4400" baseline="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tasted death</a:t>
                      </a:r>
                      <a:r>
                        <a:rPr lang="en-US" sz="44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 for all people    (Heb. 2:9; 7:26-27)</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4056802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00363425"/>
              </p:ext>
            </p:extLst>
          </p:nvPr>
        </p:nvGraphicFramePr>
        <p:xfrm>
          <a:off x="0" y="-1"/>
          <a:ext cx="12192000" cy="6806667"/>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effectLst/>
                          <a:latin typeface="Tahoma" panose="020B0604030504040204" pitchFamily="34" charset="0"/>
                          <a:ea typeface="Tahoma" panose="020B0604030504040204" pitchFamily="34" charset="0"/>
                          <a:cs typeface="Tahoma" panose="020B0604030504040204" pitchFamily="34" charset="0"/>
                        </a:rPr>
                        <a:t>Aaron offered the goat for the Lord as a sacrifice for the sins of the people  (16:8-9, 15)</a:t>
                      </a:r>
                    </a:p>
                    <a:p>
                      <a:pPr algn="ctr"/>
                      <a:endParaRPr lang="en-US" sz="4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926278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36956911"/>
              </p:ext>
            </p:extLst>
          </p:nvPr>
        </p:nvGraphicFramePr>
        <p:xfrm>
          <a:off x="0" y="-1"/>
          <a:ext cx="12192000" cy="7179790"/>
        </p:xfrm>
        <a:graphic>
          <a:graphicData uri="http://schemas.openxmlformats.org/drawingml/2006/table">
            <a:tbl>
              <a:tblPr firstRow="1" bandRow="1">
                <a:tableStyleId>{D7AC3CCA-C797-4891-BE02-D94E43425B78}</a:tableStyleId>
              </a:tblPr>
              <a:tblGrid>
                <a:gridCol w="5336498"/>
                <a:gridCol w="6855502"/>
              </a:tblGrid>
              <a:tr h="1723870">
                <a:tc>
                  <a:txBody>
                    <a:bodyPr/>
                    <a:lstStyle/>
                    <a:p>
                      <a:pPr algn="ctr"/>
                      <a:r>
                        <a:rPr lang="en-US" sz="4800" dirty="0" smtClean="0">
                          <a:latin typeface="Tahoma" panose="020B0604030504040204" pitchFamily="34" charset="0"/>
                          <a:ea typeface="Tahoma" panose="020B0604030504040204" pitchFamily="34" charset="0"/>
                          <a:cs typeface="Tahoma" panose="020B0604030504040204" pitchFamily="34" charset="0"/>
                        </a:rPr>
                        <a:t>Leviticus</a:t>
                      </a:r>
                      <a:r>
                        <a:rPr lang="en-US" sz="4800" baseline="0" dirty="0" smtClean="0">
                          <a:latin typeface="Tahoma" panose="020B0604030504040204" pitchFamily="34" charset="0"/>
                          <a:ea typeface="Tahoma" panose="020B0604030504040204" pitchFamily="34" charset="0"/>
                          <a:cs typeface="Tahoma" panose="020B0604030504040204" pitchFamily="34" charset="0"/>
                        </a:rPr>
                        <a:t> 16       Old Covenant</a:t>
                      </a:r>
                      <a:endParaRPr lang="en-US" sz="4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480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Death</a:t>
                      </a:r>
                      <a:r>
                        <a:rPr lang="en-US" sz="4800" baseline="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of Christ- New Covenant (Heb. 9:15)</a:t>
                      </a:r>
                      <a:endParaRPr lang="en-US" sz="48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r h="50827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effectLst/>
                          <a:latin typeface="Tahoma" panose="020B0604030504040204" pitchFamily="34" charset="0"/>
                          <a:ea typeface="Tahoma" panose="020B0604030504040204" pitchFamily="34" charset="0"/>
                          <a:cs typeface="Tahoma" panose="020B0604030504040204" pitchFamily="34" charset="0"/>
                        </a:rPr>
                        <a:t>Aaron offered the goat for the Lord as a sacrifice for the sins of the people  (16:8-9, 15)</a:t>
                      </a:r>
                    </a:p>
                    <a:p>
                      <a:pPr algn="ctr"/>
                      <a:endParaRPr lang="en-US" sz="4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Jesus was the sacrificial goat as the propitiation (appeasing God’s wrath) for our</a:t>
                      </a:r>
                      <a:r>
                        <a:rPr lang="en-US" sz="4400" baseline="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accent4"/>
                          </a:solidFill>
                          <a:effectLst/>
                          <a:latin typeface="Tahoma" panose="020B0604030504040204" pitchFamily="34" charset="0"/>
                          <a:ea typeface="Tahoma" panose="020B0604030504040204" pitchFamily="34" charset="0"/>
                          <a:cs typeface="Tahoma" panose="020B0604030504040204" pitchFamily="34" charset="0"/>
                        </a:rPr>
                        <a:t>sins when he died on the cross                         (Heb. 2:17; 9:22-26;                      Rom. 5:9; 2 Cor. 5:21)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dirty="0">
                        <a:solidFill>
                          <a:schemeClr val="accent4"/>
                        </a:solidFill>
                        <a:latin typeface="Tahoma" panose="020B0604030504040204" pitchFamily="34" charset="0"/>
                        <a:ea typeface="Tahoma" panose="020B0604030504040204" pitchFamily="34"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3591655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Custom 1">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1925</TotalTime>
  <Words>1169</Words>
  <Application>Microsoft Office PowerPoint</Application>
  <PresentationFormat>Widescreen</PresentationFormat>
  <Paragraphs>76</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Corbel</vt:lpstr>
      <vt:lpstr>Tahoma</vt:lpstr>
      <vt:lpstr>Basis</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41</cp:revision>
  <cp:lastPrinted>2017-02-26T00:59:44Z</cp:lastPrinted>
  <dcterms:created xsi:type="dcterms:W3CDTF">2017-02-25T12:04:02Z</dcterms:created>
  <dcterms:modified xsi:type="dcterms:W3CDTF">2017-02-26T20:09:33Z</dcterms:modified>
</cp:coreProperties>
</file>