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2" r:id="rId2"/>
    <p:sldId id="256" r:id="rId3"/>
    <p:sldId id="257" r:id="rId4"/>
    <p:sldId id="264" r:id="rId5"/>
    <p:sldId id="271" r:id="rId6"/>
    <p:sldId id="272" r:id="rId7"/>
    <p:sldId id="263" r:id="rId8"/>
    <p:sldId id="273" r:id="rId9"/>
    <p:sldId id="265" r:id="rId10"/>
    <p:sldId id="280" r:id="rId11"/>
    <p:sldId id="274" r:id="rId12"/>
    <p:sldId id="266" r:id="rId13"/>
    <p:sldId id="275" r:id="rId14"/>
    <p:sldId id="267" r:id="rId15"/>
    <p:sldId id="276" r:id="rId16"/>
    <p:sldId id="268" r:id="rId17"/>
    <p:sldId id="281" r:id="rId18"/>
    <p:sldId id="277" r:id="rId19"/>
    <p:sldId id="269" r:id="rId20"/>
    <p:sldId id="278" r:id="rId21"/>
    <p:sldId id="270" r:id="rId22"/>
    <p:sldId id="279" r:id="rId23"/>
    <p:sldId id="260"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03239-CC30-4787-A8A1-DFB65AEEFFA7}" type="datetimeFigureOut">
              <a:rPr lang="en-US" smtClean="0"/>
              <a:t>4/1/2017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0B90B-B123-40E0-BE0C-E2C527965540}" type="slidenum">
              <a:rPr lang="en-US" smtClean="0"/>
              <a:t>‹#›</a:t>
            </a:fld>
            <a:endParaRPr lang="en-US"/>
          </a:p>
        </p:txBody>
      </p:sp>
    </p:spTree>
    <p:extLst>
      <p:ext uri="{BB962C8B-B14F-4D97-AF65-F5344CB8AC3E}">
        <p14:creationId xmlns:p14="http://schemas.microsoft.com/office/powerpoint/2010/main" val="1474027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parents died in the wilderness because they didn’t trust and obey God because they feared the Canaanites. Their children needed courage to go into Canaan and destroy the enemy and God provides it for them.  We can lean on the everlasting arms of the Lord and go to heaven after we die! Let us examine the Scriptures!  </a:t>
            </a:r>
          </a:p>
          <a:p>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2</a:t>
            </a:fld>
            <a:endParaRPr lang="en-US"/>
          </a:p>
        </p:txBody>
      </p:sp>
    </p:spTree>
    <p:extLst>
      <p:ext uri="{BB962C8B-B14F-4D97-AF65-F5344CB8AC3E}">
        <p14:creationId xmlns:p14="http://schemas.microsoft.com/office/powerpoint/2010/main" val="3759844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Their parents feared</a:t>
            </a:r>
            <a:r>
              <a:rPr lang="en-US" baseline="0" dirty="0" smtClean="0"/>
              <a:t> the enemy and allowed that emotion to lead them to forget that God promised to bring them into the land flowing with milk and honey.  They needed to remember what God did to the Egyptians as an example of His faithfulness and awesome power. </a:t>
            </a:r>
            <a:r>
              <a:rPr lang="en-US" sz="1200" kern="1200" dirty="0" smtClean="0">
                <a:solidFill>
                  <a:schemeClr val="tx1"/>
                </a:solidFill>
                <a:effectLst/>
                <a:latin typeface="+mn-lt"/>
                <a:ea typeface="+mn-ea"/>
                <a:cs typeface="+mn-cs"/>
              </a:rPr>
              <a:t>Joshua captured all these kings and their lands at one time, because the LORD, the God of Israel, fought for Israel. (Joshua 10:42)</a:t>
            </a:r>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14</a:t>
            </a:fld>
            <a:endParaRPr lang="en-US"/>
          </a:p>
        </p:txBody>
      </p:sp>
    </p:spTree>
    <p:extLst>
      <p:ext uri="{BB962C8B-B14F-4D97-AF65-F5344CB8AC3E}">
        <p14:creationId xmlns:p14="http://schemas.microsoft.com/office/powerpoint/2010/main" val="4255556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power</a:t>
            </a:r>
            <a:r>
              <a:rPr lang="en-US" baseline="0" dirty="0" smtClean="0"/>
              <a:t> do we have in God’s word you say, we don’t have miracles, wonders, and signs to prove that we are of God and make people submit.  They confirm that every single word of God is true.  Every false doctrine that the devil inspires his ministers to teach in every generation can be destroyed so that people might be obedient to Christ.  </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15</a:t>
            </a:fld>
            <a:endParaRPr lang="en-US"/>
          </a:p>
        </p:txBody>
      </p:sp>
    </p:spTree>
    <p:extLst>
      <p:ext uri="{BB962C8B-B14F-4D97-AF65-F5344CB8AC3E}">
        <p14:creationId xmlns:p14="http://schemas.microsoft.com/office/powerpoint/2010/main" val="1355671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long as the Israelites</a:t>
            </a:r>
            <a:r>
              <a:rPr lang="en-US" baseline="0" dirty="0" smtClean="0"/>
              <a:t> were faithful to the Lord by keeping His commandments they would be safe and secure from all alarms from the enemy as God would take care of them. </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17</a:t>
            </a:fld>
            <a:endParaRPr lang="en-US"/>
          </a:p>
        </p:txBody>
      </p:sp>
    </p:spTree>
    <p:extLst>
      <p:ext uri="{BB962C8B-B14F-4D97-AF65-F5344CB8AC3E}">
        <p14:creationId xmlns:p14="http://schemas.microsoft.com/office/powerpoint/2010/main" val="3821795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arm </a:t>
            </a:r>
            <a:r>
              <a:rPr lang="en-US" dirty="0" err="1" smtClean="0"/>
              <a:t>ourself</a:t>
            </a:r>
            <a:r>
              <a:rPr lang="en-US" dirty="0" smtClean="0"/>
              <a:t> with purpose of Christ who ceased</a:t>
            </a:r>
            <a:r>
              <a:rPr lang="en-US" baseline="0" dirty="0" smtClean="0"/>
              <a:t> from sin. We can’t live to fulfill lustful desires in pornography, dancing, drinking, carousing, rioting, fornicating like the world and expect God will bless us spiritually.  But God’s word will keep us safe from sin or cleansed as we put Christ first, practice righteousness and confess our sins.</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18</a:t>
            </a:fld>
            <a:endParaRPr lang="en-US"/>
          </a:p>
        </p:txBody>
      </p:sp>
    </p:spTree>
    <p:extLst>
      <p:ext uri="{BB962C8B-B14F-4D97-AF65-F5344CB8AC3E}">
        <p14:creationId xmlns:p14="http://schemas.microsoft.com/office/powerpoint/2010/main" val="3142880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might think of how important for us as little children to be</a:t>
            </a:r>
            <a:r>
              <a:rPr lang="en-US" baseline="0" dirty="0" smtClean="0"/>
              <a:t> comforted in the arms of loving parents who sacrificed so much for us and we get the comfort of doing that when our children or grandchildren are young.  God came with power in His Son (the Word became flesh) established His church/kingdom and as a shepherd Isaiah prophesied that he would carry the lambs in his bosom.  </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19</a:t>
            </a:fld>
            <a:endParaRPr lang="en-US"/>
          </a:p>
        </p:txBody>
      </p:sp>
    </p:spTree>
    <p:extLst>
      <p:ext uri="{BB962C8B-B14F-4D97-AF65-F5344CB8AC3E}">
        <p14:creationId xmlns:p14="http://schemas.microsoft.com/office/powerpoint/2010/main" val="3344061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many burdens</a:t>
            </a:r>
            <a:r>
              <a:rPr lang="en-US" baseline="0" dirty="0" smtClean="0"/>
              <a:t> as an adult that Jesus has promised to carry if you follow His will.  The people were like sheep without a shepherd.  Jesus desired that people come and learn of Him so they could find rest for their souls.  Jesus was the good shepherd who laid down his life for the sheep who often go astray.  Those who hear and follow will receive eternal life and no one will snatch them from the Father’s hand.  “In His arms He carries them all day long” (Praise Him Praise Him) Take your burdens to the Lord and quit worrying (Phil. 4:6-7). </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20</a:t>
            </a:fld>
            <a:endParaRPr lang="en-US"/>
          </a:p>
        </p:txBody>
      </p:sp>
    </p:spTree>
    <p:extLst>
      <p:ext uri="{BB962C8B-B14F-4D97-AF65-F5344CB8AC3E}">
        <p14:creationId xmlns:p14="http://schemas.microsoft.com/office/powerpoint/2010/main" val="4129250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Where do you run to be safe from the storm?  Bathroom,</a:t>
            </a:r>
            <a:r>
              <a:rPr lang="en-US" baseline="0" dirty="0" smtClean="0"/>
              <a:t> closet, storm shelter, away from windows.  While you can’t be totally safe from life’s storms, you can be safe spiritually.  You can be safe and confident in God’s strong tower where the righteous go for help. </a:t>
            </a:r>
            <a:r>
              <a:rPr lang="en-US" sz="1200" kern="1200" dirty="0" smtClean="0">
                <a:solidFill>
                  <a:schemeClr val="tx1"/>
                </a:solidFill>
                <a:effectLst/>
                <a:latin typeface="+mn-lt"/>
                <a:ea typeface="+mn-ea"/>
                <a:cs typeface="+mn-cs"/>
              </a:rPr>
              <a:t>There are no safe spaces on this earth from things you don’t like, disagree with, or have to suffer from but only in God’s shelter or safe space (being godly where your soul is secure)  Politics,</a:t>
            </a:r>
            <a:r>
              <a:rPr lang="en-US" sz="1200" kern="1200" baseline="0" dirty="0" smtClean="0">
                <a:solidFill>
                  <a:schemeClr val="tx1"/>
                </a:solidFill>
                <a:effectLst/>
                <a:latin typeface="+mn-lt"/>
                <a:ea typeface="+mn-ea"/>
                <a:cs typeface="+mn-cs"/>
              </a:rPr>
              <a:t> Scripture</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21</a:t>
            </a:fld>
            <a:endParaRPr lang="en-US"/>
          </a:p>
        </p:txBody>
      </p:sp>
    </p:spTree>
    <p:extLst>
      <p:ext uri="{BB962C8B-B14F-4D97-AF65-F5344CB8AC3E}">
        <p14:creationId xmlns:p14="http://schemas.microsoft.com/office/powerpoint/2010/main" val="4265285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going to protect</a:t>
            </a:r>
            <a:r>
              <a:rPr lang="en-US" baseline="0" dirty="0" smtClean="0"/>
              <a:t> us for the reservation of eternal life in heaven is God’s power where we will be sheltered or free from any pain, worry, or trial forevermore.</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22</a:t>
            </a:fld>
            <a:endParaRPr lang="en-US"/>
          </a:p>
        </p:txBody>
      </p:sp>
    </p:spTree>
    <p:extLst>
      <p:ext uri="{BB962C8B-B14F-4D97-AF65-F5344CB8AC3E}">
        <p14:creationId xmlns:p14="http://schemas.microsoft.com/office/powerpoint/2010/main" val="722101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“Arm of flesh will fail you </a:t>
            </a:r>
            <a:r>
              <a:rPr lang="en-US" sz="1200" kern="1200" dirty="0" err="1" smtClean="0">
                <a:solidFill>
                  <a:schemeClr val="tx1"/>
                </a:solidFill>
                <a:effectLst/>
                <a:latin typeface="+mn-lt"/>
                <a:ea typeface="+mn-ea"/>
                <a:cs typeface="+mn-cs"/>
              </a:rPr>
              <a:t>you</a:t>
            </a:r>
            <a:r>
              <a:rPr lang="en-US" sz="1200" kern="1200" dirty="0" smtClean="0">
                <a:solidFill>
                  <a:schemeClr val="tx1"/>
                </a:solidFill>
                <a:effectLst/>
                <a:latin typeface="+mn-lt"/>
                <a:ea typeface="+mn-ea"/>
                <a:cs typeface="+mn-cs"/>
              </a:rPr>
              <a:t> dare not trust your own” (Stand Up for Jesus) “Would you have Him bear your burden carry all your load” (Let Him Have His Way with Thee)  Lean</a:t>
            </a:r>
            <a:r>
              <a:rPr lang="en-US" sz="1200" kern="1200" baseline="0" dirty="0" smtClean="0">
                <a:solidFill>
                  <a:schemeClr val="tx1"/>
                </a:solidFill>
                <a:effectLst/>
                <a:latin typeface="+mn-lt"/>
                <a:ea typeface="+mn-ea"/>
                <a:cs typeface="+mn-cs"/>
              </a:rPr>
              <a:t> on Jesus and you will be safe and secure from all alarms, from eternal condemnation in hell, saved from the wrath to come. God’s arm of judgment!</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23</a:t>
            </a:fld>
            <a:endParaRPr lang="en-US"/>
          </a:p>
        </p:txBody>
      </p:sp>
    </p:spTree>
    <p:extLst>
      <p:ext uri="{BB962C8B-B14F-4D97-AF65-F5344CB8AC3E}">
        <p14:creationId xmlns:p14="http://schemas.microsoft.com/office/powerpoint/2010/main" val="117618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parents died in the wilderness because they didn’t trust and obey God because they feared the Canaanites. Their children needed courage to go into Canaan and destroy the enemy and God provides it for them.  We can lean on the everlasting arms of the Lord and go to heaven after we die! Let us examine the Scriptures!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3</a:t>
            </a:fld>
            <a:endParaRPr lang="en-US"/>
          </a:p>
        </p:txBody>
      </p:sp>
    </p:spTree>
    <p:extLst>
      <p:ext uri="{BB962C8B-B14F-4D97-AF65-F5344CB8AC3E}">
        <p14:creationId xmlns:p14="http://schemas.microsoft.com/office/powerpoint/2010/main" val="1098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has created us with arms that we can use but we can’t use them to save our own soul.  God is</a:t>
            </a:r>
            <a:r>
              <a:rPr lang="en-US" baseline="0" dirty="0" smtClean="0"/>
              <a:t> a Spirit but the Bible relates God to us in a way we can understand. </a:t>
            </a:r>
            <a:r>
              <a:rPr lang="en-US" baseline="0" dirty="0" err="1" smtClean="0"/>
              <a:t>Anhropomorphic</a:t>
            </a:r>
            <a:r>
              <a:rPr lang="en-US" baseline="0" dirty="0" smtClean="0"/>
              <a:t>- Anthropos &amp; </a:t>
            </a:r>
            <a:r>
              <a:rPr lang="en-US" baseline="0" dirty="0" err="1" smtClean="0"/>
              <a:t>morphe</a:t>
            </a:r>
            <a:r>
              <a:rPr lang="en-US" baseline="0" dirty="0" smtClean="0"/>
              <a:t>- human + form. </a:t>
            </a:r>
            <a:r>
              <a:rPr lang="en-US" sz="1200" b="0" i="0" kern="1200" dirty="0" smtClean="0">
                <a:solidFill>
                  <a:schemeClr val="tx1"/>
                </a:solidFill>
                <a:effectLst/>
                <a:latin typeface="+mn-lt"/>
                <a:ea typeface="+mn-ea"/>
                <a:cs typeface="+mn-cs"/>
              </a:rPr>
              <a:t>Assignment of human attributes to nonhuman things, used primarily of God.</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4</a:t>
            </a:fld>
            <a:endParaRPr lang="en-US"/>
          </a:p>
        </p:txBody>
      </p:sp>
    </p:spTree>
    <p:extLst>
      <p:ext uri="{BB962C8B-B14F-4D97-AF65-F5344CB8AC3E}">
        <p14:creationId xmlns:p14="http://schemas.microsoft.com/office/powerpoint/2010/main" val="286416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Rahab told the</a:t>
            </a:r>
            <a:r>
              <a:rPr lang="en-US" baseline="0" dirty="0" smtClean="0"/>
              <a:t> spies, I know that the Lord has given you the land for we have heard how the Lord dried up the water of the Red Sea and destroyed the Amorite kings </a:t>
            </a:r>
            <a:r>
              <a:rPr lang="en-US" baseline="0" dirty="0" err="1" smtClean="0"/>
              <a:t>Og</a:t>
            </a:r>
            <a:r>
              <a:rPr lang="en-US" baseline="0" dirty="0" smtClean="0"/>
              <a:t> and Bashan.  So our hearts melted and we lost our courage because the Lord your God is God in heaven.  She asked the spies for her and her families lives to be spared.  They told her our life for yours if you don’t tell anyone about this and when the Lord gives us the land we’ll deal kindly with you.  The condition was that you tie of scarlet thread in the window and all of your family remains in your house.  But if they are outside their blood is on their own heads.  She agree and tied the scarlet thread.  Salvation was conditional.  Audio Bible in drama presentation by the Baptists didn’t show this.  </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7</a:t>
            </a:fld>
            <a:endParaRPr lang="en-US"/>
          </a:p>
        </p:txBody>
      </p:sp>
    </p:spTree>
    <p:extLst>
      <p:ext uri="{BB962C8B-B14F-4D97-AF65-F5344CB8AC3E}">
        <p14:creationId xmlns:p14="http://schemas.microsoft.com/office/powerpoint/2010/main" val="359593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Rahab wasn’t saved by faith alone and neither are we.  I believe in you</a:t>
            </a:r>
            <a:r>
              <a:rPr lang="en-US" baseline="0" dirty="0" smtClean="0"/>
              <a:t> God and I am waiting for you to save me and my family.  If they would disobeyed the command, they would have died just like anyone else.  If we don’t obey the Lord’s command it will be much more serious because we will die in our sins.  </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8</a:t>
            </a:fld>
            <a:endParaRPr lang="en-US"/>
          </a:p>
        </p:txBody>
      </p:sp>
    </p:spTree>
    <p:extLst>
      <p:ext uri="{BB962C8B-B14F-4D97-AF65-F5344CB8AC3E}">
        <p14:creationId xmlns:p14="http://schemas.microsoft.com/office/powerpoint/2010/main" val="3487080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Moses stretched</a:t>
            </a:r>
            <a:r>
              <a:rPr lang="en-US" baseline="0" dirty="0" smtClean="0"/>
              <a:t> out his rod and the plagues came upon Egypt by God’s Powerful Arm. (Exodus 14:21)</a:t>
            </a:r>
            <a:r>
              <a:rPr lang="en-US" sz="1200" b="0" i="0" kern="1200" dirty="0" smtClean="0">
                <a:solidFill>
                  <a:schemeClr val="tx1"/>
                </a:solidFill>
                <a:effectLst/>
                <a:latin typeface="+mn-lt"/>
                <a:ea typeface="+mn-ea"/>
                <a:cs typeface="+mn-cs"/>
              </a:rPr>
              <a:t>. Take your staff and stretch out your hand over the waters of Egypt (Ex.</a:t>
            </a:r>
            <a:r>
              <a:rPr lang="en-US" sz="1200" b="0" i="0" kern="1200" baseline="0" dirty="0" smtClean="0">
                <a:solidFill>
                  <a:schemeClr val="tx1"/>
                </a:solidFill>
                <a:effectLst/>
                <a:latin typeface="+mn-lt"/>
                <a:ea typeface="+mn-ea"/>
                <a:cs typeface="+mn-cs"/>
              </a:rPr>
              <a:t> 7:19)</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10</a:t>
            </a:fld>
            <a:endParaRPr lang="en-US"/>
          </a:p>
        </p:txBody>
      </p:sp>
    </p:spTree>
    <p:extLst>
      <p:ext uri="{BB962C8B-B14F-4D97-AF65-F5344CB8AC3E}">
        <p14:creationId xmlns:p14="http://schemas.microsoft.com/office/powerpoint/2010/main" val="240691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rise to walk in newness of life through the resurrection of Christ from the dead.</a:t>
            </a:r>
            <a:r>
              <a:rPr lang="en-US" baseline="0" dirty="0" smtClean="0"/>
              <a:t>  The gospel is God’s power to save us (Rom. 1:16).</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11</a:t>
            </a:fld>
            <a:endParaRPr lang="en-US"/>
          </a:p>
        </p:txBody>
      </p:sp>
    </p:spTree>
    <p:extLst>
      <p:ext uri="{BB962C8B-B14F-4D97-AF65-F5344CB8AC3E}">
        <p14:creationId xmlns:p14="http://schemas.microsoft.com/office/powerpoint/2010/main" val="1731756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wasn’t by their own strength</a:t>
            </a:r>
            <a:r>
              <a:rPr lang="en-US" baseline="0" dirty="0" smtClean="0"/>
              <a:t> that they were going to defeat the enemy but it was because of the wickedness of the people just as God told Abraham in a dream recorded in Genesis 15:12-16.</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12</a:t>
            </a:fld>
            <a:endParaRPr lang="en-US"/>
          </a:p>
        </p:txBody>
      </p:sp>
    </p:spTree>
    <p:extLst>
      <p:ext uri="{BB962C8B-B14F-4D97-AF65-F5344CB8AC3E}">
        <p14:creationId xmlns:p14="http://schemas.microsoft.com/office/powerpoint/2010/main" val="1780678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aren’t going to be able to defeat a spiritual enemy with</a:t>
            </a:r>
            <a:r>
              <a:rPr lang="en-US" baseline="0" dirty="0" smtClean="0"/>
              <a:t> physical power.   We must have God’s power to overcome the devil.  Jesus overcame the devil by the power of God’s word as we studied recently, a couple of weeks ago.  So be strong in the Lord and in the strength of His might, not your own. </a:t>
            </a:r>
            <a:endParaRPr lang="en-US" dirty="0"/>
          </a:p>
        </p:txBody>
      </p:sp>
      <p:sp>
        <p:nvSpPr>
          <p:cNvPr id="4" name="Slide Number Placeholder 3"/>
          <p:cNvSpPr>
            <a:spLocks noGrp="1"/>
          </p:cNvSpPr>
          <p:nvPr>
            <p:ph type="sldNum" sz="quarter" idx="10"/>
          </p:nvPr>
        </p:nvSpPr>
        <p:spPr/>
        <p:txBody>
          <a:bodyPr/>
          <a:lstStyle/>
          <a:p>
            <a:fld id="{6900B90B-B123-40E0-BE0C-E2C527965540}" type="slidenum">
              <a:rPr lang="en-US" smtClean="0"/>
              <a:t>13</a:t>
            </a:fld>
            <a:endParaRPr lang="en-US"/>
          </a:p>
        </p:txBody>
      </p:sp>
    </p:spTree>
    <p:extLst>
      <p:ext uri="{BB962C8B-B14F-4D97-AF65-F5344CB8AC3E}">
        <p14:creationId xmlns:p14="http://schemas.microsoft.com/office/powerpoint/2010/main" val="476497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B7C745-FFF3-4E6C-B2D9-B32846AAA2C5}"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110830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7C745-FFF3-4E6C-B2D9-B32846AAA2C5}"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61947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7C745-FFF3-4E6C-B2D9-B32846AAA2C5}"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392819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7C745-FFF3-4E6C-B2D9-B32846AAA2C5}"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387432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B7C745-FFF3-4E6C-B2D9-B32846AAA2C5}"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128690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B7C745-FFF3-4E6C-B2D9-B32846AAA2C5}"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343666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B7C745-FFF3-4E6C-B2D9-B32846AAA2C5}" type="datetimeFigureOut">
              <a:rPr lang="en-US" smtClean="0"/>
              <a:t>4/1/2017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17756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B7C745-FFF3-4E6C-B2D9-B32846AAA2C5}" type="datetimeFigureOut">
              <a:rPr lang="en-US" smtClean="0"/>
              <a:t>4/1/2017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212755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7C745-FFF3-4E6C-B2D9-B32846AAA2C5}" type="datetimeFigureOut">
              <a:rPr lang="en-US" smtClean="0"/>
              <a:t>4/1/2017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382419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7C745-FFF3-4E6C-B2D9-B32846AAA2C5}"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298863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7C745-FFF3-4E6C-B2D9-B32846AAA2C5}"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F47E3-9656-428D-A30C-CC78694B3CC5}" type="slidenum">
              <a:rPr lang="en-US" smtClean="0"/>
              <a:t>‹#›</a:t>
            </a:fld>
            <a:endParaRPr lang="en-US"/>
          </a:p>
        </p:txBody>
      </p:sp>
    </p:spTree>
    <p:extLst>
      <p:ext uri="{BB962C8B-B14F-4D97-AF65-F5344CB8AC3E}">
        <p14:creationId xmlns:p14="http://schemas.microsoft.com/office/powerpoint/2010/main" val="149080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7C745-FFF3-4E6C-B2D9-B32846AAA2C5}" type="datetimeFigureOut">
              <a:rPr lang="en-US" smtClean="0"/>
              <a:t>4/1/2017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F47E3-9656-428D-A30C-CC78694B3CC5}" type="slidenum">
              <a:rPr lang="en-US" smtClean="0"/>
              <a:t>‹#›</a:t>
            </a:fld>
            <a:endParaRPr lang="en-US"/>
          </a:p>
        </p:txBody>
      </p:sp>
    </p:spTree>
    <p:extLst>
      <p:ext uri="{BB962C8B-B14F-4D97-AF65-F5344CB8AC3E}">
        <p14:creationId xmlns:p14="http://schemas.microsoft.com/office/powerpoint/2010/main" val="196703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2529"/>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2530"/>
            <a:ext cx="12192000" cy="5765470"/>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28s- For You Have Promised</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402- Leaning on the Everlasting Arms</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343- Let Him Have His Way with Thee </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19s- Sanctuary</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78196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Strength</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7434898"/>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dirty="0">
                          <a:effectLst/>
                          <a:latin typeface="Tahoma" panose="020B0604030504040204" pitchFamily="34" charset="0"/>
                          <a:ea typeface="Tahoma" panose="020B0604030504040204" pitchFamily="34" charset="0"/>
                          <a:cs typeface="Tahoma" panose="020B0604030504040204" pitchFamily="34" charset="0"/>
                        </a:rPr>
                        <a:t>brought Israel out of bondage with a mighty hand </a:t>
                      </a:r>
                      <a:r>
                        <a:rPr lang="en-US" sz="4000" dirty="0" smtClean="0">
                          <a:effectLst/>
                          <a:latin typeface="Tahoma" panose="020B0604030504040204" pitchFamily="34" charset="0"/>
                          <a:ea typeface="Tahoma" panose="020B0604030504040204" pitchFamily="34" charset="0"/>
                          <a:cs typeface="Tahoma" panose="020B0604030504040204" pitchFamily="34" charset="0"/>
                        </a:rPr>
                        <a:t>&amp; outstretched </a:t>
                      </a:r>
                      <a:r>
                        <a:rPr lang="en-US" sz="4000" dirty="0">
                          <a:effectLst/>
                          <a:latin typeface="Tahoma" panose="020B0604030504040204" pitchFamily="34" charset="0"/>
                          <a:ea typeface="Tahoma" panose="020B0604030504040204" pitchFamily="34" charset="0"/>
                          <a:cs typeface="Tahoma" panose="020B0604030504040204" pitchFamily="34" charset="0"/>
                        </a:rPr>
                        <a:t>arm (Deut. 4:34; 5:15; 7:19; 9:29; 11:2; 26:8; Acts 13:17).</a:t>
                      </a:r>
                    </a:p>
                  </a:txBody>
                  <a:tcPr marL="60732" marR="60732"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r>
            </a:tbl>
          </a:graphicData>
        </a:graphic>
      </p:graphicFrame>
    </p:spTree>
    <p:extLst>
      <p:ext uri="{BB962C8B-B14F-4D97-AF65-F5344CB8AC3E}">
        <p14:creationId xmlns:p14="http://schemas.microsoft.com/office/powerpoint/2010/main" val="2895670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Strength</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9028359"/>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dirty="0">
                          <a:effectLst/>
                          <a:latin typeface="Tahoma" panose="020B0604030504040204" pitchFamily="34" charset="0"/>
                          <a:ea typeface="Tahoma" panose="020B0604030504040204" pitchFamily="34" charset="0"/>
                          <a:cs typeface="Tahoma" panose="020B0604030504040204" pitchFamily="34" charset="0"/>
                        </a:rPr>
                        <a:t>brought Israel out of bondage with a mighty hand </a:t>
                      </a:r>
                      <a:r>
                        <a:rPr lang="en-US" sz="4000" dirty="0" smtClean="0">
                          <a:effectLst/>
                          <a:latin typeface="Tahoma" panose="020B0604030504040204" pitchFamily="34" charset="0"/>
                          <a:ea typeface="Tahoma" panose="020B0604030504040204" pitchFamily="34" charset="0"/>
                          <a:cs typeface="Tahoma" panose="020B0604030504040204" pitchFamily="34" charset="0"/>
                        </a:rPr>
                        <a:t>&amp; outstretched </a:t>
                      </a:r>
                      <a:r>
                        <a:rPr lang="en-US" sz="4000" dirty="0">
                          <a:effectLst/>
                          <a:latin typeface="Tahoma" panose="020B0604030504040204" pitchFamily="34" charset="0"/>
                          <a:ea typeface="Tahoma" panose="020B0604030504040204" pitchFamily="34" charset="0"/>
                          <a:cs typeface="Tahoma" panose="020B0604030504040204" pitchFamily="34" charset="0"/>
                        </a:rPr>
                        <a:t>arm (Deut. 4:34; 5:15; 7:19; 9:29; 11:2; 26:8; Acts 13:17).</a:t>
                      </a:r>
                    </a:p>
                  </a:txBody>
                  <a:tcPr marL="60732" marR="60732" marT="0" marB="0"/>
                </a:tc>
                <a:tc>
                  <a:txBody>
                    <a:bodyPr/>
                    <a:lstStyle/>
                    <a:p>
                      <a:pPr marL="0" marR="0" algn="ctr">
                        <a:lnSpc>
                          <a:spcPct val="107000"/>
                        </a:lnSpc>
                        <a:spcBef>
                          <a:spcPts val="0"/>
                        </a:spcBef>
                        <a:spcAft>
                          <a:spcPts val="0"/>
                        </a:spcAft>
                      </a:pPr>
                      <a:endParaRPr lang="en-US" sz="2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dirty="0">
                          <a:effectLst/>
                          <a:latin typeface="Tahoma" panose="020B0604030504040204" pitchFamily="34" charset="0"/>
                          <a:ea typeface="Tahoma" panose="020B0604030504040204" pitchFamily="34" charset="0"/>
                          <a:cs typeface="Tahoma" panose="020B0604030504040204" pitchFamily="34" charset="0"/>
                        </a:rPr>
                        <a:t>brought man out of bondage </a:t>
                      </a:r>
                      <a:r>
                        <a:rPr lang="en-US" sz="4000" dirty="0" smtClean="0">
                          <a:effectLst/>
                          <a:latin typeface="Tahoma" panose="020B0604030504040204" pitchFamily="34" charset="0"/>
                          <a:ea typeface="Tahoma" panose="020B0604030504040204" pitchFamily="34" charset="0"/>
                          <a:cs typeface="Tahoma" panose="020B0604030504040204" pitchFamily="34" charset="0"/>
                        </a:rPr>
                        <a:t>of sin through </a:t>
                      </a:r>
                      <a:r>
                        <a:rPr lang="en-US" sz="4000" dirty="0">
                          <a:effectLst/>
                          <a:latin typeface="Tahoma" panose="020B0604030504040204" pitchFamily="34" charset="0"/>
                          <a:ea typeface="Tahoma" panose="020B0604030504040204" pitchFamily="34" charset="0"/>
                          <a:cs typeface="Tahoma" panose="020B0604030504040204" pitchFamily="34" charset="0"/>
                        </a:rPr>
                        <a:t>the resurrection of Christ to walk in newness of life (</a:t>
                      </a:r>
                      <a:r>
                        <a:rPr lang="en-US" sz="4000" dirty="0" smtClean="0">
                          <a:effectLst/>
                          <a:latin typeface="Tahoma" panose="020B0604030504040204" pitchFamily="34" charset="0"/>
                          <a:ea typeface="Tahoma" panose="020B0604030504040204" pitchFamily="34" charset="0"/>
                          <a:cs typeface="Tahoma" panose="020B0604030504040204" pitchFamily="34" charset="0"/>
                        </a:rPr>
                        <a:t>Romans </a:t>
                      </a:r>
                      <a:r>
                        <a:rPr lang="en-US" sz="4000" dirty="0">
                          <a:effectLst/>
                          <a:latin typeface="Tahoma" panose="020B0604030504040204" pitchFamily="34" charset="0"/>
                          <a:ea typeface="Tahoma" panose="020B0604030504040204" pitchFamily="34" charset="0"/>
                          <a:cs typeface="Tahoma" panose="020B0604030504040204" pitchFamily="34" charset="0"/>
                        </a:rPr>
                        <a:t>6:4).  </a:t>
                      </a:r>
                    </a:p>
                  </a:txBody>
                  <a:tcPr marL="60732" marR="60732" marT="0" marB="0"/>
                </a:tc>
              </a:tr>
            </a:tbl>
          </a:graphicData>
        </a:graphic>
      </p:graphicFrame>
    </p:spTree>
    <p:extLst>
      <p:ext uri="{BB962C8B-B14F-4D97-AF65-F5344CB8AC3E}">
        <p14:creationId xmlns:p14="http://schemas.microsoft.com/office/powerpoint/2010/main" val="3367645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Strength</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096814"/>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They </a:t>
                      </a:r>
                      <a:r>
                        <a:rPr lang="en-US" sz="4000" dirty="0">
                          <a:effectLst/>
                          <a:latin typeface="Tahoma" panose="020B0604030504040204" pitchFamily="34" charset="0"/>
                          <a:ea typeface="Tahoma" panose="020B0604030504040204" pitchFamily="34" charset="0"/>
                          <a:cs typeface="Tahoma" panose="020B0604030504040204" pitchFamily="34" charset="0"/>
                        </a:rPr>
                        <a:t>didn’t defeat the Canaanites by their own strength </a:t>
                      </a:r>
                      <a:r>
                        <a:rPr lang="en-US" sz="4000" dirty="0" smtClean="0">
                          <a:effectLst/>
                          <a:latin typeface="Tahoma" panose="020B0604030504040204" pitchFamily="34" charset="0"/>
                          <a:ea typeface="Tahoma" panose="020B0604030504040204" pitchFamily="34" charset="0"/>
                          <a:cs typeface="Tahoma" panose="020B0604030504040204" pitchFamily="34" charset="0"/>
                        </a:rPr>
                        <a:t>                     (Deut. </a:t>
                      </a:r>
                      <a:r>
                        <a:rPr lang="en-US" sz="4000" dirty="0">
                          <a:effectLst/>
                          <a:latin typeface="Tahoma" panose="020B0604030504040204" pitchFamily="34" charset="0"/>
                          <a:ea typeface="Tahoma" panose="020B0604030504040204" pitchFamily="34" charset="0"/>
                          <a:cs typeface="Tahoma" panose="020B0604030504040204" pitchFamily="34" charset="0"/>
                        </a:rPr>
                        <a:t>8:17; 9:4ff</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r>
            </a:tbl>
          </a:graphicData>
        </a:graphic>
      </p:graphicFrame>
    </p:spTree>
    <p:extLst>
      <p:ext uri="{BB962C8B-B14F-4D97-AF65-F5344CB8AC3E}">
        <p14:creationId xmlns:p14="http://schemas.microsoft.com/office/powerpoint/2010/main" val="1791128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Strength</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3950125"/>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They </a:t>
                      </a:r>
                      <a:r>
                        <a:rPr lang="en-US" sz="4000" dirty="0">
                          <a:effectLst/>
                          <a:latin typeface="Tahoma" panose="020B0604030504040204" pitchFamily="34" charset="0"/>
                          <a:ea typeface="Tahoma" panose="020B0604030504040204" pitchFamily="34" charset="0"/>
                          <a:cs typeface="Tahoma" panose="020B0604030504040204" pitchFamily="34" charset="0"/>
                        </a:rPr>
                        <a:t>didn’t defeat the Canaanites by their own strength </a:t>
                      </a:r>
                      <a:r>
                        <a:rPr lang="en-US" sz="4000" dirty="0" smtClean="0">
                          <a:effectLst/>
                          <a:latin typeface="Tahoma" panose="020B0604030504040204" pitchFamily="34" charset="0"/>
                          <a:ea typeface="Tahoma" panose="020B0604030504040204" pitchFamily="34" charset="0"/>
                          <a:cs typeface="Tahoma" panose="020B0604030504040204" pitchFamily="34" charset="0"/>
                        </a:rPr>
                        <a:t>                     (Deut. </a:t>
                      </a:r>
                      <a:r>
                        <a:rPr lang="en-US" sz="4000" dirty="0">
                          <a:effectLst/>
                          <a:latin typeface="Tahoma" panose="020B0604030504040204" pitchFamily="34" charset="0"/>
                          <a:ea typeface="Tahoma" panose="020B0604030504040204" pitchFamily="34" charset="0"/>
                          <a:cs typeface="Tahoma" panose="020B0604030504040204" pitchFamily="34" charset="0"/>
                        </a:rPr>
                        <a:t>8:17; 9:4ff</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Be </a:t>
                      </a:r>
                      <a:r>
                        <a:rPr lang="en-US" sz="4000" dirty="0">
                          <a:effectLst/>
                          <a:latin typeface="Tahoma" panose="020B0604030504040204" pitchFamily="34" charset="0"/>
                          <a:ea typeface="Tahoma" panose="020B0604030504040204" pitchFamily="34" charset="0"/>
                          <a:cs typeface="Tahoma" panose="020B0604030504040204" pitchFamily="34" charset="0"/>
                        </a:rPr>
                        <a:t>strong in the Lord by putting on all of God’s armor so that you can stand firm against the devil’s </a:t>
                      </a:r>
                      <a:r>
                        <a:rPr lang="en-US" sz="4000" dirty="0" smtClean="0">
                          <a:effectLst/>
                          <a:latin typeface="Tahoma" panose="020B0604030504040204" pitchFamily="34" charset="0"/>
                          <a:ea typeface="Tahoma" panose="020B0604030504040204" pitchFamily="34" charset="0"/>
                          <a:cs typeface="Tahoma" panose="020B0604030504040204" pitchFamily="34" charset="0"/>
                        </a:rPr>
                        <a:t>schemes                 </a:t>
                      </a:r>
                      <a:r>
                        <a:rPr lang="en-US" sz="4000" dirty="0">
                          <a:effectLst/>
                          <a:latin typeface="Tahoma" panose="020B0604030504040204" pitchFamily="34" charset="0"/>
                          <a:ea typeface="Tahoma" panose="020B0604030504040204" pitchFamily="34" charset="0"/>
                          <a:cs typeface="Tahoma" panose="020B0604030504040204" pitchFamily="34" charset="0"/>
                        </a:rPr>
                        <a:t>(</a:t>
                      </a:r>
                      <a:r>
                        <a:rPr lang="en-US" sz="4000" dirty="0" smtClean="0">
                          <a:effectLst/>
                          <a:latin typeface="Tahoma" panose="020B0604030504040204" pitchFamily="34" charset="0"/>
                          <a:ea typeface="Tahoma" panose="020B0604030504040204" pitchFamily="34" charset="0"/>
                          <a:cs typeface="Tahoma" panose="020B0604030504040204" pitchFamily="34" charset="0"/>
                        </a:rPr>
                        <a:t>Ephesians 6:10-18). </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r>
            </a:tbl>
          </a:graphicData>
        </a:graphic>
      </p:graphicFrame>
    </p:spTree>
    <p:extLst>
      <p:ext uri="{BB962C8B-B14F-4D97-AF65-F5344CB8AC3E}">
        <p14:creationId xmlns:p14="http://schemas.microsoft.com/office/powerpoint/2010/main" val="1825036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Strength</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9770728"/>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Israel </a:t>
                      </a:r>
                      <a:r>
                        <a:rPr lang="en-US" sz="4000" dirty="0">
                          <a:effectLst/>
                          <a:latin typeface="Tahoma" panose="020B0604030504040204" pitchFamily="34" charset="0"/>
                          <a:ea typeface="Tahoma" panose="020B0604030504040204" pitchFamily="34" charset="0"/>
                          <a:cs typeface="Tahoma" panose="020B0604030504040204" pitchFamily="34" charset="0"/>
                        </a:rPr>
                        <a:t>was told to not be afraid or dread the enemy for God would destroy them </a:t>
                      </a:r>
                      <a:r>
                        <a:rPr lang="en-US" sz="4000" dirty="0" smtClean="0">
                          <a:effectLst/>
                          <a:latin typeface="Tahoma" panose="020B0604030504040204" pitchFamily="34" charset="0"/>
                          <a:ea typeface="Tahoma" panose="020B0604030504040204" pitchFamily="34" charset="0"/>
                          <a:cs typeface="Tahoma" panose="020B0604030504040204" pitchFamily="34" charset="0"/>
                        </a:rPr>
                        <a:t>                   (Deuteronomy </a:t>
                      </a:r>
                      <a:r>
                        <a:rPr lang="en-US" sz="4000" dirty="0">
                          <a:effectLst/>
                          <a:latin typeface="Tahoma" panose="020B0604030504040204" pitchFamily="34" charset="0"/>
                          <a:ea typeface="Tahoma" panose="020B0604030504040204" pitchFamily="34" charset="0"/>
                          <a:cs typeface="Tahoma" panose="020B0604030504040204" pitchFamily="34" charset="0"/>
                        </a:rPr>
                        <a:t>7:17ff).</a:t>
                      </a:r>
                    </a:p>
                  </a:txBody>
                  <a:tcPr marL="60732" marR="60732"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r>
            </a:tbl>
          </a:graphicData>
        </a:graphic>
      </p:graphicFrame>
    </p:spTree>
    <p:extLst>
      <p:ext uri="{BB962C8B-B14F-4D97-AF65-F5344CB8AC3E}">
        <p14:creationId xmlns:p14="http://schemas.microsoft.com/office/powerpoint/2010/main" val="3244992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Strength</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5093833"/>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Israel </a:t>
                      </a:r>
                      <a:r>
                        <a:rPr lang="en-US" sz="4000" dirty="0">
                          <a:effectLst/>
                          <a:latin typeface="Tahoma" panose="020B0604030504040204" pitchFamily="34" charset="0"/>
                          <a:ea typeface="Tahoma" panose="020B0604030504040204" pitchFamily="34" charset="0"/>
                          <a:cs typeface="Tahoma" panose="020B0604030504040204" pitchFamily="34" charset="0"/>
                        </a:rPr>
                        <a:t>was told to not be afraid or dread the enemy for God would destroy them </a:t>
                      </a:r>
                      <a:r>
                        <a:rPr lang="en-US" sz="4000" dirty="0" smtClean="0">
                          <a:effectLst/>
                          <a:latin typeface="Tahoma" panose="020B0604030504040204" pitchFamily="34" charset="0"/>
                          <a:ea typeface="Tahoma" panose="020B0604030504040204" pitchFamily="34" charset="0"/>
                          <a:cs typeface="Tahoma" panose="020B0604030504040204" pitchFamily="34" charset="0"/>
                        </a:rPr>
                        <a:t>                   (Deuteronomy </a:t>
                      </a:r>
                      <a:r>
                        <a:rPr lang="en-US" sz="4000" dirty="0">
                          <a:effectLst/>
                          <a:latin typeface="Tahoma" panose="020B0604030504040204" pitchFamily="34" charset="0"/>
                          <a:ea typeface="Tahoma" panose="020B0604030504040204" pitchFamily="34" charset="0"/>
                          <a:cs typeface="Tahoma" panose="020B0604030504040204" pitchFamily="34" charset="0"/>
                        </a:rPr>
                        <a:t>7:17ff).</a:t>
                      </a:r>
                    </a:p>
                  </a:txBody>
                  <a:tcPr marL="60732" marR="60732"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With </a:t>
                      </a:r>
                      <a:r>
                        <a:rPr lang="en-US" sz="4000" dirty="0">
                          <a:effectLst/>
                          <a:latin typeface="Tahoma" panose="020B0604030504040204" pitchFamily="34" charset="0"/>
                          <a:ea typeface="Tahoma" panose="020B0604030504040204" pitchFamily="34" charset="0"/>
                          <a:cs typeface="Tahoma" panose="020B0604030504040204" pitchFamily="34" charset="0"/>
                        </a:rPr>
                        <a:t>God’s word you have the power to destroy error so that others might be obedient to </a:t>
                      </a:r>
                      <a:r>
                        <a:rPr lang="en-US" sz="4000" dirty="0" smtClean="0">
                          <a:effectLst/>
                          <a:latin typeface="Tahoma" panose="020B0604030504040204" pitchFamily="34" charset="0"/>
                          <a:ea typeface="Tahoma" panose="020B0604030504040204" pitchFamily="34" charset="0"/>
                          <a:cs typeface="Tahoma" panose="020B0604030504040204" pitchFamily="34" charset="0"/>
                        </a:rPr>
                        <a:t>Christ               </a:t>
                      </a:r>
                      <a:r>
                        <a:rPr lang="en-US" sz="4000" dirty="0">
                          <a:effectLst/>
                          <a:latin typeface="Tahoma" panose="020B0604030504040204" pitchFamily="34" charset="0"/>
                          <a:ea typeface="Tahoma" panose="020B0604030504040204" pitchFamily="34" charset="0"/>
                          <a:cs typeface="Tahoma" panose="020B0604030504040204" pitchFamily="34" charset="0"/>
                        </a:rPr>
                        <a:t>(2 </a:t>
                      </a:r>
                      <a:r>
                        <a:rPr lang="en-US" sz="4000" dirty="0" smtClean="0">
                          <a:effectLst/>
                          <a:latin typeface="Tahoma" panose="020B0604030504040204" pitchFamily="34" charset="0"/>
                          <a:ea typeface="Tahoma" panose="020B0604030504040204" pitchFamily="34" charset="0"/>
                          <a:cs typeface="Tahoma" panose="020B0604030504040204" pitchFamily="34" charset="0"/>
                        </a:rPr>
                        <a:t>Corinthians </a:t>
                      </a:r>
                      <a:r>
                        <a:rPr lang="en-US" sz="4000" dirty="0">
                          <a:effectLst/>
                          <a:latin typeface="Tahoma" panose="020B0604030504040204" pitchFamily="34" charset="0"/>
                          <a:ea typeface="Tahoma" panose="020B0604030504040204" pitchFamily="34" charset="0"/>
                          <a:cs typeface="Tahoma" panose="020B0604030504040204" pitchFamily="34" charset="0"/>
                        </a:rPr>
                        <a:t>10:3-6</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r>
            </a:tbl>
          </a:graphicData>
        </a:graphic>
      </p:graphicFrame>
    </p:spTree>
    <p:extLst>
      <p:ext uri="{BB962C8B-B14F-4D97-AF65-F5344CB8AC3E}">
        <p14:creationId xmlns:p14="http://schemas.microsoft.com/office/powerpoint/2010/main" val="885610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Shelter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2937899"/>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31649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Shelter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4478354"/>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The </a:t>
                      </a:r>
                      <a:r>
                        <a:rPr lang="en-US" sz="4000" dirty="0">
                          <a:effectLst/>
                          <a:latin typeface="Tahoma" panose="020B0604030504040204" pitchFamily="34" charset="0"/>
                          <a:ea typeface="Tahoma" panose="020B0604030504040204" pitchFamily="34" charset="0"/>
                          <a:cs typeface="Tahoma" panose="020B0604030504040204" pitchFamily="34" charset="0"/>
                        </a:rPr>
                        <a:t>Israelites would be safe in the land as long as they leaned on God’s everlasting arms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(Deuteronomy 33:27ff; </a:t>
                      </a:r>
                      <a:r>
                        <a:rPr lang="en-US" sz="4000" dirty="0">
                          <a:effectLst/>
                          <a:latin typeface="Tahoma" panose="020B0604030504040204" pitchFamily="34" charset="0"/>
                          <a:ea typeface="Tahoma" panose="020B0604030504040204" pitchFamily="34" charset="0"/>
                          <a:cs typeface="Tahoma" panose="020B0604030504040204" pitchFamily="34" charset="0"/>
                        </a:rPr>
                        <a:t>28:7-14</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78600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Shelter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112682"/>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The </a:t>
                      </a:r>
                      <a:r>
                        <a:rPr lang="en-US" sz="4000" dirty="0">
                          <a:effectLst/>
                          <a:latin typeface="Tahoma" panose="020B0604030504040204" pitchFamily="34" charset="0"/>
                          <a:ea typeface="Tahoma" panose="020B0604030504040204" pitchFamily="34" charset="0"/>
                          <a:cs typeface="Tahoma" panose="020B0604030504040204" pitchFamily="34" charset="0"/>
                        </a:rPr>
                        <a:t>Israelites would be safe in the land as long as they leaned on God’s everlasting arms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(Deuteronomy 33:27ff; </a:t>
                      </a:r>
                      <a:r>
                        <a:rPr lang="en-US" sz="4000" dirty="0">
                          <a:effectLst/>
                          <a:latin typeface="Tahoma" panose="020B0604030504040204" pitchFamily="34" charset="0"/>
                          <a:ea typeface="Tahoma" panose="020B0604030504040204" pitchFamily="34" charset="0"/>
                          <a:cs typeface="Tahoma" panose="020B0604030504040204" pitchFamily="34" charset="0"/>
                        </a:rPr>
                        <a:t>28:7-14</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Christians </a:t>
                      </a:r>
                      <a:r>
                        <a:rPr lang="en-US" sz="4000" dirty="0">
                          <a:effectLst/>
                          <a:latin typeface="Tahoma" panose="020B0604030504040204" pitchFamily="34" charset="0"/>
                          <a:ea typeface="Tahoma" panose="020B0604030504040204" pitchFamily="34" charset="0"/>
                          <a:cs typeface="Tahoma" panose="020B0604030504040204" pitchFamily="34" charset="0"/>
                        </a:rPr>
                        <a:t>will be safe from sin as long as we arm ourselves with living for the Lord </a:t>
                      </a:r>
                      <a:r>
                        <a:rPr lang="en-US" sz="4000" dirty="0" smtClean="0">
                          <a:effectLst/>
                          <a:latin typeface="Tahoma" panose="020B0604030504040204" pitchFamily="34" charset="0"/>
                          <a:ea typeface="Tahoma" panose="020B0604030504040204" pitchFamily="34" charset="0"/>
                          <a:cs typeface="Tahoma" panose="020B0604030504040204" pitchFamily="34" charset="0"/>
                        </a:rPr>
                        <a:t>and </a:t>
                      </a:r>
                      <a:r>
                        <a:rPr lang="en-US" sz="4000" dirty="0">
                          <a:effectLst/>
                          <a:latin typeface="Tahoma" panose="020B0604030504040204" pitchFamily="34" charset="0"/>
                          <a:ea typeface="Tahoma" panose="020B0604030504040204" pitchFamily="34" charset="0"/>
                          <a:cs typeface="Tahoma" panose="020B0604030504040204" pitchFamily="34" charset="0"/>
                        </a:rPr>
                        <a:t>not by our </a:t>
                      </a:r>
                      <a:r>
                        <a:rPr lang="en-US" sz="4000" dirty="0" smtClean="0">
                          <a:effectLst/>
                          <a:latin typeface="Tahoma" panose="020B0604030504040204" pitchFamily="34" charset="0"/>
                          <a:ea typeface="Tahoma" panose="020B0604030504040204" pitchFamily="34" charset="0"/>
                          <a:cs typeface="Tahoma" panose="020B0604030504040204" pitchFamily="34" charset="0"/>
                        </a:rPr>
                        <a:t>lusts.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dirty="0">
                          <a:effectLst/>
                          <a:latin typeface="Tahoma" panose="020B0604030504040204" pitchFamily="34" charset="0"/>
                          <a:ea typeface="Tahoma" panose="020B0604030504040204" pitchFamily="34" charset="0"/>
                          <a:cs typeface="Tahoma" panose="020B0604030504040204" pitchFamily="34" charset="0"/>
                        </a:rPr>
                        <a:t>1 Pet. 4:1-3; Matt. 6:33</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25663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Shelter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44104"/>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Isaiah </a:t>
                      </a:r>
                      <a:r>
                        <a:rPr lang="en-US" sz="4000" dirty="0">
                          <a:effectLst/>
                          <a:latin typeface="Tahoma" panose="020B0604030504040204" pitchFamily="34" charset="0"/>
                          <a:ea typeface="Tahoma" panose="020B0604030504040204" pitchFamily="34" charset="0"/>
                          <a:cs typeface="Tahoma" panose="020B0604030504040204" pitchFamily="34" charset="0"/>
                        </a:rPr>
                        <a:t>prophesied that the Messiah would carry the lambs in His </a:t>
                      </a:r>
                      <a:r>
                        <a:rPr lang="en-US" sz="4000" dirty="0" smtClean="0">
                          <a:effectLst/>
                          <a:latin typeface="Tahoma" panose="020B0604030504040204" pitchFamily="34" charset="0"/>
                          <a:ea typeface="Tahoma" panose="020B0604030504040204" pitchFamily="34" charset="0"/>
                          <a:cs typeface="Tahoma" panose="020B0604030504040204" pitchFamily="34" charset="0"/>
                        </a:rPr>
                        <a:t>bosom                        </a:t>
                      </a:r>
                      <a:r>
                        <a:rPr lang="en-US" sz="4000" dirty="0">
                          <a:effectLst/>
                          <a:latin typeface="Tahoma" panose="020B0604030504040204" pitchFamily="34" charset="0"/>
                          <a:ea typeface="Tahoma" panose="020B0604030504040204" pitchFamily="34" charset="0"/>
                          <a:cs typeface="Tahoma" panose="020B0604030504040204" pitchFamily="34" charset="0"/>
                        </a:rPr>
                        <a:t>(</a:t>
                      </a:r>
                      <a:r>
                        <a:rPr lang="en-US" sz="4000" dirty="0" smtClean="0">
                          <a:effectLst/>
                          <a:latin typeface="Tahoma" panose="020B0604030504040204" pitchFamily="34" charset="0"/>
                          <a:ea typeface="Tahoma" panose="020B0604030504040204" pitchFamily="34" charset="0"/>
                          <a:cs typeface="Tahoma" panose="020B0604030504040204" pitchFamily="34" charset="0"/>
                        </a:rPr>
                        <a:t>Isaiah </a:t>
                      </a:r>
                      <a:r>
                        <a:rPr lang="en-US" sz="4000" dirty="0">
                          <a:effectLst/>
                          <a:latin typeface="Tahoma" panose="020B0604030504040204" pitchFamily="34" charset="0"/>
                          <a:ea typeface="Tahoma" panose="020B0604030504040204" pitchFamily="34" charset="0"/>
                          <a:cs typeface="Tahoma" panose="020B0604030504040204" pitchFamily="34" charset="0"/>
                        </a:rPr>
                        <a:t>40:10-11).</a:t>
                      </a: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91821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i.ytimg.com/vi/GrJ3WKNeeRA/hqdefau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147"/>
            <a:ext cx="12192000" cy="6820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415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Shelter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1309593"/>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Isaiah </a:t>
                      </a:r>
                      <a:r>
                        <a:rPr lang="en-US" sz="4000" dirty="0">
                          <a:effectLst/>
                          <a:latin typeface="Tahoma" panose="020B0604030504040204" pitchFamily="34" charset="0"/>
                          <a:ea typeface="Tahoma" panose="020B0604030504040204" pitchFamily="34" charset="0"/>
                          <a:cs typeface="Tahoma" panose="020B0604030504040204" pitchFamily="34" charset="0"/>
                        </a:rPr>
                        <a:t>prophesied that the Messiah would carry the lambs in His bosom </a:t>
                      </a:r>
                      <a:r>
                        <a:rPr lang="en-US" sz="4000" dirty="0" smtClean="0">
                          <a:effectLst/>
                          <a:latin typeface="Tahoma" panose="020B0604030504040204" pitchFamily="34" charset="0"/>
                          <a:ea typeface="Tahoma" panose="020B0604030504040204" pitchFamily="34" charset="0"/>
                          <a:cs typeface="Tahoma" panose="020B0604030504040204" pitchFamily="34" charset="0"/>
                        </a:rPr>
                        <a:t>                         (Isaiah </a:t>
                      </a:r>
                      <a:r>
                        <a:rPr lang="en-US" sz="4000" dirty="0">
                          <a:effectLst/>
                          <a:latin typeface="Tahoma" panose="020B0604030504040204" pitchFamily="34" charset="0"/>
                          <a:ea typeface="Tahoma" panose="020B0604030504040204" pitchFamily="34" charset="0"/>
                          <a:cs typeface="Tahoma" panose="020B0604030504040204" pitchFamily="34" charset="0"/>
                        </a:rPr>
                        <a:t>40:10-11).</a:t>
                      </a: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Jesus </a:t>
                      </a:r>
                      <a:r>
                        <a:rPr lang="en-US" sz="4000" dirty="0">
                          <a:effectLst/>
                          <a:latin typeface="Tahoma" panose="020B0604030504040204" pitchFamily="34" charset="0"/>
                          <a:ea typeface="Tahoma" panose="020B0604030504040204" pitchFamily="34" charset="0"/>
                          <a:cs typeface="Tahoma" panose="020B0604030504040204" pitchFamily="34" charset="0"/>
                        </a:rPr>
                        <a:t>will </a:t>
                      </a:r>
                      <a:r>
                        <a:rPr lang="en-US" sz="4000" dirty="0" smtClean="0">
                          <a:effectLst/>
                          <a:latin typeface="Tahoma" panose="020B0604030504040204" pitchFamily="34" charset="0"/>
                          <a:ea typeface="Tahoma" panose="020B0604030504040204" pitchFamily="34" charset="0"/>
                          <a:cs typeface="Tahoma" panose="020B0604030504040204" pitchFamily="34" charset="0"/>
                        </a:rPr>
                        <a:t>carry </a:t>
                      </a:r>
                      <a:r>
                        <a:rPr lang="en-US" sz="4000" dirty="0">
                          <a:effectLst/>
                          <a:latin typeface="Tahoma" panose="020B0604030504040204" pitchFamily="34" charset="0"/>
                          <a:ea typeface="Tahoma" panose="020B0604030504040204" pitchFamily="34" charset="0"/>
                          <a:cs typeface="Tahoma" panose="020B0604030504040204" pitchFamily="34" charset="0"/>
                        </a:rPr>
                        <a:t>your burdens as a shepherd as long as you follow Him (</a:t>
                      </a:r>
                      <a:r>
                        <a:rPr lang="en-US" sz="40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4000" dirty="0" smtClean="0">
                          <a:effectLst/>
                          <a:latin typeface="Tahoma" panose="020B0604030504040204" pitchFamily="34" charset="0"/>
                          <a:ea typeface="Tahoma" panose="020B0604030504040204" pitchFamily="34" charset="0"/>
                          <a:cs typeface="Tahoma" panose="020B0604030504040204" pitchFamily="34" charset="0"/>
                        </a:rPr>
                        <a:t>9:36; </a:t>
                      </a:r>
                      <a:r>
                        <a:rPr lang="en-US" sz="4000" dirty="0" smtClean="0">
                          <a:effectLst/>
                          <a:latin typeface="Tahoma" panose="020B0604030504040204" pitchFamily="34" charset="0"/>
                          <a:ea typeface="Tahoma" panose="020B0604030504040204" pitchFamily="34" charset="0"/>
                          <a:cs typeface="Tahoma" panose="020B0604030504040204" pitchFamily="34" charset="0"/>
                        </a:rPr>
                        <a:t>11:28-30; John </a:t>
                      </a:r>
                      <a:r>
                        <a:rPr lang="en-US" sz="4000" dirty="0" smtClean="0">
                          <a:effectLst/>
                          <a:latin typeface="Tahoma" panose="020B0604030504040204" pitchFamily="34" charset="0"/>
                          <a:ea typeface="Tahoma" panose="020B0604030504040204" pitchFamily="34" charset="0"/>
                          <a:cs typeface="Tahoma" panose="020B0604030504040204" pitchFamily="34" charset="0"/>
                        </a:rPr>
                        <a:t>10:11-16, </a:t>
                      </a:r>
                      <a:r>
                        <a:rPr lang="en-US" sz="4000" dirty="0" smtClean="0">
                          <a:effectLst/>
                          <a:latin typeface="Tahoma" panose="020B0604030504040204" pitchFamily="34" charset="0"/>
                          <a:ea typeface="Tahoma" panose="020B0604030504040204" pitchFamily="34" charset="0"/>
                          <a:cs typeface="Tahoma" panose="020B0604030504040204" pitchFamily="34" charset="0"/>
                        </a:rPr>
                        <a:t>27-30).</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04656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Shelter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6279983"/>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The righteous can run into God’s strong tower, be safe and</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have confidence </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(Proverbs </a:t>
                      </a:r>
                      <a:r>
                        <a:rPr lang="en-US" sz="4000" dirty="0">
                          <a:effectLst/>
                          <a:latin typeface="Tahoma" panose="020B0604030504040204" pitchFamily="34" charset="0"/>
                          <a:ea typeface="Tahoma" panose="020B0604030504040204" pitchFamily="34" charset="0"/>
                          <a:cs typeface="Tahoma" panose="020B0604030504040204" pitchFamily="34" charset="0"/>
                        </a:rPr>
                        <a:t>14:26; 18:10).</a:t>
                      </a: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64023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Shelter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6921587"/>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The righteous can run into God’s strong tower, be safe and</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have confidence </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(Proverbs </a:t>
                      </a:r>
                      <a:r>
                        <a:rPr lang="en-US" sz="4000" dirty="0">
                          <a:effectLst/>
                          <a:latin typeface="Tahoma" panose="020B0604030504040204" pitchFamily="34" charset="0"/>
                          <a:ea typeface="Tahoma" panose="020B0604030504040204" pitchFamily="34" charset="0"/>
                          <a:cs typeface="Tahoma" panose="020B0604030504040204" pitchFamily="34" charset="0"/>
                        </a:rPr>
                        <a:t>14:26; 18:10).</a:t>
                      </a: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Christians </a:t>
                      </a:r>
                      <a:r>
                        <a:rPr lang="en-US" sz="4000" dirty="0">
                          <a:effectLst/>
                          <a:latin typeface="Tahoma" panose="020B0604030504040204" pitchFamily="34" charset="0"/>
                          <a:ea typeface="Tahoma" panose="020B0604030504040204" pitchFamily="34" charset="0"/>
                          <a:cs typeface="Tahoma" panose="020B0604030504040204" pitchFamily="34" charset="0"/>
                        </a:rPr>
                        <a:t>will be protected by God’s power through an obedient faith to receive eternal </a:t>
                      </a:r>
                      <a:r>
                        <a:rPr lang="en-US" sz="4000" dirty="0" smtClean="0">
                          <a:effectLst/>
                          <a:latin typeface="Tahoma" panose="020B0604030504040204" pitchFamily="34" charset="0"/>
                          <a:ea typeface="Tahoma" panose="020B0604030504040204" pitchFamily="34" charset="0"/>
                          <a:cs typeface="Tahoma" panose="020B0604030504040204" pitchFamily="34" charset="0"/>
                        </a:rPr>
                        <a:t>life.                    </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dirty="0" smtClean="0">
                          <a:effectLst/>
                          <a:latin typeface="Tahoma" panose="020B0604030504040204" pitchFamily="34" charset="0"/>
                          <a:ea typeface="Tahoma" panose="020B0604030504040204" pitchFamily="34" charset="0"/>
                          <a:cs typeface="Tahoma" panose="020B0604030504040204" pitchFamily="34" charset="0"/>
                        </a:rPr>
                        <a:t>Hebrews </a:t>
                      </a:r>
                      <a:r>
                        <a:rPr lang="en-US" sz="4000" dirty="0">
                          <a:effectLst/>
                          <a:latin typeface="Tahoma" panose="020B0604030504040204" pitchFamily="34" charset="0"/>
                          <a:ea typeface="Tahoma" panose="020B0604030504040204" pitchFamily="34" charset="0"/>
                          <a:cs typeface="Tahoma" panose="020B0604030504040204" pitchFamily="34" charset="0"/>
                        </a:rPr>
                        <a:t>5:8-9</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1 Peter 1:3-9</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16861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029545"/>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Leaning on the Everlasting Arms?</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3296"/>
            <a:ext cx="12192000" cy="5804704"/>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submitting to God’s plan of obedience for salvation (including being baptized into Christ) or man’s idea of faith alone?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depending on God’s strength by putting on God’s armor or your own which will fail?</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trusting in God’s shelter to bear your burden or are you allowing yourself to be deceived by the devil (false teachers, worldly friends, pursuing sin)?</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894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2529"/>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2530"/>
            <a:ext cx="12192000" cy="5765470"/>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28s- For You Have Promised</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402- Leaning on the Everlasting Arms</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343- Let Him Have His Way with Thee </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19s- Sanctuary</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629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04404"/>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Introduction</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235034"/>
            <a:ext cx="12192000" cy="5622966"/>
          </a:xfrm>
        </p:spPr>
        <p:txBody>
          <a:bodyPr>
            <a:normAutofit/>
          </a:bodyPr>
          <a:lstStyle/>
          <a:p>
            <a:pPr marL="0" indent="0" algn="ctr">
              <a:buNone/>
            </a:pPr>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Moses said to Israel shortly before his death, “The </a:t>
            </a: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eternal God is </a:t>
            </a:r>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refuge, And </a:t>
            </a: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underneath are the everlasting arms; </a:t>
            </a:r>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will thrust out </a:t>
            </a: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the enemy from before you, And </a:t>
            </a:r>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say, </a:t>
            </a: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'Destroy</a:t>
            </a:r>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 (Deut. 33:27).</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637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6273"/>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Salvation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5466501"/>
              </p:ext>
            </p:extLst>
          </p:nvPr>
        </p:nvGraphicFramePr>
        <p:xfrm>
          <a:off x="-3" y="926274"/>
          <a:ext cx="12192002" cy="6083810"/>
        </p:xfrm>
        <a:graphic>
          <a:graphicData uri="http://schemas.openxmlformats.org/drawingml/2006/table">
            <a:tbl>
              <a:tblPr firstRow="1" firstCol="1" bandRow="1">
                <a:tableStyleId>{073A0DAA-6AF3-43AB-8588-CEC1D06C72B9}</a:tableStyleId>
              </a:tblPr>
              <a:tblGrid>
                <a:gridCol w="6096001"/>
                <a:gridCol w="6096001"/>
              </a:tblGrid>
              <a:tr h="807523">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8580" marR="68580"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8580" marR="68580" marT="0" marB="0"/>
                </a:tc>
              </a:tr>
              <a:tr h="5276287">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215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6273"/>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Salvation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2829011"/>
              </p:ext>
            </p:extLst>
          </p:nvPr>
        </p:nvGraphicFramePr>
        <p:xfrm>
          <a:off x="-3" y="926274"/>
          <a:ext cx="12192002" cy="6083810"/>
        </p:xfrm>
        <a:graphic>
          <a:graphicData uri="http://schemas.openxmlformats.org/drawingml/2006/table">
            <a:tbl>
              <a:tblPr firstRow="1" firstCol="1" bandRow="1">
                <a:tableStyleId>{073A0DAA-6AF3-43AB-8588-CEC1D06C72B9}</a:tableStyleId>
              </a:tblPr>
              <a:tblGrid>
                <a:gridCol w="6096001"/>
                <a:gridCol w="6096001"/>
              </a:tblGrid>
              <a:tr h="807523">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8580" marR="68580"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8580" marR="68580" marT="0" marB="0"/>
                </a:tc>
              </a:tr>
              <a:tr h="5276287">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Israel </a:t>
                      </a:r>
                      <a:r>
                        <a:rPr lang="en-US" sz="4000" dirty="0">
                          <a:effectLst/>
                          <a:latin typeface="Tahoma" panose="020B0604030504040204" pitchFamily="34" charset="0"/>
                          <a:ea typeface="Tahoma" panose="020B0604030504040204" pitchFamily="34" charset="0"/>
                          <a:cs typeface="Tahoma" panose="020B0604030504040204" pitchFamily="34" charset="0"/>
                        </a:rPr>
                        <a:t>was saved after crossing the Red Sea on dry land (baptized into Moses) while the Egyptians drowned (</a:t>
                      </a:r>
                      <a:r>
                        <a:rPr lang="en-US" sz="4000" dirty="0" smtClean="0">
                          <a:effectLst/>
                          <a:latin typeface="Tahoma" panose="020B0604030504040204" pitchFamily="34" charset="0"/>
                          <a:ea typeface="Tahoma" panose="020B0604030504040204" pitchFamily="34" charset="0"/>
                          <a:cs typeface="Tahoma" panose="020B0604030504040204" pitchFamily="34" charset="0"/>
                        </a:rPr>
                        <a:t>Exodus </a:t>
                      </a:r>
                      <a:r>
                        <a:rPr lang="en-US" sz="4000" dirty="0">
                          <a:effectLst/>
                          <a:latin typeface="Tahoma" panose="020B0604030504040204" pitchFamily="34" charset="0"/>
                          <a:ea typeface="Tahoma" panose="020B0604030504040204" pitchFamily="34" charset="0"/>
                          <a:cs typeface="Tahoma" panose="020B0604030504040204" pitchFamily="34" charset="0"/>
                        </a:rPr>
                        <a:t>14:13-31; </a:t>
                      </a:r>
                      <a:r>
                        <a:rPr lang="en-US" sz="4000" dirty="0" smtClean="0">
                          <a:effectLst/>
                          <a:latin typeface="Tahoma" panose="020B0604030504040204" pitchFamily="34" charset="0"/>
                          <a:ea typeface="Tahoma" panose="020B0604030504040204" pitchFamily="34" charset="0"/>
                          <a:cs typeface="Tahoma" panose="020B0604030504040204" pitchFamily="34" charset="0"/>
                        </a:rPr>
                        <a:t>      1 Corinthians </a:t>
                      </a:r>
                      <a:r>
                        <a:rPr lang="en-US" sz="4000" dirty="0">
                          <a:effectLst/>
                          <a:latin typeface="Tahoma" panose="020B0604030504040204" pitchFamily="34" charset="0"/>
                          <a:ea typeface="Tahoma" panose="020B0604030504040204" pitchFamily="34" charset="0"/>
                          <a:cs typeface="Tahoma" panose="020B0604030504040204" pitchFamily="34" charset="0"/>
                        </a:rPr>
                        <a:t>10:1-2).</a:t>
                      </a:r>
                    </a:p>
                  </a:txBody>
                  <a:tcPr marL="68580" marR="68580" marT="0" marB="0"/>
                </a:tc>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90142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6273"/>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Salvation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039563"/>
              </p:ext>
            </p:extLst>
          </p:nvPr>
        </p:nvGraphicFramePr>
        <p:xfrm>
          <a:off x="-3" y="926274"/>
          <a:ext cx="12192002" cy="6083810"/>
        </p:xfrm>
        <a:graphic>
          <a:graphicData uri="http://schemas.openxmlformats.org/drawingml/2006/table">
            <a:tbl>
              <a:tblPr firstRow="1" firstCol="1" bandRow="1">
                <a:tableStyleId>{073A0DAA-6AF3-43AB-8588-CEC1D06C72B9}</a:tableStyleId>
              </a:tblPr>
              <a:tblGrid>
                <a:gridCol w="6096001"/>
                <a:gridCol w="6096001"/>
              </a:tblGrid>
              <a:tr h="807523">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8580" marR="68580"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8580" marR="68580" marT="0" marB="0"/>
                </a:tc>
              </a:tr>
              <a:tr h="5276287">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Israel </a:t>
                      </a:r>
                      <a:r>
                        <a:rPr lang="en-US" sz="4000" dirty="0">
                          <a:effectLst/>
                          <a:latin typeface="Tahoma" panose="020B0604030504040204" pitchFamily="34" charset="0"/>
                          <a:ea typeface="Tahoma" panose="020B0604030504040204" pitchFamily="34" charset="0"/>
                          <a:cs typeface="Tahoma" panose="020B0604030504040204" pitchFamily="34" charset="0"/>
                        </a:rPr>
                        <a:t>was saved after crossing the Red Sea on dry land (baptized into Moses) while the Egyptians drowned (</a:t>
                      </a:r>
                      <a:r>
                        <a:rPr lang="en-US" sz="4000" dirty="0" smtClean="0">
                          <a:effectLst/>
                          <a:latin typeface="Tahoma" panose="020B0604030504040204" pitchFamily="34" charset="0"/>
                          <a:ea typeface="Tahoma" panose="020B0604030504040204" pitchFamily="34" charset="0"/>
                          <a:cs typeface="Tahoma" panose="020B0604030504040204" pitchFamily="34" charset="0"/>
                        </a:rPr>
                        <a:t>Exodus </a:t>
                      </a:r>
                      <a:r>
                        <a:rPr lang="en-US" sz="4000" dirty="0">
                          <a:effectLst/>
                          <a:latin typeface="Tahoma" panose="020B0604030504040204" pitchFamily="34" charset="0"/>
                          <a:ea typeface="Tahoma" panose="020B0604030504040204" pitchFamily="34" charset="0"/>
                          <a:cs typeface="Tahoma" panose="020B0604030504040204" pitchFamily="34" charset="0"/>
                        </a:rPr>
                        <a:t>14:13-31; </a:t>
                      </a:r>
                      <a:r>
                        <a:rPr lang="en-US" sz="4000" dirty="0" smtClean="0">
                          <a:effectLst/>
                          <a:latin typeface="Tahoma" panose="020B0604030504040204" pitchFamily="34" charset="0"/>
                          <a:ea typeface="Tahoma" panose="020B0604030504040204" pitchFamily="34" charset="0"/>
                          <a:cs typeface="Tahoma" panose="020B0604030504040204" pitchFamily="34" charset="0"/>
                        </a:rPr>
                        <a:t>      1 Corinthians </a:t>
                      </a:r>
                      <a:r>
                        <a:rPr lang="en-US" sz="4000" dirty="0">
                          <a:effectLst/>
                          <a:latin typeface="Tahoma" panose="020B0604030504040204" pitchFamily="34" charset="0"/>
                          <a:ea typeface="Tahoma" panose="020B0604030504040204" pitchFamily="34" charset="0"/>
                          <a:cs typeface="Tahoma" panose="020B0604030504040204" pitchFamily="34" charset="0"/>
                        </a:rPr>
                        <a:t>10:1-2).</a:t>
                      </a:r>
                    </a:p>
                  </a:txBody>
                  <a:tcPr marL="68580" marR="68580" marT="0" marB="0"/>
                </a:tc>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Christians </a:t>
                      </a:r>
                      <a:r>
                        <a:rPr lang="en-US" sz="4000" dirty="0">
                          <a:effectLst/>
                          <a:latin typeface="Tahoma" panose="020B0604030504040204" pitchFamily="34" charset="0"/>
                          <a:ea typeface="Tahoma" panose="020B0604030504040204" pitchFamily="34" charset="0"/>
                          <a:cs typeface="Tahoma" panose="020B0604030504040204" pitchFamily="34" charset="0"/>
                        </a:rPr>
                        <a:t>are saved after passing through the watery grave of baptism (baptized into Christ) and died to that old man of sin </a:t>
                      </a:r>
                      <a:r>
                        <a:rPr lang="en-US" sz="4000" dirty="0" smtClean="0">
                          <a:effectLst/>
                          <a:latin typeface="Tahoma" panose="020B0604030504040204" pitchFamily="34" charset="0"/>
                          <a:ea typeface="Tahoma" panose="020B0604030504040204" pitchFamily="34" charset="0"/>
                          <a:cs typeface="Tahoma" panose="020B0604030504040204" pitchFamily="34" charset="0"/>
                        </a:rPr>
                        <a:t>(John</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3:5; </a:t>
                      </a:r>
                      <a:r>
                        <a:rPr lang="en-US" sz="4000" dirty="0" smtClean="0">
                          <a:effectLst/>
                          <a:latin typeface="Tahoma" panose="020B0604030504040204" pitchFamily="34" charset="0"/>
                          <a:ea typeface="Tahoma" panose="020B0604030504040204" pitchFamily="34" charset="0"/>
                          <a:cs typeface="Tahoma" panose="020B0604030504040204" pitchFamily="34" charset="0"/>
                        </a:rPr>
                        <a:t>Romans 6:3;    1 Peter 1:22-25</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52855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Salvation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2386529"/>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8580" marR="68580"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8580" marR="68580" marT="0" marB="0"/>
                </a:tc>
              </a:tr>
              <a:tr h="5125659">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dirty="0">
                          <a:effectLst/>
                          <a:latin typeface="Tahoma" panose="020B0604030504040204" pitchFamily="34" charset="0"/>
                          <a:ea typeface="Tahoma" panose="020B0604030504040204" pitchFamily="34" charset="0"/>
                          <a:cs typeface="Tahoma" panose="020B0604030504040204" pitchFamily="34" charset="0"/>
                        </a:rPr>
                        <a:t>saved Rahab and her family from death in Jericho because she hid the spies and obeyed the Lord’s command to be </a:t>
                      </a:r>
                      <a:r>
                        <a:rPr lang="en-US" sz="4000" dirty="0" smtClean="0">
                          <a:effectLst/>
                          <a:latin typeface="Tahoma" panose="020B0604030504040204" pitchFamily="34" charset="0"/>
                          <a:ea typeface="Tahoma" panose="020B0604030504040204" pitchFamily="34" charset="0"/>
                          <a:cs typeface="Tahoma" panose="020B0604030504040204" pitchFamily="34" charset="0"/>
                        </a:rPr>
                        <a:t>saved </a:t>
                      </a:r>
                      <a:r>
                        <a:rPr lang="en-US" sz="4000" dirty="0">
                          <a:effectLst/>
                          <a:latin typeface="Tahoma" panose="020B0604030504040204" pitchFamily="34" charset="0"/>
                          <a:ea typeface="Tahoma" panose="020B0604030504040204" pitchFamily="34" charset="0"/>
                          <a:cs typeface="Tahoma" panose="020B0604030504040204" pitchFamily="34" charset="0"/>
                        </a:rPr>
                        <a:t>(</a:t>
                      </a:r>
                      <a:r>
                        <a:rPr lang="en-US" sz="4000" dirty="0" smtClean="0">
                          <a:effectLst/>
                          <a:latin typeface="Tahoma" panose="020B0604030504040204" pitchFamily="34" charset="0"/>
                          <a:ea typeface="Tahoma" panose="020B0604030504040204" pitchFamily="34" charset="0"/>
                          <a:cs typeface="Tahoma" panose="020B0604030504040204" pitchFamily="34" charset="0"/>
                        </a:rPr>
                        <a:t>Joshua 2:8-21; 6:23). </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1305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Salvation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221845"/>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8580" marR="68580"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8580" marR="68580" marT="0" marB="0"/>
                </a:tc>
              </a:tr>
              <a:tr h="5125659">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God </a:t>
                      </a:r>
                      <a:r>
                        <a:rPr lang="en-US" sz="4000" dirty="0">
                          <a:effectLst/>
                          <a:latin typeface="Tahoma" panose="020B0604030504040204" pitchFamily="34" charset="0"/>
                          <a:ea typeface="Tahoma" panose="020B0604030504040204" pitchFamily="34" charset="0"/>
                          <a:cs typeface="Tahoma" panose="020B0604030504040204" pitchFamily="34" charset="0"/>
                        </a:rPr>
                        <a:t>saved Rahab and her family from death in Jericho because she hid the spies and obeyed the Lord’s command to be </a:t>
                      </a:r>
                      <a:r>
                        <a:rPr lang="en-US" sz="4000" dirty="0" smtClean="0">
                          <a:effectLst/>
                          <a:latin typeface="Tahoma" panose="020B0604030504040204" pitchFamily="34" charset="0"/>
                          <a:ea typeface="Tahoma" panose="020B0604030504040204" pitchFamily="34" charset="0"/>
                          <a:cs typeface="Tahoma" panose="020B0604030504040204" pitchFamily="34" charset="0"/>
                        </a:rPr>
                        <a:t>saved </a:t>
                      </a:r>
                      <a:r>
                        <a:rPr lang="en-US" sz="4000" dirty="0">
                          <a:effectLst/>
                          <a:latin typeface="Tahoma" panose="020B0604030504040204" pitchFamily="34" charset="0"/>
                          <a:ea typeface="Tahoma" panose="020B0604030504040204" pitchFamily="34" charset="0"/>
                          <a:cs typeface="Tahoma" panose="020B0604030504040204" pitchFamily="34" charset="0"/>
                        </a:rPr>
                        <a:t>(</a:t>
                      </a:r>
                      <a:r>
                        <a:rPr lang="en-US" sz="4000" dirty="0" smtClean="0">
                          <a:effectLst/>
                          <a:latin typeface="Tahoma" panose="020B0604030504040204" pitchFamily="34" charset="0"/>
                          <a:ea typeface="Tahoma" panose="020B0604030504040204" pitchFamily="34" charset="0"/>
                          <a:cs typeface="Tahoma" panose="020B0604030504040204" pitchFamily="34" charset="0"/>
                        </a:rPr>
                        <a:t>Joshua 2:8-21; 6:23). </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We </a:t>
                      </a:r>
                      <a:r>
                        <a:rPr lang="en-US" sz="4000" dirty="0">
                          <a:effectLst/>
                          <a:latin typeface="Tahoma" panose="020B0604030504040204" pitchFamily="34" charset="0"/>
                          <a:ea typeface="Tahoma" panose="020B0604030504040204" pitchFamily="34" charset="0"/>
                          <a:cs typeface="Tahoma" panose="020B0604030504040204" pitchFamily="34" charset="0"/>
                        </a:rPr>
                        <a:t>are justified by works of obedience and not by faith </a:t>
                      </a:r>
                      <a:r>
                        <a:rPr lang="en-US" sz="4000" dirty="0" smtClean="0">
                          <a:effectLst/>
                          <a:latin typeface="Tahoma" panose="020B0604030504040204" pitchFamily="34" charset="0"/>
                          <a:ea typeface="Tahoma" panose="020B0604030504040204" pitchFamily="34" charset="0"/>
                          <a:cs typeface="Tahoma" panose="020B0604030504040204" pitchFamily="34" charset="0"/>
                        </a:rPr>
                        <a:t>alone as the inspired</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writer demonstrates from Rahab’s example</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James 2:24-26</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01138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4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God is the Arm of Strength</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1704471"/>
              </p:ext>
            </p:extLst>
          </p:nvPr>
        </p:nvGraphicFramePr>
        <p:xfrm>
          <a:off x="-3" y="950026"/>
          <a:ext cx="12192002" cy="5907974"/>
        </p:xfrm>
        <a:graphic>
          <a:graphicData uri="http://schemas.openxmlformats.org/drawingml/2006/table">
            <a:tbl>
              <a:tblPr firstRow="1" firstCol="1" bandRow="1">
                <a:tableStyleId>{073A0DAA-6AF3-43AB-8588-CEC1D06C72B9}</a:tableStyleId>
              </a:tblPr>
              <a:tblGrid>
                <a:gridCol w="6096001"/>
                <a:gridCol w="6096001"/>
              </a:tblGrid>
              <a:tr h="782315">
                <a:tc>
                  <a:txBody>
                    <a:bodyPr/>
                    <a:lstStyle/>
                    <a:p>
                      <a:pPr marL="0" marR="0" algn="ctr">
                        <a:lnSpc>
                          <a:spcPct val="107000"/>
                        </a:lnSpc>
                        <a:spcBef>
                          <a:spcPts val="0"/>
                        </a:spcBef>
                        <a:spcAft>
                          <a:spcPts val="0"/>
                        </a:spcAft>
                      </a:pPr>
                      <a:r>
                        <a:rPr lang="en-US" sz="4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Old Covenant</a:t>
                      </a:r>
                    </a:p>
                  </a:txBody>
                  <a:tcPr marL="60732" marR="60732" marT="0" marB="0"/>
                </a:tc>
                <a:tc>
                  <a:txBody>
                    <a:bodyPr/>
                    <a:lstStyle/>
                    <a:p>
                      <a:pPr marL="0" marR="0" algn="ctr">
                        <a:lnSpc>
                          <a:spcPct val="107000"/>
                        </a:lnSpc>
                        <a:spcBef>
                          <a:spcPts val="0"/>
                        </a:spcBef>
                        <a:spcAft>
                          <a:spcPts val="0"/>
                        </a:spcAft>
                      </a:pPr>
                      <a:r>
                        <a:rPr lang="en-US" sz="4000" dirty="0">
                          <a:solidFill>
                            <a:srgbClr val="00FF00"/>
                          </a:solidFill>
                          <a:effectLst/>
                          <a:latin typeface="Tahoma" panose="020B0604030504040204" pitchFamily="34" charset="0"/>
                          <a:ea typeface="Tahoma" panose="020B0604030504040204" pitchFamily="34" charset="0"/>
                          <a:cs typeface="Tahoma" panose="020B0604030504040204" pitchFamily="34" charset="0"/>
                        </a:rPr>
                        <a:t>New Covenant</a:t>
                      </a:r>
                    </a:p>
                  </a:txBody>
                  <a:tcPr marL="60732" marR="60732" marT="0" marB="0"/>
                </a:tc>
              </a:tr>
              <a:tr h="5125659">
                <a:tc>
                  <a:txBody>
                    <a:bodyPr/>
                    <a:lstStyle/>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00" dirty="0" smtClean="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0732" marR="60732" marT="0" marB="0"/>
                </a:tc>
              </a:tr>
            </a:tbl>
          </a:graphicData>
        </a:graphic>
      </p:graphicFrame>
    </p:spTree>
    <p:extLst>
      <p:ext uri="{BB962C8B-B14F-4D97-AF65-F5344CB8AC3E}">
        <p14:creationId xmlns:p14="http://schemas.microsoft.com/office/powerpoint/2010/main" val="2027024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1965</TotalTime>
  <Words>2235</Words>
  <Application>Microsoft Office PowerPoint</Application>
  <PresentationFormat>Widescreen</PresentationFormat>
  <Paragraphs>172</Paragraphs>
  <Slides>24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Tahoma</vt:lpstr>
      <vt:lpstr>Office Theme</vt:lpstr>
      <vt:lpstr>Hymns for Worship at Woodmont</vt:lpstr>
      <vt:lpstr>PowerPoint Presentation</vt:lpstr>
      <vt:lpstr>Introduction</vt:lpstr>
      <vt:lpstr>With God is the Arm of Salvation</vt:lpstr>
      <vt:lpstr>With God is the Arm of Salvation</vt:lpstr>
      <vt:lpstr>With God is the Arm of Salvation</vt:lpstr>
      <vt:lpstr>With God is the Arm of Salvation</vt:lpstr>
      <vt:lpstr>With God is the Arm of Salvation</vt:lpstr>
      <vt:lpstr>With God is the Arm of Strength</vt:lpstr>
      <vt:lpstr>With God is the Arm of Strength</vt:lpstr>
      <vt:lpstr>With God is the Arm of Strength</vt:lpstr>
      <vt:lpstr>With God is the Arm of Strength</vt:lpstr>
      <vt:lpstr>With God is the Arm of Strength</vt:lpstr>
      <vt:lpstr>With God is the Arm of Strength</vt:lpstr>
      <vt:lpstr>With God is the Arm of Strength</vt:lpstr>
      <vt:lpstr>With God is the Arm of Shelter</vt:lpstr>
      <vt:lpstr>With God is the Arm of Shelter</vt:lpstr>
      <vt:lpstr>With God is the Arm of Shelter</vt:lpstr>
      <vt:lpstr>With God is the Arm of Shelter</vt:lpstr>
      <vt:lpstr>With God is the Arm of Shelter</vt:lpstr>
      <vt:lpstr>With God is the Arm of Shelter</vt:lpstr>
      <vt:lpstr>With God is the Arm of Shelter</vt:lpstr>
      <vt:lpstr>Are you Leaning on the Everlasting Arms?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41</cp:revision>
  <dcterms:created xsi:type="dcterms:W3CDTF">2017-04-01T10:47:36Z</dcterms:created>
  <dcterms:modified xsi:type="dcterms:W3CDTF">2017-04-02T19:33:29Z</dcterms:modified>
</cp:coreProperties>
</file>