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61" r:id="rId2"/>
    <p:sldId id="256" r:id="rId3"/>
    <p:sldId id="280" r:id="rId4"/>
    <p:sldId id="288" r:id="rId5"/>
    <p:sldId id="271" r:id="rId6"/>
    <p:sldId id="281" r:id="rId7"/>
    <p:sldId id="282" r:id="rId8"/>
    <p:sldId id="272" r:id="rId9"/>
    <p:sldId id="273" r:id="rId10"/>
    <p:sldId id="283" r:id="rId11"/>
    <p:sldId id="284" r:id="rId12"/>
    <p:sldId id="274" r:id="rId13"/>
    <p:sldId id="276" r:id="rId14"/>
    <p:sldId id="285" r:id="rId15"/>
    <p:sldId id="277" r:id="rId16"/>
    <p:sldId id="286" r:id="rId17"/>
    <p:sldId id="278" r:id="rId18"/>
    <p:sldId id="287" r:id="rId19"/>
    <p:sldId id="260" r:id="rId20"/>
    <p:sldId id="279" r:id="rId21"/>
    <p:sldId id="289" r:id="rId22"/>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79" d="100"/>
          <a:sy n="79" d="100"/>
        </p:scale>
        <p:origin x="24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1"/>
            <a:ext cx="3912182" cy="355083"/>
          </a:xfrm>
          <a:prstGeom prst="rect">
            <a:avLst/>
          </a:prstGeom>
        </p:spPr>
        <p:txBody>
          <a:bodyPr vert="horz" lIns="91440" tIns="45720" rIns="91440" bIns="45720" rtlCol="0"/>
          <a:lstStyle>
            <a:lvl1pPr algn="r">
              <a:defRPr sz="1200"/>
            </a:lvl1pPr>
          </a:lstStyle>
          <a:p>
            <a:fld id="{4CF59382-71BD-4C2E-9A62-A3D0EADAFCC9}" type="datetimeFigureOut">
              <a:rPr lang="en-US" smtClean="0"/>
              <a:t>5/20/2017</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A95C8326-94A5-4A6A-BA16-655D9458A96B}" type="slidenum">
              <a:rPr lang="en-US" smtClean="0"/>
              <a:t>‹#›</a:t>
            </a:fld>
            <a:endParaRPr lang="en-US"/>
          </a:p>
        </p:txBody>
      </p:sp>
    </p:spTree>
    <p:extLst>
      <p:ext uri="{BB962C8B-B14F-4D97-AF65-F5344CB8AC3E}">
        <p14:creationId xmlns:p14="http://schemas.microsoft.com/office/powerpoint/2010/main" val="3732862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1600" cy="354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338" y="0"/>
            <a:ext cx="3913187" cy="354013"/>
          </a:xfrm>
          <a:prstGeom prst="rect">
            <a:avLst/>
          </a:prstGeom>
        </p:spPr>
        <p:txBody>
          <a:bodyPr vert="horz" lIns="91440" tIns="45720" rIns="91440" bIns="45720" rtlCol="0"/>
          <a:lstStyle>
            <a:lvl1pPr algn="r">
              <a:defRPr sz="1200"/>
            </a:lvl1pPr>
          </a:lstStyle>
          <a:p>
            <a:fld id="{B02890FB-E1C9-4814-ADDC-2571C701B9B3}" type="datetimeFigureOut">
              <a:rPr lang="en-US" smtClean="0"/>
              <a:t>5/21/2017</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3288" y="3405188"/>
            <a:ext cx="7221537" cy="27876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3063"/>
            <a:ext cx="3911600" cy="354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338" y="6723063"/>
            <a:ext cx="3913187" cy="354012"/>
          </a:xfrm>
          <a:prstGeom prst="rect">
            <a:avLst/>
          </a:prstGeom>
        </p:spPr>
        <p:txBody>
          <a:bodyPr vert="horz" lIns="91440" tIns="45720" rIns="91440" bIns="45720" rtlCol="0" anchor="b"/>
          <a:lstStyle>
            <a:lvl1pPr algn="r">
              <a:defRPr sz="1200"/>
            </a:lvl1pPr>
          </a:lstStyle>
          <a:p>
            <a:fld id="{25056BE2-E3AE-4CDB-B126-21042A55EC74}" type="slidenum">
              <a:rPr lang="en-US" smtClean="0"/>
              <a:t>‹#›</a:t>
            </a:fld>
            <a:endParaRPr lang="en-US"/>
          </a:p>
        </p:txBody>
      </p:sp>
    </p:spTree>
    <p:extLst>
      <p:ext uri="{BB962C8B-B14F-4D97-AF65-F5344CB8AC3E}">
        <p14:creationId xmlns:p14="http://schemas.microsoft.com/office/powerpoint/2010/main" val="1549578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Handout- questions to answer from sermon.  Brayton, Parker, Leighton can answer.  Steve Moreland</a:t>
            </a:r>
            <a:r>
              <a:rPr lang="en-US" sz="1200" kern="1200" baseline="0" dirty="0" smtClean="0">
                <a:solidFill>
                  <a:schemeClr val="tx1"/>
                </a:solidFill>
                <a:effectLst/>
                <a:latin typeface="+mn-lt"/>
                <a:ea typeface="+mn-ea"/>
                <a:cs typeface="+mn-cs"/>
              </a:rPr>
              <a:t> in MI.  </a:t>
            </a:r>
            <a:r>
              <a:rPr lang="en-US" sz="1200" kern="1200" dirty="0" smtClean="0">
                <a:solidFill>
                  <a:schemeClr val="tx1"/>
                </a:solidFill>
                <a:effectLst/>
                <a:latin typeface="+mn-lt"/>
                <a:ea typeface="+mn-ea"/>
                <a:cs typeface="+mn-cs"/>
              </a:rPr>
              <a:t>Our last study dealing with BRP was Hannah’s prayer. She gave her son to the Lord all the days of his life &amp; he faithfully served as prophet, priest, and judge.  Samuel was old and his sons were wicked and the Israelites demanded a king to judge them like all the other nations (1 Sam. 8:4).  Samuel was grieved but God told him that they had rejected Him as being king over them and He would grant their petition but with a warning about the king making them slaves to do his work &amp; they would cry out to God for the king which they chose and God wouldn’t answer them (1 Sam. 8:18).  You better be careful what you ask for because you might get it which might lead to destruction like the Israelites found out in the wilderness.  That’s important as we think about the first king of Israel.  He was taller than anyone else but he was weak in faith.  This morning we are going to compare and contrast </a:t>
            </a:r>
            <a:r>
              <a:rPr lang="en-US" sz="1200" kern="1200" dirty="0" err="1" smtClean="0">
                <a:solidFill>
                  <a:schemeClr val="tx1"/>
                </a:solidFill>
                <a:effectLst/>
                <a:latin typeface="+mn-lt"/>
                <a:ea typeface="+mn-ea"/>
                <a:cs typeface="+mn-cs"/>
              </a:rPr>
              <a:t>Sauls</a:t>
            </a:r>
            <a:r>
              <a:rPr lang="en-US" sz="1200" kern="1200" dirty="0" smtClean="0">
                <a:solidFill>
                  <a:schemeClr val="tx1"/>
                </a:solidFill>
                <a:effectLst/>
                <a:latin typeface="+mn-lt"/>
                <a:ea typeface="+mn-ea"/>
                <a:cs typeface="+mn-cs"/>
              </a:rPr>
              <a:t> Fear vs. </a:t>
            </a:r>
            <a:r>
              <a:rPr lang="en-US" sz="1200" kern="1200" dirty="0" err="1" smtClean="0">
                <a:solidFill>
                  <a:schemeClr val="tx1"/>
                </a:solidFill>
                <a:effectLst/>
                <a:latin typeface="+mn-lt"/>
                <a:ea typeface="+mn-ea"/>
                <a:cs typeface="+mn-cs"/>
              </a:rPr>
              <a:t>Davids</a:t>
            </a:r>
            <a:r>
              <a:rPr lang="en-US" sz="1200" kern="1200" dirty="0" smtClean="0">
                <a:solidFill>
                  <a:schemeClr val="tx1"/>
                </a:solidFill>
                <a:effectLst/>
                <a:latin typeface="+mn-lt"/>
                <a:ea typeface="+mn-ea"/>
                <a:cs typeface="+mn-cs"/>
              </a:rPr>
              <a:t> Faith!  </a:t>
            </a:r>
          </a:p>
          <a:p>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1</a:t>
            </a:fld>
            <a:endParaRPr lang="en-US"/>
          </a:p>
        </p:txBody>
      </p:sp>
    </p:spTree>
    <p:extLst>
      <p:ext uri="{BB962C8B-B14F-4D97-AF65-F5344CB8AC3E}">
        <p14:creationId xmlns:p14="http://schemas.microsoft.com/office/powerpoint/2010/main" val="13421882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What is Saul doing when Goliath is taunting God’s army</a:t>
            </a:r>
            <a:r>
              <a:rPr lang="en-US" baseline="0" dirty="0" smtClean="0"/>
              <a:t> for 40 days?  He is shaking in his boots scared to death and so is the army!  David recognized that he wasn’t fighting a physical battle but a spiritual one.  Who is this uncircumcised Philistine that he should taunt the armies of the living God (17:26). God would deliver from the hand of the Philistine.  He came in the name of the Lord of hosts.  We are fighting a spiritual, not a physical one (Eph. 6:10).</a:t>
            </a:r>
            <a:endParaRPr lang="en-US" dirty="0" smtClean="0"/>
          </a:p>
          <a:p>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10</a:t>
            </a:fld>
            <a:endParaRPr lang="en-US"/>
          </a:p>
        </p:txBody>
      </p:sp>
    </p:spTree>
    <p:extLst>
      <p:ext uri="{BB962C8B-B14F-4D97-AF65-F5344CB8AC3E}">
        <p14:creationId xmlns:p14="http://schemas.microsoft.com/office/powerpoint/2010/main" val="766734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Why did Saul reject</a:t>
            </a:r>
            <a:r>
              <a:rPr lang="en-US" baseline="0" dirty="0" smtClean="0"/>
              <a:t> God’s word is answered in this point.  He saw the people scattering from him in the battle of </a:t>
            </a:r>
            <a:r>
              <a:rPr lang="en-US" baseline="0" dirty="0" err="1" smtClean="0"/>
              <a:t>Michmash</a:t>
            </a:r>
            <a:r>
              <a:rPr lang="en-US" baseline="0" dirty="0" smtClean="0"/>
              <a:t> and sinned by offering the burnt offering.  Amalek was a great victory but he kept on claiming he obeyed.  But upon several rebukes from Samuel that he didn’t, he confessed that he feared the people and listened to their voice (15:24).  Saul was afraid when Goliath challenged Israel (17:11).</a:t>
            </a:r>
            <a:endParaRPr lang="en-US" dirty="0" smtClean="0"/>
          </a:p>
          <a:p>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11</a:t>
            </a:fld>
            <a:endParaRPr lang="en-US"/>
          </a:p>
        </p:txBody>
      </p:sp>
    </p:spTree>
    <p:extLst>
      <p:ext uri="{BB962C8B-B14F-4D97-AF65-F5344CB8AC3E}">
        <p14:creationId xmlns:p14="http://schemas.microsoft.com/office/powerpoint/2010/main" val="3432395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Why did Saul reject</a:t>
            </a:r>
            <a:r>
              <a:rPr lang="en-US" baseline="0" dirty="0" smtClean="0"/>
              <a:t> God’s word is answered in this point.  He saw the people scattering from him in the battle of </a:t>
            </a:r>
            <a:r>
              <a:rPr lang="en-US" baseline="0" dirty="0" err="1" smtClean="0"/>
              <a:t>Michmash</a:t>
            </a:r>
            <a:r>
              <a:rPr lang="en-US" baseline="0" dirty="0" smtClean="0"/>
              <a:t> and sinned by offering the burnt offering.  Amalek was a great victory but he kept on claiming he obeyed.  But upon several rebukes from Samuel that he didn’t, he confessed that he feared the people and listened to their voice (15:24).  Saul was afraid when Goliath challenged Israel (17:11).</a:t>
            </a:r>
            <a:endParaRPr lang="en-US" dirty="0" smtClean="0"/>
          </a:p>
          <a:p>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12</a:t>
            </a:fld>
            <a:endParaRPr lang="en-US"/>
          </a:p>
        </p:txBody>
      </p:sp>
    </p:spTree>
    <p:extLst>
      <p:ext uri="{BB962C8B-B14F-4D97-AF65-F5344CB8AC3E}">
        <p14:creationId xmlns:p14="http://schemas.microsoft.com/office/powerpoint/2010/main" val="4114763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was David able to muster up the</a:t>
            </a:r>
            <a:r>
              <a:rPr lang="en-US" sz="1200" kern="1200" baseline="0" dirty="0" smtClean="0">
                <a:solidFill>
                  <a:schemeClr val="tx1"/>
                </a:solidFill>
                <a:effectLst/>
                <a:latin typeface="+mn-lt"/>
                <a:ea typeface="+mn-ea"/>
                <a:cs typeface="+mn-cs"/>
              </a:rPr>
              <a:t> courage to face &amp; kill Goliath when Saul and his army were scared to death?  </a:t>
            </a:r>
            <a:r>
              <a:rPr lang="en-US" sz="1200" kern="1200" dirty="0" smtClean="0">
                <a:solidFill>
                  <a:schemeClr val="tx1"/>
                </a:solidFill>
                <a:effectLst/>
                <a:latin typeface="+mn-lt"/>
                <a:ea typeface="+mn-ea"/>
                <a:cs typeface="+mn-cs"/>
              </a:rPr>
              <a:t>His faith was in the Lord concerning this uncircumcised Philistine who is taunting the armies of the living God.  David tells Saul (remember that he is the tallest of the Israelites &amp; is afraid) that he will go fight and kill him so let no man’s heart fail because of him (17:32-36).  Saul tells him go and may the Lord be with you.  When David kills Goliath the rest of the Israelites have confidence to defeat the Philistines</a:t>
            </a:r>
            <a:r>
              <a:rPr lang="en-US" sz="1200" kern="1200" baseline="0" dirty="0" smtClean="0">
                <a:solidFill>
                  <a:schemeClr val="tx1"/>
                </a:solidFill>
                <a:effectLst/>
                <a:latin typeface="+mn-lt"/>
                <a:ea typeface="+mn-ea"/>
                <a:cs typeface="+mn-cs"/>
              </a:rPr>
              <a:t> (17:52).  Rather than giving in to peer pressure, we should inspire confidence in others to defeat our enemy the devil who wants us to be lost!</a:t>
            </a: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13</a:t>
            </a:fld>
            <a:endParaRPr lang="en-US"/>
          </a:p>
        </p:txBody>
      </p:sp>
    </p:spTree>
    <p:extLst>
      <p:ext uri="{BB962C8B-B14F-4D97-AF65-F5344CB8AC3E}">
        <p14:creationId xmlns:p14="http://schemas.microsoft.com/office/powerpoint/2010/main" val="218391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was David able to muster up the</a:t>
            </a:r>
            <a:r>
              <a:rPr lang="en-US" sz="1200" kern="1200" baseline="0" dirty="0" smtClean="0">
                <a:solidFill>
                  <a:schemeClr val="tx1"/>
                </a:solidFill>
                <a:effectLst/>
                <a:latin typeface="+mn-lt"/>
                <a:ea typeface="+mn-ea"/>
                <a:cs typeface="+mn-cs"/>
              </a:rPr>
              <a:t> courage to face &amp; kill Goliath when Saul and his army were scared to death?  </a:t>
            </a:r>
            <a:r>
              <a:rPr lang="en-US" sz="1200" kern="1200" dirty="0" smtClean="0">
                <a:solidFill>
                  <a:schemeClr val="tx1"/>
                </a:solidFill>
                <a:effectLst/>
                <a:latin typeface="+mn-lt"/>
                <a:ea typeface="+mn-ea"/>
                <a:cs typeface="+mn-cs"/>
              </a:rPr>
              <a:t>His faith was in the Lord concerning this uncircumcised Philistine who is taunting the armies of the living God.  David tells Saul (remember that he is the tallest of the Israelites &amp; is afraid) that he will go fight and kill him so let no man’s heart fail because of him (17:32-36).  Saul tells him go and may the Lord be with you.  When David kills Goliath the rest of the Israelites have confidence to defeat the Philistines</a:t>
            </a:r>
            <a:r>
              <a:rPr lang="en-US" sz="1200" kern="1200" baseline="0" dirty="0" smtClean="0">
                <a:solidFill>
                  <a:schemeClr val="tx1"/>
                </a:solidFill>
                <a:effectLst/>
                <a:latin typeface="+mn-lt"/>
                <a:ea typeface="+mn-ea"/>
                <a:cs typeface="+mn-cs"/>
              </a:rPr>
              <a:t> (17:52).  Rather than giving in to peer pressure, we should inspire confidence in others to defeat our enemy the devil who wants us to be lost!</a:t>
            </a: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14</a:t>
            </a:fld>
            <a:endParaRPr lang="en-US"/>
          </a:p>
        </p:txBody>
      </p:sp>
    </p:spTree>
    <p:extLst>
      <p:ext uri="{BB962C8B-B14F-4D97-AF65-F5344CB8AC3E}">
        <p14:creationId xmlns:p14="http://schemas.microsoft.com/office/powerpoint/2010/main" val="2908016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was Saul trying to kill David? Envy.  He tried many times.  Key verses that will tell us why (18:8-9).  Women were singing Saul had slain his thousands,</a:t>
            </a:r>
            <a:r>
              <a:rPr lang="en-US" baseline="0" dirty="0" smtClean="0"/>
              <a:t> but David his ten thousands.  What more can he have than the kingdom?  Saul looked at David with suspicion from that day on.  Saul tried to pin David to the wall several times but David escaped.  Saul would send David on battles so that he would fail. Saul was David’s enemy continually (18:29). Saul sought David everyday with his whole army, but never was able to put him to death (23:13-14). </a:t>
            </a:r>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15</a:t>
            </a:fld>
            <a:endParaRPr lang="en-US"/>
          </a:p>
        </p:txBody>
      </p:sp>
    </p:spTree>
    <p:extLst>
      <p:ext uri="{BB962C8B-B14F-4D97-AF65-F5344CB8AC3E}">
        <p14:creationId xmlns:p14="http://schemas.microsoft.com/office/powerpoint/2010/main" val="4049835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was Saul trying to kill David? Envy.  He tried many times.  Key verses that will tell us why (18:8-9).  Women were singing Saul had slain his thousands,</a:t>
            </a:r>
            <a:r>
              <a:rPr lang="en-US" baseline="0" dirty="0" smtClean="0"/>
              <a:t> but David his ten thousands.  What more can he have than the kingdom?  Saul looked at David with suspicion from that day on.  Saul tried to pin David to the wall several times but David escaped.  Saul would send David on battles so that he would fail. Saul was David’s enemy continually (18:29). Saul sought David everyday with his whole army, but never was able to put him to death (23:13-14). </a:t>
            </a:r>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16</a:t>
            </a:fld>
            <a:endParaRPr lang="en-US"/>
          </a:p>
        </p:txBody>
      </p:sp>
    </p:spTree>
    <p:extLst>
      <p:ext uri="{BB962C8B-B14F-4D97-AF65-F5344CB8AC3E}">
        <p14:creationId xmlns:p14="http://schemas.microsoft.com/office/powerpoint/2010/main" val="153606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David had several opportunities to kill Saul and could</a:t>
            </a:r>
            <a:r>
              <a:rPr lang="en-US" baseline="0" dirty="0" smtClean="0"/>
              <a:t> have justified it by saying that he had been anointed the next king.  </a:t>
            </a:r>
            <a:r>
              <a:rPr lang="en-US" dirty="0" smtClean="0"/>
              <a:t>Why</a:t>
            </a:r>
            <a:r>
              <a:rPr lang="en-US" baseline="0" dirty="0" smtClean="0"/>
              <a:t> didn’t David kill him then?  Because Saul was anointed by the Lord.  David’s men said kill him (24:4) but instead he cut off the edge of his robe.  His conscience bothered him.  He told his men that he wouldn’t do it because he was the Lord’s anointed (24:6).  David is able to show Saul the evidence that he had the opportunity but refused to kill him.  He bowed and prostrated before him.  David is an example of loving your enemy and doing good to them!  Saul found out David was in the wilderness of </a:t>
            </a:r>
            <a:r>
              <a:rPr lang="en-US" baseline="0" dirty="0" err="1" smtClean="0"/>
              <a:t>Ziph</a:t>
            </a:r>
            <a:r>
              <a:rPr lang="en-US" baseline="0" dirty="0" smtClean="0"/>
              <a:t> (Ch. 26).  Saul is asleep along with the men around him.  </a:t>
            </a:r>
            <a:r>
              <a:rPr lang="en-US" baseline="0" dirty="0" err="1" smtClean="0"/>
              <a:t>Abishai</a:t>
            </a:r>
            <a:r>
              <a:rPr lang="en-US" baseline="0" dirty="0" smtClean="0"/>
              <a:t> asked permission to kill him and he </a:t>
            </a:r>
            <a:r>
              <a:rPr lang="en-US" baseline="0" dirty="0" err="1" smtClean="0"/>
              <a:t>he</a:t>
            </a:r>
            <a:r>
              <a:rPr lang="en-US" baseline="0" dirty="0" smtClean="0"/>
              <a:t> told him don’t destroy him for who can stretch out his hand against the Lord’s anointed &amp; be without guilt (26:9).  David thought that God would strike him, that he would </a:t>
            </a:r>
            <a:r>
              <a:rPr lang="en-US" baseline="0" dirty="0" err="1" smtClean="0"/>
              <a:t>died</a:t>
            </a:r>
            <a:r>
              <a:rPr lang="en-US" baseline="0" dirty="0" smtClean="0"/>
              <a:t>, or go to battle and perish which is what happened!</a:t>
            </a:r>
          </a:p>
          <a:p>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17</a:t>
            </a:fld>
            <a:endParaRPr lang="en-US"/>
          </a:p>
        </p:txBody>
      </p:sp>
    </p:spTree>
    <p:extLst>
      <p:ext uri="{BB962C8B-B14F-4D97-AF65-F5344CB8AC3E}">
        <p14:creationId xmlns:p14="http://schemas.microsoft.com/office/powerpoint/2010/main" val="25127432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David had several opportunities to kill Saul and could</a:t>
            </a:r>
            <a:r>
              <a:rPr lang="en-US" baseline="0" dirty="0" smtClean="0"/>
              <a:t> have justified it by saying that he had been anointed the next king.  </a:t>
            </a:r>
            <a:r>
              <a:rPr lang="en-US" dirty="0" smtClean="0"/>
              <a:t>Why</a:t>
            </a:r>
            <a:r>
              <a:rPr lang="en-US" baseline="0" dirty="0" smtClean="0"/>
              <a:t> didn’t David kill him then?  Because Saul was anointed by the Lord.  David’s men said kill him (24:4) but instead he cut off the edge of his robe.  His conscience bothered him.  He told his men that he wouldn’t do it because he was the Lord’s anointed (24:6).  David is able to show Saul the evidence that he had the opportunity but refused to kill him.  He bowed and prostrated before him.  David is an example of loving your enemy and doing good to them!  Saul found out David was in the wilderness of </a:t>
            </a:r>
            <a:r>
              <a:rPr lang="en-US" baseline="0" dirty="0" err="1" smtClean="0"/>
              <a:t>Ziph</a:t>
            </a:r>
            <a:r>
              <a:rPr lang="en-US" baseline="0" dirty="0" smtClean="0"/>
              <a:t> (Ch. 26).  Saul is asleep along with the men around him.  </a:t>
            </a:r>
            <a:r>
              <a:rPr lang="en-US" baseline="0" dirty="0" err="1" smtClean="0"/>
              <a:t>Abishai</a:t>
            </a:r>
            <a:r>
              <a:rPr lang="en-US" baseline="0" dirty="0" smtClean="0"/>
              <a:t> asked permission to kill him and he </a:t>
            </a:r>
            <a:r>
              <a:rPr lang="en-US" baseline="0" dirty="0" err="1" smtClean="0"/>
              <a:t>he</a:t>
            </a:r>
            <a:r>
              <a:rPr lang="en-US" baseline="0" dirty="0" smtClean="0"/>
              <a:t> told him don’t destroy him for who can stretch out his hand against the Lord’s anointed &amp; be without guilt (26:9).  David thought that God would strike him, that he would </a:t>
            </a:r>
            <a:r>
              <a:rPr lang="en-US" baseline="0" dirty="0" err="1" smtClean="0"/>
              <a:t>died</a:t>
            </a:r>
            <a:r>
              <a:rPr lang="en-US" baseline="0" dirty="0" smtClean="0"/>
              <a:t>, or go to battle and perish which is what happened!</a:t>
            </a:r>
          </a:p>
          <a:p>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18</a:t>
            </a:fld>
            <a:endParaRPr lang="en-US"/>
          </a:p>
        </p:txBody>
      </p:sp>
    </p:spTree>
    <p:extLst>
      <p:ext uri="{BB962C8B-B14F-4D97-AF65-F5344CB8AC3E}">
        <p14:creationId xmlns:p14="http://schemas.microsoft.com/office/powerpoint/2010/main" val="3560774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Peer pressure to drink, do drugs, smoke marijuana, dress immodestly, party, SI, live for pleasure with summer coming</a:t>
            </a:r>
            <a:r>
              <a:rPr lang="en-US" baseline="0" dirty="0" smtClean="0"/>
              <a:t> up is strong.  Remember David’s example and instead of being worldly, inspire confidence in others to be holy.  When the giants of error who falsely teach that evolution is a fact, rebellion against the government is OK,  homosexuality is an alternate lifestyle, God’s standard on MDR will not work in our society, instrumental music is accepted in society so we must join the chorus of people who want it.  </a:t>
            </a:r>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19</a:t>
            </a:fld>
            <a:endParaRPr lang="en-US"/>
          </a:p>
        </p:txBody>
      </p:sp>
    </p:spTree>
    <p:extLst>
      <p:ext uri="{BB962C8B-B14F-4D97-AF65-F5344CB8AC3E}">
        <p14:creationId xmlns:p14="http://schemas.microsoft.com/office/powerpoint/2010/main" val="4141090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Saul is introduced in 1 Samuel 9.  His father was Kish, he was a mighty man of </a:t>
            </a:r>
            <a:r>
              <a:rPr lang="en-US" sz="1200" kern="1200" dirty="0" err="1" smtClean="0">
                <a:solidFill>
                  <a:schemeClr val="tx1"/>
                </a:solidFill>
                <a:effectLst/>
                <a:latin typeface="+mn-lt"/>
                <a:ea typeface="+mn-ea"/>
                <a:cs typeface="+mn-cs"/>
              </a:rPr>
              <a:t>valour</a:t>
            </a:r>
            <a:r>
              <a:rPr lang="en-US" sz="1200" kern="1200" dirty="0" smtClean="0">
                <a:solidFill>
                  <a:schemeClr val="tx1"/>
                </a:solidFill>
                <a:effectLst/>
                <a:latin typeface="+mn-lt"/>
                <a:ea typeface="+mn-ea"/>
                <a:cs typeface="+mn-cs"/>
              </a:rPr>
              <a:t> and Saul was said to be tall, handsome, and would be the people’s champion to fight their battles.  Saul was on a mission to find his father’s donkeys which leads to Samuel telling him that he would be king over Israel.  When Samuel calls the Lord’s people to </a:t>
            </a:r>
            <a:r>
              <a:rPr lang="en-US" sz="1200" kern="1200" dirty="0" err="1" smtClean="0">
                <a:solidFill>
                  <a:schemeClr val="tx1"/>
                </a:solidFill>
                <a:effectLst/>
                <a:latin typeface="+mn-lt"/>
                <a:ea typeface="+mn-ea"/>
                <a:cs typeface="+mn-cs"/>
              </a:rPr>
              <a:t>Mizpah</a:t>
            </a:r>
            <a:r>
              <a:rPr lang="en-US" sz="1200" kern="1200" dirty="0" smtClean="0">
                <a:solidFill>
                  <a:schemeClr val="tx1"/>
                </a:solidFill>
                <a:effectLst/>
                <a:latin typeface="+mn-lt"/>
                <a:ea typeface="+mn-ea"/>
                <a:cs typeface="+mn-cs"/>
              </a:rPr>
              <a:t> and reminds them that they rejected God in desiring a king but when they look for Saul “he is hiding behind the baggage” (10:22).  This is the infamous beginning of Saul’s reign.  Overall, fear was to be the controlling influence in Saul’s life.  </a:t>
            </a:r>
          </a:p>
          <a:p>
            <a:r>
              <a:rPr lang="en-US" sz="1200" kern="1200" dirty="0" smtClean="0">
                <a:solidFill>
                  <a:schemeClr val="tx1"/>
                </a:solidFill>
                <a:effectLst/>
                <a:latin typeface="+mn-lt"/>
                <a:ea typeface="+mn-ea"/>
                <a:cs typeface="+mn-cs"/>
              </a:rPr>
              <a:t>As the giant Goliath is taunting the Israelites and cursing the God of heaven for 40 days, we don’t see young David (likely a young teenager) cowering or hiding in fear but instead he is leaving his baggage in the care of the baggage keeper and ran to the battle line to greet his brethren and eventually challenge Goliath (17:22).  </a:t>
            </a:r>
          </a:p>
          <a:p>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2</a:t>
            </a:fld>
            <a:endParaRPr lang="en-US"/>
          </a:p>
        </p:txBody>
      </p:sp>
    </p:spTree>
    <p:extLst>
      <p:ext uri="{BB962C8B-B14F-4D97-AF65-F5344CB8AC3E}">
        <p14:creationId xmlns:p14="http://schemas.microsoft.com/office/powerpoint/2010/main" val="40109820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Will you destroy people’s lives like Saul with profanity, complaining, criticizing, slandering, name calling or God’s strength when you are suffering.  Trust in the Lord with all your heart, not on your own.  Be strong in the Lord and in the strength of His might.</a:t>
            </a:r>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20</a:t>
            </a:fld>
            <a:endParaRPr lang="en-US"/>
          </a:p>
        </p:txBody>
      </p:sp>
    </p:spTree>
    <p:extLst>
      <p:ext uri="{BB962C8B-B14F-4D97-AF65-F5344CB8AC3E}">
        <p14:creationId xmlns:p14="http://schemas.microsoft.com/office/powerpoint/2010/main" val="37551209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Handout- questions to answer from sermon.  Brayton, Parker, Leighton can answer.  Steve Moreland</a:t>
            </a:r>
            <a:r>
              <a:rPr lang="en-US" sz="1200" kern="1200" baseline="0" dirty="0" smtClean="0">
                <a:solidFill>
                  <a:schemeClr val="tx1"/>
                </a:solidFill>
                <a:effectLst/>
                <a:latin typeface="+mn-lt"/>
                <a:ea typeface="+mn-ea"/>
                <a:cs typeface="+mn-cs"/>
              </a:rPr>
              <a:t> in MI.  </a:t>
            </a:r>
            <a:r>
              <a:rPr lang="en-US" sz="1200" kern="1200" dirty="0" smtClean="0">
                <a:solidFill>
                  <a:schemeClr val="tx1"/>
                </a:solidFill>
                <a:effectLst/>
                <a:latin typeface="+mn-lt"/>
                <a:ea typeface="+mn-ea"/>
                <a:cs typeface="+mn-cs"/>
              </a:rPr>
              <a:t>Our last study dealing with BRP was Hannah’s prayer. She gave her son to the Lord all the days of his life &amp; he faithfully served as prophet, priest, and judge.  Samuel was old and his sons were wicked and the Israelites demanded a king to judge them like all the other nations (1 Sam. 8:4).  Samuel was grieved but God told him that they had rejected Him as being king over them and He would grant their petition but with a warning about the king making them slaves to do his work &amp; they would cry out to God for the king which they chose and God wouldn’t answer them (1 Sam. 8:18).  You better be careful what you ask for because you might get it which might lead to destruction like the Israelites found out in the wilderness.  That’s important as we think about the first king of Israel.  He was taller than anyone else but he was weak in faith.  This morning we are going to compare and contrast </a:t>
            </a:r>
            <a:r>
              <a:rPr lang="en-US" sz="1200" kern="1200" dirty="0" err="1" smtClean="0">
                <a:solidFill>
                  <a:schemeClr val="tx1"/>
                </a:solidFill>
                <a:effectLst/>
                <a:latin typeface="+mn-lt"/>
                <a:ea typeface="+mn-ea"/>
                <a:cs typeface="+mn-cs"/>
              </a:rPr>
              <a:t>Sauls</a:t>
            </a:r>
            <a:r>
              <a:rPr lang="en-US" sz="1200" kern="1200" dirty="0" smtClean="0">
                <a:solidFill>
                  <a:schemeClr val="tx1"/>
                </a:solidFill>
                <a:effectLst/>
                <a:latin typeface="+mn-lt"/>
                <a:ea typeface="+mn-ea"/>
                <a:cs typeface="+mn-cs"/>
              </a:rPr>
              <a:t> Fear vs. </a:t>
            </a:r>
            <a:r>
              <a:rPr lang="en-US" sz="1200" kern="1200" dirty="0" err="1" smtClean="0">
                <a:solidFill>
                  <a:schemeClr val="tx1"/>
                </a:solidFill>
                <a:effectLst/>
                <a:latin typeface="+mn-lt"/>
                <a:ea typeface="+mn-ea"/>
                <a:cs typeface="+mn-cs"/>
              </a:rPr>
              <a:t>Davids</a:t>
            </a:r>
            <a:r>
              <a:rPr lang="en-US" sz="1200" kern="1200" dirty="0" smtClean="0">
                <a:solidFill>
                  <a:schemeClr val="tx1"/>
                </a:solidFill>
                <a:effectLst/>
                <a:latin typeface="+mn-lt"/>
                <a:ea typeface="+mn-ea"/>
                <a:cs typeface="+mn-cs"/>
              </a:rPr>
              <a:t> Faith!  </a:t>
            </a:r>
          </a:p>
          <a:p>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21</a:t>
            </a:fld>
            <a:endParaRPr lang="en-US"/>
          </a:p>
        </p:txBody>
      </p:sp>
    </p:spTree>
    <p:extLst>
      <p:ext uri="{BB962C8B-B14F-4D97-AF65-F5344CB8AC3E}">
        <p14:creationId xmlns:p14="http://schemas.microsoft.com/office/powerpoint/2010/main" val="1237922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Saul’s Fear led him to reject God’s word</a:t>
            </a:r>
            <a:r>
              <a:rPr lang="en-US" sz="1200" kern="1200" dirty="0" smtClean="0">
                <a:solidFill>
                  <a:schemeClr val="tx1"/>
                </a:solidFill>
                <a:effectLst/>
                <a:latin typeface="+mn-lt"/>
                <a:ea typeface="+mn-ea"/>
                <a:cs typeface="+mn-cs"/>
              </a:rPr>
              <a:t>.  Under Saul’s leadership Israel defeated Ammonites (Ch. 11).  (Ch. 13) Saul smote a garrison of the Philistines (Jonathan did it) and &amp; they gathered at </a:t>
            </a:r>
            <a:r>
              <a:rPr lang="en-US" sz="1200" kern="1200" dirty="0" err="1" smtClean="0">
                <a:solidFill>
                  <a:schemeClr val="tx1"/>
                </a:solidFill>
                <a:effectLst/>
                <a:latin typeface="+mn-lt"/>
                <a:ea typeface="+mn-ea"/>
                <a:cs typeface="+mn-cs"/>
              </a:rPr>
              <a:t>Michmash</a:t>
            </a:r>
            <a:r>
              <a:rPr lang="en-US" sz="1200" kern="1200" dirty="0" smtClean="0">
                <a:solidFill>
                  <a:schemeClr val="tx1"/>
                </a:solidFill>
                <a:effectLst/>
                <a:latin typeface="+mn-lt"/>
                <a:ea typeface="+mn-ea"/>
                <a:cs typeface="+mn-cs"/>
              </a:rPr>
              <a:t> as innumerable as the sands on the seashore (3,000 Israelites vs. Multitude of Philistines). Remember that Gideon was able to defeat 135,000 men with only 300 because God was with him (Judges 6). Clearly God is not with Saul in this battle.   Fear reigns his heart.   Saul summoned the people to Gilgal doesn’t call God (13:4).  Israelites melted with fear and instead of fearlessly fighting the Philistines they hid in caves and the people followed Saul trembling (Read 13:6-7).  Saul was supposed to wait 7 days for Samuel to come but when he saw that the people scattered from him- he forced himself to offer the burnt offering which he wasn’t authorized to do.  According to (10:8) he was commanded to wait 7 days for Samuel to offer burnt &amp; peace offerings (13:8-9).  He makes excuses as to why he didn’t obey which he continues to do.  Samuel said that He had acted foolishly, didn’t obey, and the kingdom that would have been established forever if he was faithful would not go to someone who be a man after God’s own heart (Read 13:10-14).  Saul’s numbers had dwindled </a:t>
            </a:r>
            <a:r>
              <a:rPr lang="en-US" sz="1200" kern="1200" dirty="0" err="1" smtClean="0">
                <a:solidFill>
                  <a:schemeClr val="tx1"/>
                </a:solidFill>
                <a:effectLst/>
                <a:latin typeface="+mn-lt"/>
                <a:ea typeface="+mn-ea"/>
                <a:cs typeface="+mn-cs"/>
              </a:rPr>
              <a:t>form</a:t>
            </a:r>
            <a:r>
              <a:rPr lang="en-US" sz="1200" kern="1200" dirty="0" smtClean="0">
                <a:solidFill>
                  <a:schemeClr val="tx1"/>
                </a:solidFill>
                <a:effectLst/>
                <a:latin typeface="+mn-lt"/>
                <a:ea typeface="+mn-ea"/>
                <a:cs typeface="+mn-cs"/>
              </a:rPr>
              <a:t> 3,000 to only 600 men. Saul was told to utterly destroy all the Amalekites but he saved the best of the sheep for sacrifice and allowed the king to live.  Samuel told him that he had rebelled (15:22-24) even though he claimed to obey.  God was going to choose someone better than him (15:28).</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3</a:t>
            </a:fld>
            <a:endParaRPr lang="en-US"/>
          </a:p>
        </p:txBody>
      </p:sp>
    </p:spTree>
    <p:extLst>
      <p:ext uri="{BB962C8B-B14F-4D97-AF65-F5344CB8AC3E}">
        <p14:creationId xmlns:p14="http://schemas.microsoft.com/office/powerpoint/2010/main" val="2301613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Saul’s Fear led him to reject God’s word</a:t>
            </a:r>
            <a:r>
              <a:rPr lang="en-US" sz="1200" kern="1200" dirty="0" smtClean="0">
                <a:solidFill>
                  <a:schemeClr val="tx1"/>
                </a:solidFill>
                <a:effectLst/>
                <a:latin typeface="+mn-lt"/>
                <a:ea typeface="+mn-ea"/>
                <a:cs typeface="+mn-cs"/>
              </a:rPr>
              <a:t>.  Under Saul’s leadership Israel defeated Ammonites (Ch. 11).  (Ch. 13) Saul smote a garrison of the Philistines (Jonathan did it) and &amp; they gathered at </a:t>
            </a:r>
            <a:r>
              <a:rPr lang="en-US" sz="1200" kern="1200" dirty="0" err="1" smtClean="0">
                <a:solidFill>
                  <a:schemeClr val="tx1"/>
                </a:solidFill>
                <a:effectLst/>
                <a:latin typeface="+mn-lt"/>
                <a:ea typeface="+mn-ea"/>
                <a:cs typeface="+mn-cs"/>
              </a:rPr>
              <a:t>Michmash</a:t>
            </a:r>
            <a:r>
              <a:rPr lang="en-US" sz="1200" kern="1200" dirty="0" smtClean="0">
                <a:solidFill>
                  <a:schemeClr val="tx1"/>
                </a:solidFill>
                <a:effectLst/>
                <a:latin typeface="+mn-lt"/>
                <a:ea typeface="+mn-ea"/>
                <a:cs typeface="+mn-cs"/>
              </a:rPr>
              <a:t> as innumerable as the sands on the seashore (3,000 Israelites vs. Multitude of Philistines). Remember that Gideon was able to defeat 135,000 men with only 300 because God was with him (Judges 6). Clearly God is not with Saul in this battle.   Fear reigns his heart.   Saul summoned the people to Gilgal doesn’t call God (13:4).  Israelites melted with fear and instead of fearlessly fighting the Philistines they hid in caves and the people followed Saul trembling (Read 13:6-7).  Saul was supposed to wait 7 days for Samuel to come but when he saw that the people scattered from him- he forced himself to offer the burnt offering which he wasn’t authorized to do.  According to (10:8) he was commanded to wait 7 days for Samuel to offer burnt &amp; peace offerings (13:8-9).  He makes excuses as to why he didn’t obey which he continues to do.  Samuel said that He had acted foolishly, didn’t obey, and the kingdom that would have been established forever if he was faithful would not go to someone who be a man after God’s own heart (Read 13:10-14).  Saul’s numbers had dwindled </a:t>
            </a:r>
            <a:r>
              <a:rPr lang="en-US" sz="1200" kern="1200" dirty="0" err="1" smtClean="0">
                <a:solidFill>
                  <a:schemeClr val="tx1"/>
                </a:solidFill>
                <a:effectLst/>
                <a:latin typeface="+mn-lt"/>
                <a:ea typeface="+mn-ea"/>
                <a:cs typeface="+mn-cs"/>
              </a:rPr>
              <a:t>form</a:t>
            </a:r>
            <a:r>
              <a:rPr lang="en-US" sz="1200" kern="1200" dirty="0" smtClean="0">
                <a:solidFill>
                  <a:schemeClr val="tx1"/>
                </a:solidFill>
                <a:effectLst/>
                <a:latin typeface="+mn-lt"/>
                <a:ea typeface="+mn-ea"/>
                <a:cs typeface="+mn-cs"/>
              </a:rPr>
              <a:t> 3,000 to only 600 men. Saul was told to utterly destroy all the Amalekites but he saved the best of the sheep for sacrifice and allowed the king to live.  Samuel told him that he had rebelled (15:22-24) even though he claimed to obey.  God was going to choose someone better than him (15:28).</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4</a:t>
            </a:fld>
            <a:endParaRPr lang="en-US"/>
          </a:p>
        </p:txBody>
      </p:sp>
    </p:spTree>
    <p:extLst>
      <p:ext uri="{BB962C8B-B14F-4D97-AF65-F5344CB8AC3E}">
        <p14:creationId xmlns:p14="http://schemas.microsoft.com/office/powerpoint/2010/main" val="3502004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Samuel thought Eliab would be</a:t>
            </a:r>
            <a:r>
              <a:rPr lang="en-US" baseline="0" dirty="0" smtClean="0"/>
              <a:t> whom God chose to replace but God told him that He looks at the heart, not the outward appearance (16:7). </a:t>
            </a:r>
            <a:r>
              <a:rPr lang="en-US" sz="1200" b="1" kern="1200" dirty="0" smtClean="0">
                <a:solidFill>
                  <a:schemeClr val="tx1"/>
                </a:solidFill>
                <a:effectLst/>
                <a:latin typeface="+mn-lt"/>
                <a:ea typeface="+mn-ea"/>
                <a:cs typeface="+mn-cs"/>
              </a:rPr>
              <a:t>Spirit of the Lord departed from Saul and the Lord was with David</a:t>
            </a:r>
            <a:r>
              <a:rPr lang="en-US" sz="1200" kern="1200" dirty="0" smtClean="0">
                <a:solidFill>
                  <a:schemeClr val="tx1"/>
                </a:solidFill>
                <a:effectLst/>
                <a:latin typeface="+mn-lt"/>
                <a:ea typeface="+mn-ea"/>
                <a:cs typeface="+mn-cs"/>
              </a:rPr>
              <a:t> (16:14) and that brings David to the palace to play the harp for Saul to calm his spirit.  Saul already had a sinful disposition but now he will be punished for his sins (reap what he has sown).  God has promised to dwell with us when we’re in fellowship with Him but if not He won’t be with us.   </a:t>
            </a:r>
            <a:r>
              <a:rPr lang="en-US" baseline="0" dirty="0" smtClean="0"/>
              <a:t>The Lord was with David (who has already defeated Goliath) while he had departed from Saul (18:12).  Saul knew that the Lord was with David and gives his daughter Michal to David.  He’s even more afraid of David.  David was wiser than all of Saul’s servants (18:28-30).  The Lord was with him because he was obedient (1 Kgs 15:5)</a:t>
            </a:r>
            <a:endParaRPr lang="en-US" dirty="0" smtClean="0"/>
          </a:p>
          <a:p>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5</a:t>
            </a:fld>
            <a:endParaRPr lang="en-US"/>
          </a:p>
        </p:txBody>
      </p:sp>
    </p:spTree>
    <p:extLst>
      <p:ext uri="{BB962C8B-B14F-4D97-AF65-F5344CB8AC3E}">
        <p14:creationId xmlns:p14="http://schemas.microsoft.com/office/powerpoint/2010/main" val="111076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Samuel thought Eliab would be</a:t>
            </a:r>
            <a:r>
              <a:rPr lang="en-US" baseline="0" dirty="0" smtClean="0"/>
              <a:t> whom God chose to replace but God told him that He looks at the heart, not the outward appearance (16:7). </a:t>
            </a:r>
            <a:r>
              <a:rPr lang="en-US" sz="1200" b="1" kern="1200" dirty="0" smtClean="0">
                <a:solidFill>
                  <a:schemeClr val="tx1"/>
                </a:solidFill>
                <a:effectLst/>
                <a:latin typeface="+mn-lt"/>
                <a:ea typeface="+mn-ea"/>
                <a:cs typeface="+mn-cs"/>
              </a:rPr>
              <a:t>Spirit of the Lord departed from Saul and the Lord was with David</a:t>
            </a:r>
            <a:r>
              <a:rPr lang="en-US" sz="1200" kern="1200" dirty="0" smtClean="0">
                <a:solidFill>
                  <a:schemeClr val="tx1"/>
                </a:solidFill>
                <a:effectLst/>
                <a:latin typeface="+mn-lt"/>
                <a:ea typeface="+mn-ea"/>
                <a:cs typeface="+mn-cs"/>
              </a:rPr>
              <a:t> (16:14) and that brings David to the palace to play the harp for Saul to calm his spirit.  Saul already had a sinful disposition but now he will be punished for his sins (reap what he has sown).  God has promised to dwell with us when we’re in fellowship with Him but if not He won’t be with us.   </a:t>
            </a:r>
            <a:r>
              <a:rPr lang="en-US" baseline="0" dirty="0" smtClean="0"/>
              <a:t>The Lord was with David (who has already defeated Goliath) while he had departed from Saul (18:12).  Saul knew that the Lord was with David and gives his daughter Michal to David.  He’s even more afraid of David.  David was wiser than all of Saul’s servants (18:28-30).  The Lord was with him because he was obedient (1 Kgs 15:5)</a:t>
            </a:r>
            <a:endParaRPr lang="en-US" dirty="0" smtClean="0"/>
          </a:p>
          <a:p>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6</a:t>
            </a:fld>
            <a:endParaRPr lang="en-US"/>
          </a:p>
        </p:txBody>
      </p:sp>
    </p:spTree>
    <p:extLst>
      <p:ext uri="{BB962C8B-B14F-4D97-AF65-F5344CB8AC3E}">
        <p14:creationId xmlns:p14="http://schemas.microsoft.com/office/powerpoint/2010/main" val="1560557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Samuel thought Eliab would be</a:t>
            </a:r>
            <a:r>
              <a:rPr lang="en-US" baseline="0" dirty="0" smtClean="0"/>
              <a:t> whom God chose to replace but God told him that He looks at the heart, not the outward appearance (16:7). </a:t>
            </a:r>
            <a:r>
              <a:rPr lang="en-US" sz="1200" b="1" kern="1200" dirty="0" smtClean="0">
                <a:solidFill>
                  <a:schemeClr val="tx1"/>
                </a:solidFill>
                <a:effectLst/>
                <a:latin typeface="+mn-lt"/>
                <a:ea typeface="+mn-ea"/>
                <a:cs typeface="+mn-cs"/>
              </a:rPr>
              <a:t>Spirit of the Lord departed from Saul and the Lord was with David</a:t>
            </a:r>
            <a:r>
              <a:rPr lang="en-US" sz="1200" kern="1200" dirty="0" smtClean="0">
                <a:solidFill>
                  <a:schemeClr val="tx1"/>
                </a:solidFill>
                <a:effectLst/>
                <a:latin typeface="+mn-lt"/>
                <a:ea typeface="+mn-ea"/>
                <a:cs typeface="+mn-cs"/>
              </a:rPr>
              <a:t> (16:14) and that brings David to the palace to play the harp for Saul to calm his spirit.  Saul already had a sinful disposition but now he will be punished for his sins (reap what he has sown).  God has promised to dwell with us when we’re in fellowship with Him but if not He won’t be with us.   </a:t>
            </a:r>
            <a:r>
              <a:rPr lang="en-US" baseline="0" dirty="0" smtClean="0"/>
              <a:t>The Lord was with David (who has already defeated Goliath) while he had departed from Saul (18:12).  Saul knew that the Lord was with David and gives his daughter Michal to David.  He’s even more afraid of David.  David was wiser than all of Saul’s servants (18:28-30).  The Lord was with him because he was obedient (1 Kgs 15:5)</a:t>
            </a:r>
            <a:endParaRPr lang="en-US" dirty="0" smtClean="0"/>
          </a:p>
          <a:p>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7</a:t>
            </a:fld>
            <a:endParaRPr lang="en-US"/>
          </a:p>
        </p:txBody>
      </p:sp>
    </p:spTree>
    <p:extLst>
      <p:ext uri="{BB962C8B-B14F-4D97-AF65-F5344CB8AC3E}">
        <p14:creationId xmlns:p14="http://schemas.microsoft.com/office/powerpoint/2010/main" val="869279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Samuel thought Eliab would be</a:t>
            </a:r>
            <a:r>
              <a:rPr lang="en-US" baseline="0" dirty="0" smtClean="0"/>
              <a:t> whom God chose to replace but God told him that He looks at the heart, not the outward appearance (16:7). </a:t>
            </a:r>
            <a:r>
              <a:rPr lang="en-US" sz="1200" b="1" kern="1200" dirty="0" smtClean="0">
                <a:solidFill>
                  <a:schemeClr val="tx1"/>
                </a:solidFill>
                <a:effectLst/>
                <a:latin typeface="+mn-lt"/>
                <a:ea typeface="+mn-ea"/>
                <a:cs typeface="+mn-cs"/>
              </a:rPr>
              <a:t>Spirit of the Lord departed from Saul and the Lord was with David</a:t>
            </a:r>
            <a:r>
              <a:rPr lang="en-US" sz="1200" kern="1200" dirty="0" smtClean="0">
                <a:solidFill>
                  <a:schemeClr val="tx1"/>
                </a:solidFill>
                <a:effectLst/>
                <a:latin typeface="+mn-lt"/>
                <a:ea typeface="+mn-ea"/>
                <a:cs typeface="+mn-cs"/>
              </a:rPr>
              <a:t> (16:14) and that brings David to the palace to play the harp for Saul to calm his spirit.  Saul already had a sinful disposition but now he will be punished for his sins (reap what he has sown).  God has promised to dwell with us when we’re in fellowship with Him but if not He won’t be with us.   </a:t>
            </a:r>
            <a:r>
              <a:rPr lang="en-US" baseline="0" dirty="0" smtClean="0"/>
              <a:t>The Lord was with David (who has already defeated Goliath) while he had departed from Saul (18:12).  Saul knew that the Lord was with David and gives his daughter Michal to David.  He’s even more afraid of David.  David was wiser than all of Saul’s servants (18:28-30).  The Lord was with him because he was obedient (1 Kgs 15:5)</a:t>
            </a:r>
            <a:endParaRPr lang="en-US" dirty="0" smtClean="0"/>
          </a:p>
          <a:p>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8</a:t>
            </a:fld>
            <a:endParaRPr lang="en-US"/>
          </a:p>
        </p:txBody>
      </p:sp>
    </p:spTree>
    <p:extLst>
      <p:ext uri="{BB962C8B-B14F-4D97-AF65-F5344CB8AC3E}">
        <p14:creationId xmlns:p14="http://schemas.microsoft.com/office/powerpoint/2010/main" val="1488230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What is Saul doing when Goliath is taunting God’s army</a:t>
            </a:r>
            <a:r>
              <a:rPr lang="en-US" baseline="0" dirty="0" smtClean="0"/>
              <a:t> for 40 days?  He is shaking in his boots scared to death and so is the army!  David recognized that he wasn’t fighting a physical battle but a spiritual one.  Who is this uncircumcised Philistine that he should taunt the armies of the living God (17:26). God would deliver from the hand of the Philistine.  He came in the name of the Lord of hosts.  We are fighting a spiritual, not a physical one (Eph. 6:10).</a:t>
            </a:r>
            <a:endParaRPr lang="en-US" dirty="0" smtClean="0"/>
          </a:p>
          <a:p>
            <a:endParaRPr lang="en-US" dirty="0"/>
          </a:p>
        </p:txBody>
      </p:sp>
      <p:sp>
        <p:nvSpPr>
          <p:cNvPr id="4" name="Slide Number Placeholder 3"/>
          <p:cNvSpPr>
            <a:spLocks noGrp="1"/>
          </p:cNvSpPr>
          <p:nvPr>
            <p:ph type="sldNum" sz="quarter" idx="10"/>
          </p:nvPr>
        </p:nvSpPr>
        <p:spPr/>
        <p:txBody>
          <a:bodyPr/>
          <a:lstStyle/>
          <a:p>
            <a:fld id="{25056BE2-E3AE-4CDB-B126-21042A55EC74}" type="slidenum">
              <a:rPr lang="en-US" smtClean="0"/>
              <a:t>9</a:t>
            </a:fld>
            <a:endParaRPr lang="en-US"/>
          </a:p>
        </p:txBody>
      </p:sp>
    </p:spTree>
    <p:extLst>
      <p:ext uri="{BB962C8B-B14F-4D97-AF65-F5344CB8AC3E}">
        <p14:creationId xmlns:p14="http://schemas.microsoft.com/office/powerpoint/2010/main" val="1781228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2DBA8D-9E7B-48AA-A72E-A2F3B3AEDEDB}"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8EF71-75FC-4171-8B25-66ECB92E048E}" type="slidenum">
              <a:rPr lang="en-US" smtClean="0"/>
              <a:t>‹#›</a:t>
            </a:fld>
            <a:endParaRPr lang="en-US"/>
          </a:p>
        </p:txBody>
      </p:sp>
    </p:spTree>
    <p:extLst>
      <p:ext uri="{BB962C8B-B14F-4D97-AF65-F5344CB8AC3E}">
        <p14:creationId xmlns:p14="http://schemas.microsoft.com/office/powerpoint/2010/main" val="3280786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DBA8D-9E7B-48AA-A72E-A2F3B3AEDEDB}"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8EF71-75FC-4171-8B25-66ECB92E048E}" type="slidenum">
              <a:rPr lang="en-US" smtClean="0"/>
              <a:t>‹#›</a:t>
            </a:fld>
            <a:endParaRPr lang="en-US"/>
          </a:p>
        </p:txBody>
      </p:sp>
    </p:spTree>
    <p:extLst>
      <p:ext uri="{BB962C8B-B14F-4D97-AF65-F5344CB8AC3E}">
        <p14:creationId xmlns:p14="http://schemas.microsoft.com/office/powerpoint/2010/main" val="2490517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DBA8D-9E7B-48AA-A72E-A2F3B3AEDEDB}"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8EF71-75FC-4171-8B25-66ECB92E048E}" type="slidenum">
              <a:rPr lang="en-US" smtClean="0"/>
              <a:t>‹#›</a:t>
            </a:fld>
            <a:endParaRPr lang="en-US"/>
          </a:p>
        </p:txBody>
      </p:sp>
    </p:spTree>
    <p:extLst>
      <p:ext uri="{BB962C8B-B14F-4D97-AF65-F5344CB8AC3E}">
        <p14:creationId xmlns:p14="http://schemas.microsoft.com/office/powerpoint/2010/main" val="19800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DBA8D-9E7B-48AA-A72E-A2F3B3AEDEDB}"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8EF71-75FC-4171-8B25-66ECB92E048E}" type="slidenum">
              <a:rPr lang="en-US" smtClean="0"/>
              <a:t>‹#›</a:t>
            </a:fld>
            <a:endParaRPr lang="en-US"/>
          </a:p>
        </p:txBody>
      </p:sp>
    </p:spTree>
    <p:extLst>
      <p:ext uri="{BB962C8B-B14F-4D97-AF65-F5344CB8AC3E}">
        <p14:creationId xmlns:p14="http://schemas.microsoft.com/office/powerpoint/2010/main" val="970740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2DBA8D-9E7B-48AA-A72E-A2F3B3AEDEDB}"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98EF71-75FC-4171-8B25-66ECB92E048E}" type="slidenum">
              <a:rPr lang="en-US" smtClean="0"/>
              <a:t>‹#›</a:t>
            </a:fld>
            <a:endParaRPr lang="en-US"/>
          </a:p>
        </p:txBody>
      </p:sp>
    </p:spTree>
    <p:extLst>
      <p:ext uri="{BB962C8B-B14F-4D97-AF65-F5344CB8AC3E}">
        <p14:creationId xmlns:p14="http://schemas.microsoft.com/office/powerpoint/2010/main" val="2492643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2DBA8D-9E7B-48AA-A72E-A2F3B3AEDEDB}"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8EF71-75FC-4171-8B25-66ECB92E048E}" type="slidenum">
              <a:rPr lang="en-US" smtClean="0"/>
              <a:t>‹#›</a:t>
            </a:fld>
            <a:endParaRPr lang="en-US"/>
          </a:p>
        </p:txBody>
      </p:sp>
    </p:spTree>
    <p:extLst>
      <p:ext uri="{BB962C8B-B14F-4D97-AF65-F5344CB8AC3E}">
        <p14:creationId xmlns:p14="http://schemas.microsoft.com/office/powerpoint/2010/main" val="1960342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2DBA8D-9E7B-48AA-A72E-A2F3B3AEDEDB}" type="datetimeFigureOut">
              <a:rPr lang="en-US" smtClean="0"/>
              <a:t>5/19/2017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98EF71-75FC-4171-8B25-66ECB92E048E}" type="slidenum">
              <a:rPr lang="en-US" smtClean="0"/>
              <a:t>‹#›</a:t>
            </a:fld>
            <a:endParaRPr lang="en-US"/>
          </a:p>
        </p:txBody>
      </p:sp>
    </p:spTree>
    <p:extLst>
      <p:ext uri="{BB962C8B-B14F-4D97-AF65-F5344CB8AC3E}">
        <p14:creationId xmlns:p14="http://schemas.microsoft.com/office/powerpoint/2010/main" val="2450669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2DBA8D-9E7B-48AA-A72E-A2F3B3AEDEDB}" type="datetimeFigureOut">
              <a:rPr lang="en-US" smtClean="0"/>
              <a:t>5/19/2017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98EF71-75FC-4171-8B25-66ECB92E048E}" type="slidenum">
              <a:rPr lang="en-US" smtClean="0"/>
              <a:t>‹#›</a:t>
            </a:fld>
            <a:endParaRPr lang="en-US"/>
          </a:p>
        </p:txBody>
      </p:sp>
    </p:spTree>
    <p:extLst>
      <p:ext uri="{BB962C8B-B14F-4D97-AF65-F5344CB8AC3E}">
        <p14:creationId xmlns:p14="http://schemas.microsoft.com/office/powerpoint/2010/main" val="3536336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DBA8D-9E7B-48AA-A72E-A2F3B3AEDEDB}" type="datetimeFigureOut">
              <a:rPr lang="en-US" smtClean="0"/>
              <a:t>5/19/2017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98EF71-75FC-4171-8B25-66ECB92E048E}" type="slidenum">
              <a:rPr lang="en-US" smtClean="0"/>
              <a:t>‹#›</a:t>
            </a:fld>
            <a:endParaRPr lang="en-US"/>
          </a:p>
        </p:txBody>
      </p:sp>
    </p:spTree>
    <p:extLst>
      <p:ext uri="{BB962C8B-B14F-4D97-AF65-F5344CB8AC3E}">
        <p14:creationId xmlns:p14="http://schemas.microsoft.com/office/powerpoint/2010/main" val="1461808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2DBA8D-9E7B-48AA-A72E-A2F3B3AEDEDB}"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8EF71-75FC-4171-8B25-66ECB92E048E}" type="slidenum">
              <a:rPr lang="en-US" smtClean="0"/>
              <a:t>‹#›</a:t>
            </a:fld>
            <a:endParaRPr lang="en-US"/>
          </a:p>
        </p:txBody>
      </p:sp>
    </p:spTree>
    <p:extLst>
      <p:ext uri="{BB962C8B-B14F-4D97-AF65-F5344CB8AC3E}">
        <p14:creationId xmlns:p14="http://schemas.microsoft.com/office/powerpoint/2010/main" val="766220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2DBA8D-9E7B-48AA-A72E-A2F3B3AEDEDB}"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98EF71-75FC-4171-8B25-66ECB92E048E}" type="slidenum">
              <a:rPr lang="en-US" smtClean="0"/>
              <a:t>‹#›</a:t>
            </a:fld>
            <a:endParaRPr lang="en-US"/>
          </a:p>
        </p:txBody>
      </p:sp>
    </p:spTree>
    <p:extLst>
      <p:ext uri="{BB962C8B-B14F-4D97-AF65-F5344CB8AC3E}">
        <p14:creationId xmlns:p14="http://schemas.microsoft.com/office/powerpoint/2010/main" val="4253232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DBA8D-9E7B-48AA-A72E-A2F3B3AEDEDB}" type="datetimeFigureOut">
              <a:rPr lang="en-US" smtClean="0"/>
              <a:t>5/19/2017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8EF71-75FC-4171-8B25-66ECB92E048E}" type="slidenum">
              <a:rPr lang="en-US" smtClean="0"/>
              <a:t>‹#›</a:t>
            </a:fld>
            <a:endParaRPr lang="en-US"/>
          </a:p>
        </p:txBody>
      </p:sp>
    </p:spTree>
    <p:extLst>
      <p:ext uri="{BB962C8B-B14F-4D97-AF65-F5344CB8AC3E}">
        <p14:creationId xmlns:p14="http://schemas.microsoft.com/office/powerpoint/2010/main" val="4148161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0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231493" y="1111170"/>
            <a:ext cx="11748303" cy="5590572"/>
          </a:xfrm>
        </p:spPr>
        <p:txBody>
          <a:bodyPr>
            <a:normAutofit/>
          </a:bodyPr>
          <a:lstStyle/>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56s- Where Could I Go?</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174- Christ Arose</a:t>
            </a: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576- Faith is the Victory</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273- I’m Not Ashamed to Own my Lord</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227- There is a Habitation</a:t>
            </a: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08881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564937400"/>
              </p:ext>
            </p:extLst>
          </p:nvPr>
        </p:nvGraphicFramePr>
        <p:xfrm>
          <a:off x="-3" y="0"/>
          <a:ext cx="12192002" cy="6858000"/>
        </p:xfrm>
        <a:graphic>
          <a:graphicData uri="http://schemas.openxmlformats.org/drawingml/2006/table">
            <a:tbl>
              <a:tblPr firstRow="1" firstCol="1" bandRow="1">
                <a:tableStyleId>{073A0DAA-6AF3-43AB-8588-CEC1D06C72B9}</a:tableStyleId>
              </a:tblPr>
              <a:tblGrid>
                <a:gridCol w="6096001"/>
                <a:gridCol w="6096001"/>
              </a:tblGrid>
              <a:tr h="1157051">
                <a:tc>
                  <a:txBody>
                    <a:bodyPr/>
                    <a:lstStyle/>
                    <a:p>
                      <a:pPr marL="0" marR="0" algn="ctr">
                        <a:lnSpc>
                          <a:spcPct val="107000"/>
                        </a:lnSpc>
                        <a:spcBef>
                          <a:spcPts val="0"/>
                        </a:spcBef>
                        <a:spcAft>
                          <a:spcPts val="0"/>
                        </a:spcAft>
                      </a:pPr>
                      <a:r>
                        <a:rPr lang="en-US" sz="6000" dirty="0">
                          <a:solidFill>
                            <a:srgbClr val="FFFF00"/>
                          </a:solidFill>
                          <a:effectLst/>
                        </a:rPr>
                        <a:t>Saul’s Fear</a:t>
                      </a:r>
                      <a:endParaRPr lang="en-US" sz="6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0" dirty="0">
                          <a:solidFill>
                            <a:srgbClr val="00B0F0"/>
                          </a:solidFill>
                          <a:effectLst/>
                        </a:rPr>
                        <a:t>David’s Faith</a:t>
                      </a:r>
                      <a:endParaRPr lang="en-US" sz="6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0094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rPr>
                        <a:t>Trusted &amp; Boasted in his own Strength          (1 Samuel 15:12)</a:t>
                      </a: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4800" dirty="0" smtClean="0">
                          <a:effectLst/>
                          <a:latin typeface="Calibri" panose="020F0502020204030204" pitchFamily="34" charset="0"/>
                          <a:ea typeface="Calibri" panose="020F0502020204030204" pitchFamily="34" charset="0"/>
                          <a:cs typeface="Times New Roman" panose="02020603050405020304" pitchFamily="18" charset="0"/>
                        </a:rPr>
                        <a:t>“He</a:t>
                      </a:r>
                      <a:r>
                        <a:rPr lang="en-US" sz="4800" baseline="0" dirty="0" smtClean="0">
                          <a:effectLst/>
                          <a:latin typeface="Calibri" panose="020F0502020204030204" pitchFamily="34" charset="0"/>
                          <a:ea typeface="Calibri" panose="020F0502020204030204" pitchFamily="34" charset="0"/>
                          <a:cs typeface="Times New Roman" panose="02020603050405020304" pitchFamily="18" charset="0"/>
                        </a:rPr>
                        <a:t> set up a monument for himself”</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rPr>
                        <a:t>Trusted in God’s Strength to Defeat Goliath                           (1 Samuel</a:t>
                      </a:r>
                      <a:r>
                        <a:rPr lang="en-US" sz="4800" baseline="0" dirty="0" smtClean="0">
                          <a:effectLst/>
                        </a:rPr>
                        <a:t> </a:t>
                      </a:r>
                      <a:r>
                        <a:rPr lang="en-US" sz="4800" dirty="0" smtClean="0">
                          <a:effectLst/>
                        </a:rPr>
                        <a:t>17:37, 45-47)</a:t>
                      </a: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latin typeface="Calibri" panose="020F0502020204030204" pitchFamily="34" charset="0"/>
                          <a:ea typeface="Calibri" panose="020F0502020204030204" pitchFamily="34" charset="0"/>
                          <a:cs typeface="Times New Roman" panose="02020603050405020304" pitchFamily="18" charset="0"/>
                        </a:rPr>
                        <a:t>“I come to you in the name of the Lord of hosts” (17:45)</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147382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261251883"/>
              </p:ext>
            </p:extLst>
          </p:nvPr>
        </p:nvGraphicFramePr>
        <p:xfrm>
          <a:off x="-3" y="0"/>
          <a:ext cx="12192002" cy="6858000"/>
        </p:xfrm>
        <a:graphic>
          <a:graphicData uri="http://schemas.openxmlformats.org/drawingml/2006/table">
            <a:tbl>
              <a:tblPr firstRow="1" firstCol="1" bandRow="1">
                <a:tableStyleId>{073A0DAA-6AF3-43AB-8588-CEC1D06C72B9}</a:tableStyleId>
              </a:tblPr>
              <a:tblGrid>
                <a:gridCol w="6096001"/>
                <a:gridCol w="6096001"/>
              </a:tblGrid>
              <a:tr h="1157051">
                <a:tc>
                  <a:txBody>
                    <a:bodyPr/>
                    <a:lstStyle/>
                    <a:p>
                      <a:pPr marL="0" marR="0" algn="ctr">
                        <a:lnSpc>
                          <a:spcPct val="107000"/>
                        </a:lnSpc>
                        <a:spcBef>
                          <a:spcPts val="0"/>
                        </a:spcBef>
                        <a:spcAft>
                          <a:spcPts val="0"/>
                        </a:spcAft>
                      </a:pPr>
                      <a:r>
                        <a:rPr lang="en-US" sz="6000" dirty="0">
                          <a:solidFill>
                            <a:srgbClr val="FFFF00"/>
                          </a:solidFill>
                          <a:effectLst/>
                        </a:rPr>
                        <a:t>Saul’s Fear</a:t>
                      </a:r>
                      <a:endParaRPr lang="en-US" sz="6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0" dirty="0">
                          <a:solidFill>
                            <a:srgbClr val="00B0F0"/>
                          </a:solidFill>
                          <a:effectLst/>
                        </a:rPr>
                        <a:t>David’s Faith</a:t>
                      </a:r>
                      <a:endParaRPr lang="en-US" sz="6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0094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rPr>
                        <a:t>Feared People &amp; Listened to Them (1 Sa.</a:t>
                      </a:r>
                      <a:r>
                        <a:rPr lang="en-US" sz="4800" baseline="0" dirty="0" smtClean="0">
                          <a:effectLst/>
                        </a:rPr>
                        <a:t> </a:t>
                      </a:r>
                      <a:r>
                        <a:rPr lang="en-US" sz="4800" dirty="0" smtClean="0">
                          <a:effectLst/>
                        </a:rPr>
                        <a:t>13:11; 15:24; 17:11)</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194340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99110067"/>
              </p:ext>
            </p:extLst>
          </p:nvPr>
        </p:nvGraphicFramePr>
        <p:xfrm>
          <a:off x="-3" y="0"/>
          <a:ext cx="12192002" cy="7383925"/>
        </p:xfrm>
        <a:graphic>
          <a:graphicData uri="http://schemas.openxmlformats.org/drawingml/2006/table">
            <a:tbl>
              <a:tblPr firstRow="1" firstCol="1" bandRow="1">
                <a:tableStyleId>{073A0DAA-6AF3-43AB-8588-CEC1D06C72B9}</a:tableStyleId>
              </a:tblPr>
              <a:tblGrid>
                <a:gridCol w="6096001"/>
                <a:gridCol w="6096001"/>
              </a:tblGrid>
              <a:tr h="1157051">
                <a:tc>
                  <a:txBody>
                    <a:bodyPr/>
                    <a:lstStyle/>
                    <a:p>
                      <a:pPr marL="0" marR="0" algn="ctr">
                        <a:lnSpc>
                          <a:spcPct val="107000"/>
                        </a:lnSpc>
                        <a:spcBef>
                          <a:spcPts val="0"/>
                        </a:spcBef>
                        <a:spcAft>
                          <a:spcPts val="0"/>
                        </a:spcAft>
                      </a:pPr>
                      <a:r>
                        <a:rPr lang="en-US" sz="6000" dirty="0">
                          <a:solidFill>
                            <a:srgbClr val="FFFF00"/>
                          </a:solidFill>
                          <a:effectLst/>
                        </a:rPr>
                        <a:t>Saul’s Fear</a:t>
                      </a:r>
                      <a:endParaRPr lang="en-US" sz="6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0" dirty="0">
                          <a:solidFill>
                            <a:srgbClr val="00B0F0"/>
                          </a:solidFill>
                          <a:effectLst/>
                        </a:rPr>
                        <a:t>David’s Faith</a:t>
                      </a:r>
                      <a:endParaRPr lang="en-US" sz="6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0094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rPr>
                        <a:t>Feared People &amp; Listened to Them (1 Sa.</a:t>
                      </a:r>
                      <a:r>
                        <a:rPr lang="en-US" sz="4800" baseline="0" dirty="0" smtClean="0">
                          <a:effectLst/>
                        </a:rPr>
                        <a:t> </a:t>
                      </a:r>
                      <a:r>
                        <a:rPr lang="en-US" sz="4800" dirty="0" smtClean="0">
                          <a:effectLst/>
                        </a:rPr>
                        <a:t>13:11; 15:24; 17:11)</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latin typeface="Calibri" panose="020F0502020204030204" pitchFamily="34" charset="0"/>
                          <a:ea typeface="Calibri" panose="020F0502020204030204" pitchFamily="34" charset="0"/>
                          <a:cs typeface="Times New Roman" panose="02020603050405020304" pitchFamily="18" charset="0"/>
                        </a:rPr>
                        <a:t>“I feared the people &amp;</a:t>
                      </a:r>
                      <a:r>
                        <a:rPr lang="en-US" sz="4800" baseline="0" dirty="0" smtClean="0">
                          <a:effectLst/>
                          <a:latin typeface="Calibri" panose="020F0502020204030204" pitchFamily="34" charset="0"/>
                          <a:ea typeface="Calibri" panose="020F0502020204030204" pitchFamily="34" charset="0"/>
                          <a:cs typeface="Times New Roman" panose="02020603050405020304" pitchFamily="18" charset="0"/>
                        </a:rPr>
                        <a:t> listened to their voice” (15:24)</a:t>
                      </a: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372175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310406352"/>
              </p:ext>
            </p:extLst>
          </p:nvPr>
        </p:nvGraphicFramePr>
        <p:xfrm>
          <a:off x="-3" y="0"/>
          <a:ext cx="12192002" cy="7418659"/>
        </p:xfrm>
        <a:graphic>
          <a:graphicData uri="http://schemas.openxmlformats.org/drawingml/2006/table">
            <a:tbl>
              <a:tblPr firstRow="1" firstCol="1" bandRow="1">
                <a:tableStyleId>{073A0DAA-6AF3-43AB-8588-CEC1D06C72B9}</a:tableStyleId>
              </a:tblPr>
              <a:tblGrid>
                <a:gridCol w="6096001"/>
                <a:gridCol w="6096001"/>
              </a:tblGrid>
              <a:tr h="1157051">
                <a:tc>
                  <a:txBody>
                    <a:bodyPr/>
                    <a:lstStyle/>
                    <a:p>
                      <a:pPr marL="0" marR="0" algn="ctr">
                        <a:lnSpc>
                          <a:spcPct val="107000"/>
                        </a:lnSpc>
                        <a:spcBef>
                          <a:spcPts val="0"/>
                        </a:spcBef>
                        <a:spcAft>
                          <a:spcPts val="0"/>
                        </a:spcAft>
                      </a:pPr>
                      <a:r>
                        <a:rPr lang="en-US" sz="6000" dirty="0">
                          <a:solidFill>
                            <a:srgbClr val="FFFF00"/>
                          </a:solidFill>
                          <a:effectLst/>
                        </a:rPr>
                        <a:t>Saul’s Fear</a:t>
                      </a:r>
                      <a:endParaRPr lang="en-US" sz="6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0" dirty="0">
                          <a:solidFill>
                            <a:srgbClr val="00B0F0"/>
                          </a:solidFill>
                          <a:effectLst/>
                        </a:rPr>
                        <a:t>David’s Faith</a:t>
                      </a:r>
                      <a:endParaRPr lang="en-US" sz="6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0094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rPr>
                        <a:t>Feared People &amp; Listened to Them (1 Sa.</a:t>
                      </a:r>
                      <a:r>
                        <a:rPr lang="en-US" sz="4800" baseline="0" dirty="0" smtClean="0">
                          <a:effectLst/>
                        </a:rPr>
                        <a:t> </a:t>
                      </a:r>
                      <a:r>
                        <a:rPr lang="en-US" sz="4800" dirty="0" smtClean="0">
                          <a:effectLst/>
                        </a:rPr>
                        <a:t>13:11; 15:24; 17:11)</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latin typeface="Calibri" panose="020F0502020204030204" pitchFamily="34" charset="0"/>
                          <a:ea typeface="Calibri" panose="020F0502020204030204" pitchFamily="34" charset="0"/>
                          <a:cs typeface="Times New Roman" panose="02020603050405020304" pitchFamily="18" charset="0"/>
                        </a:rPr>
                        <a:t>“I feared the people &amp;</a:t>
                      </a:r>
                      <a:r>
                        <a:rPr lang="en-US" sz="4800" baseline="0" dirty="0" smtClean="0">
                          <a:effectLst/>
                          <a:latin typeface="Calibri" panose="020F0502020204030204" pitchFamily="34" charset="0"/>
                          <a:ea typeface="Calibri" panose="020F0502020204030204" pitchFamily="34" charset="0"/>
                          <a:cs typeface="Times New Roman" panose="02020603050405020304" pitchFamily="18" charset="0"/>
                        </a:rPr>
                        <a:t> listened to their voice” (15:24)</a:t>
                      </a: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rPr>
                        <a:t>Inspired confidence in Saul &amp; Israel to Win (1 Sam. 17:32-36, 48-54)</a:t>
                      </a: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347293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268170534"/>
              </p:ext>
            </p:extLst>
          </p:nvPr>
        </p:nvGraphicFramePr>
        <p:xfrm>
          <a:off x="-3" y="0"/>
          <a:ext cx="12192002" cy="7418659"/>
        </p:xfrm>
        <a:graphic>
          <a:graphicData uri="http://schemas.openxmlformats.org/drawingml/2006/table">
            <a:tbl>
              <a:tblPr firstRow="1" firstCol="1" bandRow="1">
                <a:tableStyleId>{073A0DAA-6AF3-43AB-8588-CEC1D06C72B9}</a:tableStyleId>
              </a:tblPr>
              <a:tblGrid>
                <a:gridCol w="6096001"/>
                <a:gridCol w="6096001"/>
              </a:tblGrid>
              <a:tr h="1157051">
                <a:tc>
                  <a:txBody>
                    <a:bodyPr/>
                    <a:lstStyle/>
                    <a:p>
                      <a:pPr marL="0" marR="0" algn="ctr">
                        <a:lnSpc>
                          <a:spcPct val="107000"/>
                        </a:lnSpc>
                        <a:spcBef>
                          <a:spcPts val="0"/>
                        </a:spcBef>
                        <a:spcAft>
                          <a:spcPts val="0"/>
                        </a:spcAft>
                      </a:pPr>
                      <a:r>
                        <a:rPr lang="en-US" sz="6000" dirty="0">
                          <a:solidFill>
                            <a:srgbClr val="FFFF00"/>
                          </a:solidFill>
                          <a:effectLst/>
                        </a:rPr>
                        <a:t>Saul’s Fear</a:t>
                      </a:r>
                      <a:endParaRPr lang="en-US" sz="6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0" dirty="0">
                          <a:solidFill>
                            <a:srgbClr val="00B0F0"/>
                          </a:solidFill>
                          <a:effectLst/>
                        </a:rPr>
                        <a:t>David’s Faith</a:t>
                      </a:r>
                      <a:endParaRPr lang="en-US" sz="6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0094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rPr>
                        <a:t>Feared People &amp; Listened to Them (1 Sa.</a:t>
                      </a:r>
                      <a:r>
                        <a:rPr lang="en-US" sz="4800" baseline="0" dirty="0" smtClean="0">
                          <a:effectLst/>
                        </a:rPr>
                        <a:t> </a:t>
                      </a:r>
                      <a:r>
                        <a:rPr lang="en-US" sz="4800" dirty="0" smtClean="0">
                          <a:effectLst/>
                        </a:rPr>
                        <a:t>13:11; 15:24; 17:11)</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latin typeface="Calibri" panose="020F0502020204030204" pitchFamily="34" charset="0"/>
                          <a:ea typeface="Calibri" panose="020F0502020204030204" pitchFamily="34" charset="0"/>
                          <a:cs typeface="Times New Roman" panose="02020603050405020304" pitchFamily="18" charset="0"/>
                        </a:rPr>
                        <a:t>“I feared the people &amp;</a:t>
                      </a:r>
                      <a:r>
                        <a:rPr lang="en-US" sz="4800" baseline="0" dirty="0" smtClean="0">
                          <a:effectLst/>
                          <a:latin typeface="Calibri" panose="020F0502020204030204" pitchFamily="34" charset="0"/>
                          <a:ea typeface="Calibri" panose="020F0502020204030204" pitchFamily="34" charset="0"/>
                          <a:cs typeface="Times New Roman" panose="02020603050405020304" pitchFamily="18" charset="0"/>
                        </a:rPr>
                        <a:t> listened to their voice” (15:24)</a:t>
                      </a: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rPr>
                        <a:t>Inspired confidence in Saul &amp; Israel to Win (1 Sam. 17:32-36, 48-54)</a:t>
                      </a: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latin typeface="Calibri" panose="020F0502020204030204" pitchFamily="34" charset="0"/>
                          <a:ea typeface="Calibri" panose="020F0502020204030204" pitchFamily="34" charset="0"/>
                          <a:cs typeface="Times New Roman" panose="02020603050405020304" pitchFamily="18" charset="0"/>
                        </a:rPr>
                        <a:t>“The</a:t>
                      </a:r>
                      <a:r>
                        <a:rPr lang="en-US" sz="4800" baseline="0" dirty="0" smtClean="0">
                          <a:effectLst/>
                          <a:latin typeface="Calibri" panose="020F0502020204030204" pitchFamily="34" charset="0"/>
                          <a:ea typeface="Calibri" panose="020F0502020204030204" pitchFamily="34" charset="0"/>
                          <a:cs typeface="Times New Roman" panose="02020603050405020304" pitchFamily="18" charset="0"/>
                        </a:rPr>
                        <a:t> men of Israel &amp; Judah arose &amp; shouted &amp; pursued the Philistines” (17:52).</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08825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747786973"/>
              </p:ext>
            </p:extLst>
          </p:nvPr>
        </p:nvGraphicFramePr>
        <p:xfrm>
          <a:off x="-3" y="0"/>
          <a:ext cx="12192002" cy="6858000"/>
        </p:xfrm>
        <a:graphic>
          <a:graphicData uri="http://schemas.openxmlformats.org/drawingml/2006/table">
            <a:tbl>
              <a:tblPr firstRow="1" firstCol="1" bandRow="1">
                <a:tableStyleId>{073A0DAA-6AF3-43AB-8588-CEC1D06C72B9}</a:tableStyleId>
              </a:tblPr>
              <a:tblGrid>
                <a:gridCol w="6096001"/>
                <a:gridCol w="6096001"/>
              </a:tblGrid>
              <a:tr h="1157051">
                <a:tc>
                  <a:txBody>
                    <a:bodyPr/>
                    <a:lstStyle/>
                    <a:p>
                      <a:pPr marL="0" marR="0" algn="ctr">
                        <a:lnSpc>
                          <a:spcPct val="107000"/>
                        </a:lnSpc>
                        <a:spcBef>
                          <a:spcPts val="0"/>
                        </a:spcBef>
                        <a:spcAft>
                          <a:spcPts val="0"/>
                        </a:spcAft>
                      </a:pPr>
                      <a:r>
                        <a:rPr lang="en-US" sz="6000" dirty="0">
                          <a:solidFill>
                            <a:srgbClr val="FFFF00"/>
                          </a:solidFill>
                          <a:effectLst/>
                        </a:rPr>
                        <a:t>Saul’s Fear</a:t>
                      </a:r>
                      <a:endParaRPr lang="en-US" sz="6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0" dirty="0">
                          <a:solidFill>
                            <a:srgbClr val="00B0F0"/>
                          </a:solidFill>
                          <a:effectLst/>
                        </a:rPr>
                        <a:t>David’s Faith</a:t>
                      </a:r>
                      <a:endParaRPr lang="en-US" sz="6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0094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rPr>
                        <a:t>Tried to kill David many times (1 Samuel 18:6-11, 25-29; 23:14-15)</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5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431317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28443408"/>
              </p:ext>
            </p:extLst>
          </p:nvPr>
        </p:nvGraphicFramePr>
        <p:xfrm>
          <a:off x="-3" y="0"/>
          <a:ext cx="12192002" cy="6858000"/>
        </p:xfrm>
        <a:graphic>
          <a:graphicData uri="http://schemas.openxmlformats.org/drawingml/2006/table">
            <a:tbl>
              <a:tblPr firstRow="1" firstCol="1" bandRow="1">
                <a:tableStyleId>{073A0DAA-6AF3-43AB-8588-CEC1D06C72B9}</a:tableStyleId>
              </a:tblPr>
              <a:tblGrid>
                <a:gridCol w="6096001"/>
                <a:gridCol w="6096001"/>
              </a:tblGrid>
              <a:tr h="1157051">
                <a:tc>
                  <a:txBody>
                    <a:bodyPr/>
                    <a:lstStyle/>
                    <a:p>
                      <a:pPr marL="0" marR="0" algn="ctr">
                        <a:lnSpc>
                          <a:spcPct val="107000"/>
                        </a:lnSpc>
                        <a:spcBef>
                          <a:spcPts val="0"/>
                        </a:spcBef>
                        <a:spcAft>
                          <a:spcPts val="0"/>
                        </a:spcAft>
                      </a:pPr>
                      <a:r>
                        <a:rPr lang="en-US" sz="6000" dirty="0">
                          <a:solidFill>
                            <a:srgbClr val="FFFF00"/>
                          </a:solidFill>
                          <a:effectLst/>
                        </a:rPr>
                        <a:t>Saul’s Fear</a:t>
                      </a:r>
                      <a:endParaRPr lang="en-US" sz="6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0" dirty="0">
                          <a:solidFill>
                            <a:srgbClr val="00B0F0"/>
                          </a:solidFill>
                          <a:effectLst/>
                        </a:rPr>
                        <a:t>David’s Faith</a:t>
                      </a:r>
                      <a:endParaRPr lang="en-US" sz="6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0094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rPr>
                        <a:t>Tried to kill David many times (1 Samuel 18:6-11, 25-29; 23:14-15)</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5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500" dirty="0" smtClean="0">
                          <a:effectLst/>
                          <a:latin typeface="Calibri" panose="020F0502020204030204" pitchFamily="34" charset="0"/>
                          <a:ea typeface="Calibri" panose="020F0502020204030204" pitchFamily="34" charset="0"/>
                          <a:cs typeface="Times New Roman" panose="02020603050405020304" pitchFamily="18" charset="0"/>
                        </a:rPr>
                        <a:t>“Saul sought after him every day, but God did not deliver him” (23:14)</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5648603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100882445"/>
              </p:ext>
            </p:extLst>
          </p:nvPr>
        </p:nvGraphicFramePr>
        <p:xfrm>
          <a:off x="-3" y="0"/>
          <a:ext cx="12192002" cy="6858000"/>
        </p:xfrm>
        <a:graphic>
          <a:graphicData uri="http://schemas.openxmlformats.org/drawingml/2006/table">
            <a:tbl>
              <a:tblPr firstRow="1" firstCol="1" bandRow="1">
                <a:tableStyleId>{073A0DAA-6AF3-43AB-8588-CEC1D06C72B9}</a:tableStyleId>
              </a:tblPr>
              <a:tblGrid>
                <a:gridCol w="6096001"/>
                <a:gridCol w="6096001"/>
              </a:tblGrid>
              <a:tr h="1157051">
                <a:tc>
                  <a:txBody>
                    <a:bodyPr/>
                    <a:lstStyle/>
                    <a:p>
                      <a:pPr marL="0" marR="0" algn="ctr">
                        <a:lnSpc>
                          <a:spcPct val="107000"/>
                        </a:lnSpc>
                        <a:spcBef>
                          <a:spcPts val="0"/>
                        </a:spcBef>
                        <a:spcAft>
                          <a:spcPts val="0"/>
                        </a:spcAft>
                      </a:pPr>
                      <a:r>
                        <a:rPr lang="en-US" sz="6000" dirty="0">
                          <a:solidFill>
                            <a:srgbClr val="FFFF00"/>
                          </a:solidFill>
                          <a:effectLst/>
                        </a:rPr>
                        <a:t>Saul’s Fear</a:t>
                      </a:r>
                      <a:endParaRPr lang="en-US" sz="6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0" dirty="0">
                          <a:solidFill>
                            <a:srgbClr val="00B0F0"/>
                          </a:solidFill>
                          <a:effectLst/>
                        </a:rPr>
                        <a:t>David’s Faith</a:t>
                      </a:r>
                      <a:endParaRPr lang="en-US" sz="6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0094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rPr>
                        <a:t>Tried to kill David many times (1 Samuel 18:6-11, 25-29; 23:14-15)</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5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500" dirty="0" smtClean="0">
                          <a:effectLst/>
                          <a:latin typeface="Calibri" panose="020F0502020204030204" pitchFamily="34" charset="0"/>
                          <a:ea typeface="Calibri" panose="020F0502020204030204" pitchFamily="34" charset="0"/>
                          <a:cs typeface="Times New Roman" panose="02020603050405020304" pitchFamily="18" charset="0"/>
                        </a:rPr>
                        <a:t>“Saul sought after him every day, but God did not deliver him” (23:14)</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rPr>
                        <a:t>Spared Saul because</a:t>
                      </a:r>
                      <a:r>
                        <a:rPr lang="en-US" sz="4800" baseline="0" dirty="0" smtClean="0">
                          <a:effectLst/>
                        </a:rPr>
                        <a:t> He was the </a:t>
                      </a:r>
                      <a:r>
                        <a:rPr lang="en-US" sz="4800" dirty="0" smtClean="0">
                          <a:effectLst/>
                        </a:rPr>
                        <a:t>Lord’s anointed           (1 Sam. 24:6, 11; 26:8ff)</a:t>
                      </a: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8664934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292781849"/>
              </p:ext>
            </p:extLst>
          </p:nvPr>
        </p:nvGraphicFramePr>
        <p:xfrm>
          <a:off x="-3" y="0"/>
          <a:ext cx="12192002" cy="6858000"/>
        </p:xfrm>
        <a:graphic>
          <a:graphicData uri="http://schemas.openxmlformats.org/drawingml/2006/table">
            <a:tbl>
              <a:tblPr firstRow="1" firstCol="1" bandRow="1">
                <a:tableStyleId>{073A0DAA-6AF3-43AB-8588-CEC1D06C72B9}</a:tableStyleId>
              </a:tblPr>
              <a:tblGrid>
                <a:gridCol w="6096001"/>
                <a:gridCol w="6096001"/>
              </a:tblGrid>
              <a:tr h="1157051">
                <a:tc>
                  <a:txBody>
                    <a:bodyPr/>
                    <a:lstStyle/>
                    <a:p>
                      <a:pPr marL="0" marR="0" algn="ctr">
                        <a:lnSpc>
                          <a:spcPct val="107000"/>
                        </a:lnSpc>
                        <a:spcBef>
                          <a:spcPts val="0"/>
                        </a:spcBef>
                        <a:spcAft>
                          <a:spcPts val="0"/>
                        </a:spcAft>
                      </a:pPr>
                      <a:r>
                        <a:rPr lang="en-US" sz="6000" dirty="0">
                          <a:solidFill>
                            <a:srgbClr val="FFFF00"/>
                          </a:solidFill>
                          <a:effectLst/>
                        </a:rPr>
                        <a:t>Saul’s Fear</a:t>
                      </a:r>
                      <a:endParaRPr lang="en-US" sz="6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0" dirty="0">
                          <a:solidFill>
                            <a:srgbClr val="00B0F0"/>
                          </a:solidFill>
                          <a:effectLst/>
                        </a:rPr>
                        <a:t>David’s Faith</a:t>
                      </a:r>
                      <a:endParaRPr lang="en-US" sz="6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0094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rPr>
                        <a:t>Tried to kill David many times (1 Samuel 18:6-11, 25-29; 23:14-15)</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45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500" dirty="0" smtClean="0">
                          <a:effectLst/>
                          <a:latin typeface="Calibri" panose="020F0502020204030204" pitchFamily="34" charset="0"/>
                          <a:ea typeface="Calibri" panose="020F0502020204030204" pitchFamily="34" charset="0"/>
                          <a:cs typeface="Times New Roman" panose="02020603050405020304" pitchFamily="18" charset="0"/>
                        </a:rPr>
                        <a:t>“Saul sought after him every day, but God did not deliver him” (23:14)</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rPr>
                        <a:t>Spared Saul because</a:t>
                      </a:r>
                      <a:r>
                        <a:rPr lang="en-US" sz="4800" baseline="0" dirty="0" smtClean="0">
                          <a:effectLst/>
                        </a:rPr>
                        <a:t> He was the </a:t>
                      </a:r>
                      <a:r>
                        <a:rPr lang="en-US" sz="4800" dirty="0" smtClean="0">
                          <a:effectLst/>
                        </a:rPr>
                        <a:t>Lord’s anointed           (1 Sam. 24:6, 11; 26:8ff)</a:t>
                      </a: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500" dirty="0" smtClean="0">
                          <a:effectLst/>
                          <a:latin typeface="Calibri" panose="020F0502020204030204" pitchFamily="34" charset="0"/>
                          <a:ea typeface="Calibri" panose="020F0502020204030204" pitchFamily="34" charset="0"/>
                          <a:cs typeface="Times New Roman" panose="02020603050405020304" pitchFamily="18" charset="0"/>
                        </a:rPr>
                        <a:t>“Who</a:t>
                      </a:r>
                      <a:r>
                        <a:rPr lang="en-US" sz="4500" baseline="0" dirty="0" smtClean="0">
                          <a:effectLst/>
                          <a:latin typeface="Calibri" panose="020F0502020204030204" pitchFamily="34" charset="0"/>
                          <a:ea typeface="Calibri" panose="020F0502020204030204" pitchFamily="34" charset="0"/>
                          <a:cs typeface="Times New Roman" panose="02020603050405020304" pitchFamily="18" charset="0"/>
                        </a:rPr>
                        <a:t> can stretch out his hand against the Lord’s anointed &amp; be w/o guilt” (26:9)?</a:t>
                      </a:r>
                      <a:endParaRPr lang="en-US" sz="4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030110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fontScale="90000"/>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Questions to Make Application to Your Life</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6996"/>
            <a:ext cx="12192000" cy="5851003"/>
          </a:xfrm>
        </p:spPr>
        <p:txBody>
          <a:bodyPr>
            <a:noAutofit/>
          </a:bodyPr>
          <a:lstStyle/>
          <a:p>
            <a:pPr marL="0" indent="0" algn="ctr">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 Will you give in to peer pressure &amp; become worldly or inspire confidence in others to be holy (Romans 12:1-2)?</a:t>
            </a:r>
          </a:p>
          <a:p>
            <a:pPr marL="0" indent="0" algn="ctr">
              <a:buNone/>
            </a:pPr>
            <a:endPar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2. Will you have the faith to cast down error or compromise with false teachers             (2 Corinthians 10:3-6; 2 John 1:9-11)?</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99778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rmAutofit/>
          </a:bodyPr>
          <a:lstStyle/>
          <a:p>
            <a:r>
              <a:rPr lang="en-US" sz="1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Saul’s Fear vs.             </a:t>
            </a:r>
            <a:r>
              <a:rPr lang="en-US" sz="15500" dirty="0" smtClean="0">
                <a:solidFill>
                  <a:srgbClr val="00B0F0"/>
                </a:solidFill>
                <a:latin typeface="Tahoma" panose="020B0604030504040204" pitchFamily="34" charset="0"/>
                <a:ea typeface="Tahoma" panose="020B0604030504040204" pitchFamily="34" charset="0"/>
                <a:cs typeface="Tahoma" panose="020B0604030504040204" pitchFamily="34" charset="0"/>
              </a:rPr>
              <a:t>David’s Faith</a:t>
            </a:r>
            <a:endParaRPr lang="en-US" sz="155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01907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rmAutofit fontScale="90000"/>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Questions to Make Application to Your Life</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6996"/>
            <a:ext cx="12192000" cy="5851003"/>
          </a:xfrm>
        </p:spPr>
        <p:txBody>
          <a:bodyPr>
            <a:noAutofit/>
          </a:bodyPr>
          <a:lstStyle/>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3. Will you destroy people’s lives or try to save them with God’s word                   (Luke 9:56; Romans 1:16)?</a:t>
            </a:r>
          </a:p>
          <a:p>
            <a:pPr marL="0" indent="0" algn="ctr">
              <a:buNone/>
            </a:pPr>
            <a:endPar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4. Will you trust in your own strength or God’s strength when you are facing a crisis (Proverbs 3:5-7; Eph. 6:10)? </a:t>
            </a: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7455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0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231493" y="1111170"/>
            <a:ext cx="11748303" cy="5590572"/>
          </a:xfrm>
        </p:spPr>
        <p:txBody>
          <a:bodyPr>
            <a:normAutofit/>
          </a:bodyPr>
          <a:lstStyle/>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56s- Where Could I Go?</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174- Christ Arose</a:t>
            </a: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576- Faith is the Victory</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273- I’m Not Ashamed to Own my Lord</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227- There is a Habitation</a:t>
            </a: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54256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160116097"/>
              </p:ext>
            </p:extLst>
          </p:nvPr>
        </p:nvGraphicFramePr>
        <p:xfrm>
          <a:off x="-3" y="0"/>
          <a:ext cx="12192002" cy="6858000"/>
        </p:xfrm>
        <a:graphic>
          <a:graphicData uri="http://schemas.openxmlformats.org/drawingml/2006/table">
            <a:tbl>
              <a:tblPr firstRow="1" firstCol="1" bandRow="1">
                <a:tableStyleId>{073A0DAA-6AF3-43AB-8588-CEC1D06C72B9}</a:tableStyleId>
              </a:tblPr>
              <a:tblGrid>
                <a:gridCol w="6096001"/>
                <a:gridCol w="6096001"/>
              </a:tblGrid>
              <a:tr h="1157051">
                <a:tc>
                  <a:txBody>
                    <a:bodyPr/>
                    <a:lstStyle/>
                    <a:p>
                      <a:pPr marL="0" marR="0" algn="ctr">
                        <a:lnSpc>
                          <a:spcPct val="107000"/>
                        </a:lnSpc>
                        <a:spcBef>
                          <a:spcPts val="0"/>
                        </a:spcBef>
                        <a:spcAft>
                          <a:spcPts val="0"/>
                        </a:spcAft>
                      </a:pPr>
                      <a:r>
                        <a:rPr lang="en-US" sz="6000" dirty="0">
                          <a:solidFill>
                            <a:srgbClr val="FFFF00"/>
                          </a:solidFill>
                          <a:effectLst/>
                        </a:rPr>
                        <a:t>Saul’s Fear</a:t>
                      </a:r>
                      <a:endParaRPr lang="en-US" sz="6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0" dirty="0">
                          <a:solidFill>
                            <a:srgbClr val="00B0F0"/>
                          </a:solidFill>
                          <a:effectLst/>
                        </a:rPr>
                        <a:t>David’s Faith</a:t>
                      </a:r>
                      <a:endParaRPr lang="en-US" sz="6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00949">
                <a:tc>
                  <a:txBody>
                    <a:bodyPr/>
                    <a:lstStyle/>
                    <a:p>
                      <a:pPr marL="0" marR="0" algn="ctr">
                        <a:lnSpc>
                          <a:spcPct val="107000"/>
                        </a:lnSpc>
                        <a:spcBef>
                          <a:spcPts val="0"/>
                        </a:spcBef>
                        <a:spcAft>
                          <a:spcPts val="0"/>
                        </a:spcAft>
                      </a:pPr>
                      <a:r>
                        <a:rPr lang="en-US" sz="4800" dirty="0">
                          <a:effectLst/>
                        </a:rPr>
                        <a:t>Rejected God’s Word  </a:t>
                      </a:r>
                      <a:r>
                        <a:rPr lang="en-US" sz="4800" dirty="0" smtClean="0">
                          <a:effectLst/>
                        </a:rPr>
                        <a:t>   (</a:t>
                      </a:r>
                      <a:r>
                        <a:rPr lang="en-US" sz="4800" dirty="0">
                          <a:effectLst/>
                        </a:rPr>
                        <a:t>1 </a:t>
                      </a:r>
                      <a:r>
                        <a:rPr lang="en-US" sz="4800" dirty="0" smtClean="0">
                          <a:effectLst/>
                        </a:rPr>
                        <a:t>Samuel </a:t>
                      </a:r>
                      <a:r>
                        <a:rPr lang="en-US" sz="4800" dirty="0">
                          <a:effectLst/>
                        </a:rPr>
                        <a:t>13:2-14; 15:13-28</a:t>
                      </a:r>
                      <a:r>
                        <a:rPr lang="en-US" sz="4800" dirty="0" smtClean="0">
                          <a:effectLst/>
                        </a:rPr>
                        <a:t>)</a:t>
                      </a:r>
                    </a:p>
                    <a:p>
                      <a:pPr marL="0" marR="0" algn="ctr">
                        <a:lnSpc>
                          <a:spcPct val="107000"/>
                        </a:lnSpc>
                        <a:spcBef>
                          <a:spcPts val="0"/>
                        </a:spcBef>
                        <a:spcAft>
                          <a:spcPts val="0"/>
                        </a:spcAft>
                      </a:pPr>
                      <a:endParaRPr lang="en-US" sz="5000" dirty="0" smtClean="0">
                        <a:effectLst/>
                      </a:endParaRPr>
                    </a:p>
                    <a:p>
                      <a:pPr marL="0" marR="0">
                        <a:lnSpc>
                          <a:spcPct val="107000"/>
                        </a:lnSpc>
                        <a:spcBef>
                          <a:spcPts val="0"/>
                        </a:spcBef>
                        <a:spcAft>
                          <a:spcPts val="0"/>
                        </a:spcAft>
                      </a:pPr>
                      <a:r>
                        <a:rPr lang="en-US" sz="4800" dirty="0">
                          <a:effectLst/>
                        </a:rPr>
                        <a:t> </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511381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815140028"/>
              </p:ext>
            </p:extLst>
          </p:nvPr>
        </p:nvGraphicFramePr>
        <p:xfrm>
          <a:off x="-3" y="0"/>
          <a:ext cx="12192002" cy="7416564"/>
        </p:xfrm>
        <a:graphic>
          <a:graphicData uri="http://schemas.openxmlformats.org/drawingml/2006/table">
            <a:tbl>
              <a:tblPr firstRow="1" firstCol="1" bandRow="1">
                <a:tableStyleId>{073A0DAA-6AF3-43AB-8588-CEC1D06C72B9}</a:tableStyleId>
              </a:tblPr>
              <a:tblGrid>
                <a:gridCol w="6096001"/>
                <a:gridCol w="6096001"/>
              </a:tblGrid>
              <a:tr h="1157051">
                <a:tc>
                  <a:txBody>
                    <a:bodyPr/>
                    <a:lstStyle/>
                    <a:p>
                      <a:pPr marL="0" marR="0" algn="ctr">
                        <a:lnSpc>
                          <a:spcPct val="107000"/>
                        </a:lnSpc>
                        <a:spcBef>
                          <a:spcPts val="0"/>
                        </a:spcBef>
                        <a:spcAft>
                          <a:spcPts val="0"/>
                        </a:spcAft>
                      </a:pPr>
                      <a:r>
                        <a:rPr lang="en-US" sz="6000" dirty="0">
                          <a:solidFill>
                            <a:srgbClr val="FFFF00"/>
                          </a:solidFill>
                          <a:effectLst/>
                        </a:rPr>
                        <a:t>Saul’s Fear</a:t>
                      </a:r>
                      <a:endParaRPr lang="en-US" sz="6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0" dirty="0">
                          <a:solidFill>
                            <a:srgbClr val="00B0F0"/>
                          </a:solidFill>
                          <a:effectLst/>
                        </a:rPr>
                        <a:t>David’s Faith</a:t>
                      </a:r>
                      <a:endParaRPr lang="en-US" sz="6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00949">
                <a:tc>
                  <a:txBody>
                    <a:bodyPr/>
                    <a:lstStyle/>
                    <a:p>
                      <a:pPr marL="0" marR="0" algn="ctr">
                        <a:lnSpc>
                          <a:spcPct val="107000"/>
                        </a:lnSpc>
                        <a:spcBef>
                          <a:spcPts val="0"/>
                        </a:spcBef>
                        <a:spcAft>
                          <a:spcPts val="0"/>
                        </a:spcAft>
                      </a:pPr>
                      <a:r>
                        <a:rPr lang="en-US" sz="4800" dirty="0">
                          <a:effectLst/>
                        </a:rPr>
                        <a:t>Rejected God’s Word  </a:t>
                      </a:r>
                      <a:r>
                        <a:rPr lang="en-US" sz="4800" dirty="0" smtClean="0">
                          <a:effectLst/>
                        </a:rPr>
                        <a:t>   (</a:t>
                      </a:r>
                      <a:r>
                        <a:rPr lang="en-US" sz="4800" dirty="0">
                          <a:effectLst/>
                        </a:rPr>
                        <a:t>1 </a:t>
                      </a:r>
                      <a:r>
                        <a:rPr lang="en-US" sz="4800" dirty="0" smtClean="0">
                          <a:effectLst/>
                        </a:rPr>
                        <a:t>Samuel </a:t>
                      </a:r>
                      <a:r>
                        <a:rPr lang="en-US" sz="4800" dirty="0">
                          <a:effectLst/>
                        </a:rPr>
                        <a:t>13:2-14; 15:13-28</a:t>
                      </a:r>
                      <a:r>
                        <a:rPr lang="en-US" sz="4800" dirty="0" smtClean="0">
                          <a:effectLst/>
                        </a:rPr>
                        <a:t>)</a:t>
                      </a:r>
                    </a:p>
                    <a:p>
                      <a:pPr marL="0" marR="0" algn="ctr">
                        <a:lnSpc>
                          <a:spcPct val="107000"/>
                        </a:lnSpc>
                        <a:spcBef>
                          <a:spcPts val="0"/>
                        </a:spcBef>
                        <a:spcAft>
                          <a:spcPts val="0"/>
                        </a:spcAft>
                      </a:pPr>
                      <a:endParaRPr lang="en-US" sz="5000" dirty="0" smtClean="0">
                        <a:effectLst/>
                      </a:endParaRPr>
                    </a:p>
                    <a:p>
                      <a:pPr marL="0" marR="0" algn="ctr">
                        <a:lnSpc>
                          <a:spcPct val="107000"/>
                        </a:lnSpc>
                        <a:spcBef>
                          <a:spcPts val="0"/>
                        </a:spcBef>
                        <a:spcAft>
                          <a:spcPts val="0"/>
                        </a:spcAft>
                      </a:pPr>
                      <a:r>
                        <a:rPr lang="en-US" sz="4800" dirty="0" smtClean="0">
                          <a:effectLst/>
                        </a:rPr>
                        <a:t>“You have rejected the word of the Lord”              (1 Samuel 15:23)</a:t>
                      </a:r>
                      <a:endParaRPr lang="en-US" sz="4800" dirty="0">
                        <a:effectLst/>
                      </a:endParaRPr>
                    </a:p>
                    <a:p>
                      <a:pPr marL="0" marR="0">
                        <a:lnSpc>
                          <a:spcPct val="107000"/>
                        </a:lnSpc>
                        <a:spcBef>
                          <a:spcPts val="0"/>
                        </a:spcBef>
                        <a:spcAft>
                          <a:spcPts val="0"/>
                        </a:spcAft>
                      </a:pPr>
                      <a:r>
                        <a:rPr lang="en-US" sz="4800" dirty="0">
                          <a:effectLst/>
                        </a:rPr>
                        <a:t> </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353046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213013061"/>
              </p:ext>
            </p:extLst>
          </p:nvPr>
        </p:nvGraphicFramePr>
        <p:xfrm>
          <a:off x="-3" y="0"/>
          <a:ext cx="12192002" cy="7416564"/>
        </p:xfrm>
        <a:graphic>
          <a:graphicData uri="http://schemas.openxmlformats.org/drawingml/2006/table">
            <a:tbl>
              <a:tblPr firstRow="1" firstCol="1" bandRow="1">
                <a:tableStyleId>{073A0DAA-6AF3-43AB-8588-CEC1D06C72B9}</a:tableStyleId>
              </a:tblPr>
              <a:tblGrid>
                <a:gridCol w="6096001"/>
                <a:gridCol w="6096001"/>
              </a:tblGrid>
              <a:tr h="1157051">
                <a:tc>
                  <a:txBody>
                    <a:bodyPr/>
                    <a:lstStyle/>
                    <a:p>
                      <a:pPr marL="0" marR="0" algn="ctr">
                        <a:lnSpc>
                          <a:spcPct val="107000"/>
                        </a:lnSpc>
                        <a:spcBef>
                          <a:spcPts val="0"/>
                        </a:spcBef>
                        <a:spcAft>
                          <a:spcPts val="0"/>
                        </a:spcAft>
                      </a:pPr>
                      <a:r>
                        <a:rPr lang="en-US" sz="6000" dirty="0">
                          <a:solidFill>
                            <a:srgbClr val="FFFF00"/>
                          </a:solidFill>
                          <a:effectLst/>
                        </a:rPr>
                        <a:t>Saul’s Fear</a:t>
                      </a:r>
                      <a:endParaRPr lang="en-US" sz="6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0" dirty="0">
                          <a:solidFill>
                            <a:srgbClr val="00B0F0"/>
                          </a:solidFill>
                          <a:effectLst/>
                        </a:rPr>
                        <a:t>David’s Faith</a:t>
                      </a:r>
                      <a:endParaRPr lang="en-US" sz="6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00949">
                <a:tc>
                  <a:txBody>
                    <a:bodyPr/>
                    <a:lstStyle/>
                    <a:p>
                      <a:pPr marL="0" marR="0" algn="ctr">
                        <a:lnSpc>
                          <a:spcPct val="107000"/>
                        </a:lnSpc>
                        <a:spcBef>
                          <a:spcPts val="0"/>
                        </a:spcBef>
                        <a:spcAft>
                          <a:spcPts val="0"/>
                        </a:spcAft>
                      </a:pPr>
                      <a:r>
                        <a:rPr lang="en-US" sz="4800" dirty="0">
                          <a:effectLst/>
                        </a:rPr>
                        <a:t>Rejected God’s Word  </a:t>
                      </a:r>
                      <a:r>
                        <a:rPr lang="en-US" sz="4800" dirty="0" smtClean="0">
                          <a:effectLst/>
                        </a:rPr>
                        <a:t>   (</a:t>
                      </a:r>
                      <a:r>
                        <a:rPr lang="en-US" sz="4800" dirty="0">
                          <a:effectLst/>
                        </a:rPr>
                        <a:t>1 </a:t>
                      </a:r>
                      <a:r>
                        <a:rPr lang="en-US" sz="4800" dirty="0" smtClean="0">
                          <a:effectLst/>
                        </a:rPr>
                        <a:t>Samuel </a:t>
                      </a:r>
                      <a:r>
                        <a:rPr lang="en-US" sz="4800" dirty="0">
                          <a:effectLst/>
                        </a:rPr>
                        <a:t>13:2-14; 15:13-28</a:t>
                      </a:r>
                      <a:r>
                        <a:rPr lang="en-US" sz="4800" dirty="0" smtClean="0">
                          <a:effectLst/>
                        </a:rPr>
                        <a:t>)</a:t>
                      </a:r>
                    </a:p>
                    <a:p>
                      <a:pPr marL="0" marR="0" algn="ctr">
                        <a:lnSpc>
                          <a:spcPct val="107000"/>
                        </a:lnSpc>
                        <a:spcBef>
                          <a:spcPts val="0"/>
                        </a:spcBef>
                        <a:spcAft>
                          <a:spcPts val="0"/>
                        </a:spcAft>
                      </a:pPr>
                      <a:endParaRPr lang="en-US" sz="5000" dirty="0" smtClean="0">
                        <a:effectLst/>
                      </a:endParaRPr>
                    </a:p>
                    <a:p>
                      <a:pPr marL="0" marR="0" algn="ctr">
                        <a:lnSpc>
                          <a:spcPct val="107000"/>
                        </a:lnSpc>
                        <a:spcBef>
                          <a:spcPts val="0"/>
                        </a:spcBef>
                        <a:spcAft>
                          <a:spcPts val="0"/>
                        </a:spcAft>
                      </a:pPr>
                      <a:r>
                        <a:rPr lang="en-US" sz="4800" dirty="0" smtClean="0">
                          <a:effectLst/>
                        </a:rPr>
                        <a:t>“You have rejected the word of the Lord”         (1 Samuel 15:23)</a:t>
                      </a:r>
                      <a:endParaRPr lang="en-US" sz="4800" dirty="0">
                        <a:effectLst/>
                      </a:endParaRPr>
                    </a:p>
                    <a:p>
                      <a:pPr marL="0" marR="0">
                        <a:lnSpc>
                          <a:spcPct val="107000"/>
                        </a:lnSpc>
                        <a:spcBef>
                          <a:spcPts val="0"/>
                        </a:spcBef>
                        <a:spcAft>
                          <a:spcPts val="0"/>
                        </a:spcAft>
                      </a:pPr>
                      <a:r>
                        <a:rPr lang="en-US" sz="4800" dirty="0">
                          <a:effectLst/>
                        </a:rPr>
                        <a:t> </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5000" dirty="0" smtClean="0">
                          <a:effectLst/>
                          <a:latin typeface="+mn-lt"/>
                        </a:rPr>
                        <a:t>The Lord was with Him            (1 Sam. 16:12;               18:12, 28-30)</a:t>
                      </a:r>
                      <a:endParaRPr lang="en-US" sz="5000" dirty="0" smtClean="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0453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458408063"/>
              </p:ext>
            </p:extLst>
          </p:nvPr>
        </p:nvGraphicFramePr>
        <p:xfrm>
          <a:off x="-3" y="0"/>
          <a:ext cx="12192002" cy="7416564"/>
        </p:xfrm>
        <a:graphic>
          <a:graphicData uri="http://schemas.openxmlformats.org/drawingml/2006/table">
            <a:tbl>
              <a:tblPr firstRow="1" firstCol="1" bandRow="1">
                <a:tableStyleId>{073A0DAA-6AF3-43AB-8588-CEC1D06C72B9}</a:tableStyleId>
              </a:tblPr>
              <a:tblGrid>
                <a:gridCol w="6096001"/>
                <a:gridCol w="6096001"/>
              </a:tblGrid>
              <a:tr h="1157051">
                <a:tc>
                  <a:txBody>
                    <a:bodyPr/>
                    <a:lstStyle/>
                    <a:p>
                      <a:pPr marL="0" marR="0" algn="ctr">
                        <a:lnSpc>
                          <a:spcPct val="107000"/>
                        </a:lnSpc>
                        <a:spcBef>
                          <a:spcPts val="0"/>
                        </a:spcBef>
                        <a:spcAft>
                          <a:spcPts val="0"/>
                        </a:spcAft>
                      </a:pPr>
                      <a:r>
                        <a:rPr lang="en-US" sz="6000" dirty="0">
                          <a:solidFill>
                            <a:srgbClr val="FFFF00"/>
                          </a:solidFill>
                          <a:effectLst/>
                        </a:rPr>
                        <a:t>Saul’s Fear</a:t>
                      </a:r>
                      <a:endParaRPr lang="en-US" sz="6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0" dirty="0">
                          <a:solidFill>
                            <a:srgbClr val="00B0F0"/>
                          </a:solidFill>
                          <a:effectLst/>
                        </a:rPr>
                        <a:t>David’s Faith</a:t>
                      </a:r>
                      <a:endParaRPr lang="en-US" sz="6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00949">
                <a:tc>
                  <a:txBody>
                    <a:bodyPr/>
                    <a:lstStyle/>
                    <a:p>
                      <a:pPr marL="0" marR="0" algn="ctr">
                        <a:lnSpc>
                          <a:spcPct val="107000"/>
                        </a:lnSpc>
                        <a:spcBef>
                          <a:spcPts val="0"/>
                        </a:spcBef>
                        <a:spcAft>
                          <a:spcPts val="0"/>
                        </a:spcAft>
                      </a:pPr>
                      <a:r>
                        <a:rPr lang="en-US" sz="4800" dirty="0">
                          <a:effectLst/>
                        </a:rPr>
                        <a:t>Rejected God’s Word  </a:t>
                      </a:r>
                      <a:r>
                        <a:rPr lang="en-US" sz="4800" dirty="0" smtClean="0">
                          <a:effectLst/>
                        </a:rPr>
                        <a:t>   (</a:t>
                      </a:r>
                      <a:r>
                        <a:rPr lang="en-US" sz="4800" dirty="0">
                          <a:effectLst/>
                        </a:rPr>
                        <a:t>1 </a:t>
                      </a:r>
                      <a:r>
                        <a:rPr lang="en-US" sz="4800" dirty="0" smtClean="0">
                          <a:effectLst/>
                        </a:rPr>
                        <a:t>Samuel </a:t>
                      </a:r>
                      <a:r>
                        <a:rPr lang="en-US" sz="4800" dirty="0">
                          <a:effectLst/>
                        </a:rPr>
                        <a:t>13:2-14; 15:13-28</a:t>
                      </a:r>
                      <a:r>
                        <a:rPr lang="en-US" sz="4800" dirty="0" smtClean="0">
                          <a:effectLst/>
                        </a:rPr>
                        <a:t>)</a:t>
                      </a:r>
                    </a:p>
                    <a:p>
                      <a:pPr marL="0" marR="0" algn="ctr">
                        <a:lnSpc>
                          <a:spcPct val="107000"/>
                        </a:lnSpc>
                        <a:spcBef>
                          <a:spcPts val="0"/>
                        </a:spcBef>
                        <a:spcAft>
                          <a:spcPts val="0"/>
                        </a:spcAft>
                      </a:pPr>
                      <a:endParaRPr lang="en-US" sz="5000" dirty="0" smtClean="0">
                        <a:effectLst/>
                      </a:endParaRPr>
                    </a:p>
                    <a:p>
                      <a:pPr marL="0" marR="0" algn="ctr">
                        <a:lnSpc>
                          <a:spcPct val="107000"/>
                        </a:lnSpc>
                        <a:spcBef>
                          <a:spcPts val="0"/>
                        </a:spcBef>
                        <a:spcAft>
                          <a:spcPts val="0"/>
                        </a:spcAft>
                      </a:pPr>
                      <a:r>
                        <a:rPr lang="en-US" sz="4800" dirty="0" smtClean="0">
                          <a:effectLst/>
                        </a:rPr>
                        <a:t>“You have rejected the word of the Lord”         (1 Samuel 15:23)</a:t>
                      </a:r>
                      <a:endParaRPr lang="en-US" sz="4800" dirty="0">
                        <a:effectLst/>
                      </a:endParaRPr>
                    </a:p>
                    <a:p>
                      <a:pPr marL="0" marR="0">
                        <a:lnSpc>
                          <a:spcPct val="107000"/>
                        </a:lnSpc>
                        <a:spcBef>
                          <a:spcPts val="0"/>
                        </a:spcBef>
                        <a:spcAft>
                          <a:spcPts val="0"/>
                        </a:spcAft>
                      </a:pPr>
                      <a:r>
                        <a:rPr lang="en-US" sz="4800" dirty="0">
                          <a:effectLst/>
                        </a:rPr>
                        <a:t> </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5000" dirty="0" smtClean="0">
                          <a:effectLst/>
                          <a:latin typeface="+mn-lt"/>
                        </a:rPr>
                        <a:t>The Lord was with Him            (1 Sam. 16:12;               18:12, 28-30)</a:t>
                      </a:r>
                      <a:endParaRPr lang="en-US" sz="5000" dirty="0" smtClean="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4800" dirty="0" smtClean="0">
                          <a:effectLst/>
                          <a:latin typeface="Calibri" panose="020F0502020204030204" pitchFamily="34" charset="0"/>
                          <a:ea typeface="Calibri" panose="020F0502020204030204" pitchFamily="34" charset="0"/>
                          <a:cs typeface="Times New Roman" panose="02020603050405020304" pitchFamily="18" charset="0"/>
                        </a:rPr>
                        <a:t>“Saul</a:t>
                      </a:r>
                      <a:r>
                        <a:rPr lang="en-US" sz="4800" baseline="0" dirty="0" smtClean="0">
                          <a:effectLst/>
                          <a:latin typeface="Calibri" panose="020F0502020204030204" pitchFamily="34" charset="0"/>
                          <a:ea typeface="Calibri" panose="020F0502020204030204" pitchFamily="34" charset="0"/>
                          <a:cs typeface="Times New Roman" panose="02020603050405020304" pitchFamily="18" charset="0"/>
                        </a:rPr>
                        <a:t> was afraid of David for the Lord was with him” (18:12)</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82757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723901798"/>
              </p:ext>
            </p:extLst>
          </p:nvPr>
        </p:nvGraphicFramePr>
        <p:xfrm>
          <a:off x="-3" y="0"/>
          <a:ext cx="12192002" cy="6858000"/>
        </p:xfrm>
        <a:graphic>
          <a:graphicData uri="http://schemas.openxmlformats.org/drawingml/2006/table">
            <a:tbl>
              <a:tblPr firstRow="1" firstCol="1" bandRow="1">
                <a:tableStyleId>{073A0DAA-6AF3-43AB-8588-CEC1D06C72B9}</a:tableStyleId>
              </a:tblPr>
              <a:tblGrid>
                <a:gridCol w="6096001"/>
                <a:gridCol w="6096001"/>
              </a:tblGrid>
              <a:tr h="1157051">
                <a:tc>
                  <a:txBody>
                    <a:bodyPr/>
                    <a:lstStyle/>
                    <a:p>
                      <a:pPr marL="0" marR="0" algn="ctr">
                        <a:lnSpc>
                          <a:spcPct val="107000"/>
                        </a:lnSpc>
                        <a:spcBef>
                          <a:spcPts val="0"/>
                        </a:spcBef>
                        <a:spcAft>
                          <a:spcPts val="0"/>
                        </a:spcAft>
                      </a:pPr>
                      <a:r>
                        <a:rPr lang="en-US" sz="6000" dirty="0">
                          <a:solidFill>
                            <a:srgbClr val="FFFF00"/>
                          </a:solidFill>
                          <a:effectLst/>
                        </a:rPr>
                        <a:t>Saul’s Fear</a:t>
                      </a:r>
                      <a:endParaRPr lang="en-US" sz="6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0" dirty="0">
                          <a:solidFill>
                            <a:srgbClr val="00B0F0"/>
                          </a:solidFill>
                          <a:effectLst/>
                        </a:rPr>
                        <a:t>David’s Faith</a:t>
                      </a:r>
                      <a:endParaRPr lang="en-US" sz="6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0094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rPr>
                        <a:t>Trusted &amp; Boasted in his own Strength           (1 Samuel 15:12)</a:t>
                      </a: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445127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669475007"/>
              </p:ext>
            </p:extLst>
          </p:nvPr>
        </p:nvGraphicFramePr>
        <p:xfrm>
          <a:off x="-3" y="0"/>
          <a:ext cx="12192002" cy="6858000"/>
        </p:xfrm>
        <a:graphic>
          <a:graphicData uri="http://schemas.openxmlformats.org/drawingml/2006/table">
            <a:tbl>
              <a:tblPr firstRow="1" firstCol="1" bandRow="1">
                <a:tableStyleId>{073A0DAA-6AF3-43AB-8588-CEC1D06C72B9}</a:tableStyleId>
              </a:tblPr>
              <a:tblGrid>
                <a:gridCol w="6096001"/>
                <a:gridCol w="6096001"/>
              </a:tblGrid>
              <a:tr h="1157051">
                <a:tc>
                  <a:txBody>
                    <a:bodyPr/>
                    <a:lstStyle/>
                    <a:p>
                      <a:pPr marL="0" marR="0" algn="ctr">
                        <a:lnSpc>
                          <a:spcPct val="107000"/>
                        </a:lnSpc>
                        <a:spcBef>
                          <a:spcPts val="0"/>
                        </a:spcBef>
                        <a:spcAft>
                          <a:spcPts val="0"/>
                        </a:spcAft>
                      </a:pPr>
                      <a:r>
                        <a:rPr lang="en-US" sz="6000" dirty="0">
                          <a:solidFill>
                            <a:srgbClr val="FFFF00"/>
                          </a:solidFill>
                          <a:effectLst/>
                        </a:rPr>
                        <a:t>Saul’s Fear</a:t>
                      </a:r>
                      <a:endParaRPr lang="en-US" sz="6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0" dirty="0">
                          <a:solidFill>
                            <a:srgbClr val="00B0F0"/>
                          </a:solidFill>
                          <a:effectLst/>
                        </a:rPr>
                        <a:t>David’s Faith</a:t>
                      </a:r>
                      <a:endParaRPr lang="en-US" sz="6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0094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rPr>
                        <a:t>Trusted &amp; Boasted in his own Strength          (1 Samuel 15:12)</a:t>
                      </a: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4800" dirty="0" smtClean="0">
                          <a:effectLst/>
                          <a:latin typeface="Calibri" panose="020F0502020204030204" pitchFamily="34" charset="0"/>
                          <a:ea typeface="Calibri" panose="020F0502020204030204" pitchFamily="34" charset="0"/>
                          <a:cs typeface="Times New Roman" panose="02020603050405020304" pitchFamily="18" charset="0"/>
                        </a:rPr>
                        <a:t>“He</a:t>
                      </a:r>
                      <a:r>
                        <a:rPr lang="en-US" sz="4800" baseline="0" dirty="0" smtClean="0">
                          <a:effectLst/>
                          <a:latin typeface="Calibri" panose="020F0502020204030204" pitchFamily="34" charset="0"/>
                          <a:ea typeface="Calibri" panose="020F0502020204030204" pitchFamily="34" charset="0"/>
                          <a:cs typeface="Times New Roman" panose="02020603050405020304" pitchFamily="18" charset="0"/>
                        </a:rPr>
                        <a:t> set up a monument for himself”</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325051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32611490"/>
              </p:ext>
            </p:extLst>
          </p:nvPr>
        </p:nvGraphicFramePr>
        <p:xfrm>
          <a:off x="-3" y="0"/>
          <a:ext cx="12192002" cy="6858000"/>
        </p:xfrm>
        <a:graphic>
          <a:graphicData uri="http://schemas.openxmlformats.org/drawingml/2006/table">
            <a:tbl>
              <a:tblPr firstRow="1" firstCol="1" bandRow="1">
                <a:tableStyleId>{073A0DAA-6AF3-43AB-8588-CEC1D06C72B9}</a:tableStyleId>
              </a:tblPr>
              <a:tblGrid>
                <a:gridCol w="6096001"/>
                <a:gridCol w="6096001"/>
              </a:tblGrid>
              <a:tr h="1157051">
                <a:tc>
                  <a:txBody>
                    <a:bodyPr/>
                    <a:lstStyle/>
                    <a:p>
                      <a:pPr marL="0" marR="0" algn="ctr">
                        <a:lnSpc>
                          <a:spcPct val="107000"/>
                        </a:lnSpc>
                        <a:spcBef>
                          <a:spcPts val="0"/>
                        </a:spcBef>
                        <a:spcAft>
                          <a:spcPts val="0"/>
                        </a:spcAft>
                      </a:pPr>
                      <a:r>
                        <a:rPr lang="en-US" sz="6000" dirty="0">
                          <a:solidFill>
                            <a:srgbClr val="FFFF00"/>
                          </a:solidFill>
                          <a:effectLst/>
                        </a:rPr>
                        <a:t>Saul’s Fear</a:t>
                      </a:r>
                      <a:endParaRPr lang="en-US" sz="6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6000" dirty="0">
                          <a:solidFill>
                            <a:srgbClr val="00B0F0"/>
                          </a:solidFill>
                          <a:effectLst/>
                        </a:rPr>
                        <a:t>David’s Faith</a:t>
                      </a:r>
                      <a:endParaRPr lang="en-US" sz="6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0094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rPr>
                        <a:t>Trusted &amp; Boasted in his own Strength          (1 Samuel 15:12)</a:t>
                      </a: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4800" dirty="0" smtClean="0">
                          <a:effectLst/>
                          <a:latin typeface="Calibri" panose="020F0502020204030204" pitchFamily="34" charset="0"/>
                          <a:ea typeface="Calibri" panose="020F0502020204030204" pitchFamily="34" charset="0"/>
                          <a:cs typeface="Times New Roman" panose="02020603050405020304" pitchFamily="18" charset="0"/>
                        </a:rPr>
                        <a:t>“He</a:t>
                      </a:r>
                      <a:r>
                        <a:rPr lang="en-US" sz="4800" baseline="0" dirty="0" smtClean="0">
                          <a:effectLst/>
                          <a:latin typeface="Calibri" panose="020F0502020204030204" pitchFamily="34" charset="0"/>
                          <a:ea typeface="Calibri" panose="020F0502020204030204" pitchFamily="34" charset="0"/>
                          <a:cs typeface="Times New Roman" panose="02020603050405020304" pitchFamily="18" charset="0"/>
                        </a:rPr>
                        <a:t> set up a monument for himself”</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800" dirty="0" smtClean="0">
                          <a:effectLst/>
                        </a:rPr>
                        <a:t>Trusted in God’s Strength to Defeat Goliath                           (1 Samuel</a:t>
                      </a:r>
                      <a:r>
                        <a:rPr lang="en-US" sz="4800" baseline="0" dirty="0" smtClean="0">
                          <a:effectLst/>
                        </a:rPr>
                        <a:t> </a:t>
                      </a:r>
                      <a:r>
                        <a:rPr lang="en-US" sz="4800" dirty="0" smtClean="0">
                          <a:effectLst/>
                        </a:rPr>
                        <a:t>17:37, 45-47)</a:t>
                      </a:r>
                      <a:endParaRPr lang="en-US" sz="4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073568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3084</TotalTime>
  <Words>4168</Words>
  <Application>Microsoft Office PowerPoint</Application>
  <PresentationFormat>Widescreen</PresentationFormat>
  <Paragraphs>167</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Tahoma</vt:lpstr>
      <vt:lpstr>Times New Roman</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to Make Application to Your Life</vt:lpstr>
      <vt:lpstr>Questions to Make Application to Your Life</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37</cp:revision>
  <cp:lastPrinted>2017-05-21T04:29:29Z</cp:lastPrinted>
  <dcterms:created xsi:type="dcterms:W3CDTF">2017-05-19T15:41:40Z</dcterms:created>
  <dcterms:modified xsi:type="dcterms:W3CDTF">2017-05-21T19:05:58Z</dcterms:modified>
</cp:coreProperties>
</file>