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68" r:id="rId2"/>
    <p:sldId id="256" r:id="rId3"/>
    <p:sldId id="258" r:id="rId4"/>
    <p:sldId id="262" r:id="rId5"/>
    <p:sldId id="269" r:id="rId6"/>
    <p:sldId id="259" r:id="rId7"/>
    <p:sldId id="263" r:id="rId8"/>
    <p:sldId id="264" r:id="rId9"/>
    <p:sldId id="260" r:id="rId10"/>
    <p:sldId id="261" r:id="rId11"/>
    <p:sldId id="265" r:id="rId12"/>
    <p:sldId id="266" r:id="rId13"/>
    <p:sldId id="267"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540" autoAdjust="0"/>
  </p:normalViewPr>
  <p:slideViewPr>
    <p:cSldViewPr snapToGrid="0">
      <p:cViewPr varScale="1">
        <p:scale>
          <a:sx n="79" d="100"/>
          <a:sy n="79" d="100"/>
        </p:scale>
        <p:origin x="24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4" y="0"/>
            <a:ext cx="2971800" cy="458788"/>
          </a:xfrm>
          <a:prstGeom prst="rect">
            <a:avLst/>
          </a:prstGeom>
        </p:spPr>
        <p:txBody>
          <a:bodyPr vert="horz" lIns="91440" tIns="45720" rIns="91440" bIns="45720" rtlCol="0"/>
          <a:lstStyle>
            <a:lvl1pPr algn="r">
              <a:defRPr sz="1200"/>
            </a:lvl1pPr>
          </a:lstStyle>
          <a:p>
            <a:fld id="{6ACAC873-6DDA-405E-B317-B4ECE94EE00B}" type="datetimeFigureOut">
              <a:rPr lang="en-US" smtClean="0"/>
              <a:t>5/27/2017</a:t>
            </a:fld>
            <a:endParaRPr lang="en-US"/>
          </a:p>
        </p:txBody>
      </p:sp>
      <p:sp>
        <p:nvSpPr>
          <p:cNvPr id="4" name="Footer Placeholder 3"/>
          <p:cNvSpPr>
            <a:spLocks noGrp="1"/>
          </p:cNvSpPr>
          <p:nvPr>
            <p:ph type="ftr" sz="quarter" idx="2"/>
          </p:nvPr>
        </p:nvSpPr>
        <p:spPr>
          <a:xfrm>
            <a:off x="1" y="8685214"/>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4" y="8685214"/>
            <a:ext cx="2971800" cy="458787"/>
          </a:xfrm>
          <a:prstGeom prst="rect">
            <a:avLst/>
          </a:prstGeom>
        </p:spPr>
        <p:txBody>
          <a:bodyPr vert="horz" lIns="91440" tIns="45720" rIns="91440" bIns="45720" rtlCol="0" anchor="b"/>
          <a:lstStyle>
            <a:lvl1pPr algn="r">
              <a:defRPr sz="1200"/>
            </a:lvl1pPr>
          </a:lstStyle>
          <a:p>
            <a:fld id="{CB9A2B81-4C00-493B-AE75-B754208644CC}" type="slidenum">
              <a:rPr lang="en-US" smtClean="0"/>
              <a:t>‹#›</a:t>
            </a:fld>
            <a:endParaRPr lang="en-US"/>
          </a:p>
        </p:txBody>
      </p:sp>
    </p:spTree>
    <p:extLst>
      <p:ext uri="{BB962C8B-B14F-4D97-AF65-F5344CB8AC3E}">
        <p14:creationId xmlns:p14="http://schemas.microsoft.com/office/powerpoint/2010/main" val="3088897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4" y="0"/>
            <a:ext cx="2971800" cy="458788"/>
          </a:xfrm>
          <a:prstGeom prst="rect">
            <a:avLst/>
          </a:prstGeom>
        </p:spPr>
        <p:txBody>
          <a:bodyPr vert="horz" lIns="91440" tIns="45720" rIns="91440" bIns="45720" rtlCol="0"/>
          <a:lstStyle>
            <a:lvl1pPr algn="r">
              <a:defRPr sz="1200"/>
            </a:lvl1pPr>
          </a:lstStyle>
          <a:p>
            <a:fld id="{82BD5E38-5F0D-44BE-8185-F6682B3A6E27}" type="datetimeFigureOut">
              <a:rPr lang="en-US" smtClean="0"/>
              <a:t>5/27/2017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1"/>
            <a:ext cx="5486400" cy="360044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685214"/>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4" y="8685214"/>
            <a:ext cx="2971800" cy="458787"/>
          </a:xfrm>
          <a:prstGeom prst="rect">
            <a:avLst/>
          </a:prstGeom>
        </p:spPr>
        <p:txBody>
          <a:bodyPr vert="horz" lIns="91440" tIns="45720" rIns="91440" bIns="45720" rtlCol="0" anchor="b"/>
          <a:lstStyle>
            <a:lvl1pPr algn="r">
              <a:defRPr sz="1200"/>
            </a:lvl1pPr>
          </a:lstStyle>
          <a:p>
            <a:fld id="{21A0A59B-FE95-4FB3-A4C9-BC7BFC028775}" type="slidenum">
              <a:rPr lang="en-US" smtClean="0"/>
              <a:t>‹#›</a:t>
            </a:fld>
            <a:endParaRPr lang="en-US"/>
          </a:p>
        </p:txBody>
      </p:sp>
    </p:spTree>
    <p:extLst>
      <p:ext uri="{BB962C8B-B14F-4D97-AF65-F5344CB8AC3E}">
        <p14:creationId xmlns:p14="http://schemas.microsoft.com/office/powerpoint/2010/main" val="121690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ctr">
              <a:buNone/>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Last week we learned how David’s faith led to defeat Goliath while Saul’s fear led him to reject God’s word.  While David’s faith inspired confidence in Israel to defeat the Philistines, Saul’s fear led him to give in to peer pressure.  Saul tried to kill David while David spared his life when he had the opportunity. Saul dies in battle &amp; David becomes king (2 Sam. 5)   He is a just &amp; righteous king (2 Sam. 8:15) and has defeated many of his enemies (2 Sam. 8 &amp; 10)  But he stays at Jerusalem instead of going to war and a lustful look leads him to kill an honorable soldier in Israel!  How did this happen?  Sin is deceitful (Heb. 3:12-13). Don’t be deceived by sin!</a:t>
            </a:r>
            <a:endParaRPr lang="en-US" sz="1200"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21A0A59B-FE95-4FB3-A4C9-BC7BFC028775}" type="slidenum">
              <a:rPr lang="en-US" smtClean="0"/>
              <a:t>1</a:t>
            </a:fld>
            <a:endParaRPr lang="en-US"/>
          </a:p>
        </p:txBody>
      </p:sp>
    </p:spTree>
    <p:extLst>
      <p:ext uri="{BB962C8B-B14F-4D97-AF65-F5344CB8AC3E}">
        <p14:creationId xmlns:p14="http://schemas.microsoft.com/office/powerpoint/2010/main" val="22766486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Last week we learned how David’s faith led to defeat Goliath while Saul’s fear led him to reject God’s word.  While David’s faith inspired confidence in Israel to defeat the Philistines, Saul’s fear led him to give in to peer pressure.  Saul tried to kill David while David spared his life when he had the opportunity. </a:t>
            </a:r>
          </a:p>
          <a:p>
            <a:endParaRPr lang="en-US" dirty="0"/>
          </a:p>
        </p:txBody>
      </p:sp>
      <p:sp>
        <p:nvSpPr>
          <p:cNvPr id="4" name="Slide Number Placeholder 3"/>
          <p:cNvSpPr>
            <a:spLocks noGrp="1"/>
          </p:cNvSpPr>
          <p:nvPr>
            <p:ph type="sldNum" sz="quarter" idx="10"/>
          </p:nvPr>
        </p:nvSpPr>
        <p:spPr/>
        <p:txBody>
          <a:bodyPr/>
          <a:lstStyle/>
          <a:p>
            <a:fld id="{21A0A59B-FE95-4FB3-A4C9-BC7BFC028775}" type="slidenum">
              <a:rPr lang="en-US" smtClean="0"/>
              <a:t>2</a:t>
            </a:fld>
            <a:endParaRPr lang="en-US"/>
          </a:p>
        </p:txBody>
      </p:sp>
    </p:spTree>
    <p:extLst>
      <p:ext uri="{BB962C8B-B14F-4D97-AF65-F5344CB8AC3E}">
        <p14:creationId xmlns:p14="http://schemas.microsoft.com/office/powerpoint/2010/main" val="13001193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 the heat of summer, kids out of school, many temptations to take</a:t>
            </a:r>
            <a:r>
              <a:rPr lang="en-US" baseline="0" dirty="0" smtClean="0"/>
              <a:t> off your clothes, reveal skin, lust, and fornication!  Think about God’s grace that will prevent you from sinning in such a way that will destroy your life and who you might marry!  Generally girls/women go to the beach to be seen and the boys/men want to lust after the bikini clad women. By God’s precious &amp; magnificent promises we have escaped the corruption that is in the world by lust.  If you look at a woman to lust for her in your heart, you have committed adultery according to Jesus.  </a:t>
            </a:r>
            <a:endParaRPr lang="en-US" dirty="0"/>
          </a:p>
        </p:txBody>
      </p:sp>
      <p:sp>
        <p:nvSpPr>
          <p:cNvPr id="4" name="Slide Number Placeholder 3"/>
          <p:cNvSpPr>
            <a:spLocks noGrp="1"/>
          </p:cNvSpPr>
          <p:nvPr>
            <p:ph type="sldNum" sz="quarter" idx="10"/>
          </p:nvPr>
        </p:nvSpPr>
        <p:spPr/>
        <p:txBody>
          <a:bodyPr/>
          <a:lstStyle/>
          <a:p>
            <a:fld id="{21A0A59B-FE95-4FB3-A4C9-BC7BFC028775}" type="slidenum">
              <a:rPr lang="en-US" smtClean="0"/>
              <a:t>4</a:t>
            </a:fld>
            <a:endParaRPr lang="en-US"/>
          </a:p>
        </p:txBody>
      </p:sp>
    </p:spTree>
    <p:extLst>
      <p:ext uri="{BB962C8B-B14F-4D97-AF65-F5344CB8AC3E}">
        <p14:creationId xmlns:p14="http://schemas.microsoft.com/office/powerpoint/2010/main" val="26079984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want women to adorn themselves with proper clothing, modestly and discreetly, not with braided hair or pearls or costly garments but</a:t>
            </a:r>
            <a:r>
              <a:rPr lang="en-US" baseline="0" dirty="0" smtClean="0"/>
              <a:t> rather by means of good works as is proper for women making a claim to godliness”  OT women are godly examples for Christians today with their meek, quiet, and submissive spirit.  Jesus said, “It is inevitable that stumbling blocks come, but woe to him through whom they come!  It would be better for him if a millstone were hung around his neck and he were thrown into the sea, than that he would cause one of these little ones to stumble”  When this subject is brought up, the women say, if he lusts after me it’s his problem.  If you are dressing immodestly so as to arouse the lusts of others, you’re guilty &amp; this would include guys who take off their shirt in public.  I had to learn this lesson from a young gospel preacher who rebuked me for my immodest dress.  After getting mad at first, I studied and realized that was God’s will and it helps me to lust after women or be a stumbling block to them.  </a:t>
            </a:r>
            <a:endParaRPr lang="en-US" dirty="0"/>
          </a:p>
        </p:txBody>
      </p:sp>
      <p:sp>
        <p:nvSpPr>
          <p:cNvPr id="4" name="Slide Number Placeholder 3"/>
          <p:cNvSpPr>
            <a:spLocks noGrp="1"/>
          </p:cNvSpPr>
          <p:nvPr>
            <p:ph type="sldNum" sz="quarter" idx="10"/>
          </p:nvPr>
        </p:nvSpPr>
        <p:spPr/>
        <p:txBody>
          <a:bodyPr/>
          <a:lstStyle/>
          <a:p>
            <a:fld id="{21A0A59B-FE95-4FB3-A4C9-BC7BFC028775}" type="slidenum">
              <a:rPr lang="en-US" smtClean="0"/>
              <a:t>5</a:t>
            </a:fld>
            <a:endParaRPr lang="en-US"/>
          </a:p>
        </p:txBody>
      </p:sp>
    </p:spTree>
    <p:extLst>
      <p:ext uri="{BB962C8B-B14F-4D97-AF65-F5344CB8AC3E}">
        <p14:creationId xmlns:p14="http://schemas.microsoft.com/office/powerpoint/2010/main" val="29772841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Sin progresses into further</a:t>
            </a:r>
            <a:r>
              <a:rPr lang="en-US" baseline="0" dirty="0" smtClean="0"/>
              <a:t> evil.  Without repentance you are like to try to cover up your sin whether it be trying to silence the opposition, tell a lie or make excuses that it’s always somebody else’s fault.  If abortion was available back then, it likely would have been ordered by the king.  </a:t>
            </a:r>
            <a:endParaRPr lang="en-US" dirty="0"/>
          </a:p>
        </p:txBody>
      </p:sp>
      <p:sp>
        <p:nvSpPr>
          <p:cNvPr id="4" name="Slide Number Placeholder 3"/>
          <p:cNvSpPr>
            <a:spLocks noGrp="1"/>
          </p:cNvSpPr>
          <p:nvPr>
            <p:ph type="sldNum" sz="quarter" idx="10"/>
          </p:nvPr>
        </p:nvSpPr>
        <p:spPr/>
        <p:txBody>
          <a:bodyPr/>
          <a:lstStyle/>
          <a:p>
            <a:fld id="{21A0A59B-FE95-4FB3-A4C9-BC7BFC028775}" type="slidenum">
              <a:rPr lang="en-US" smtClean="0"/>
              <a:t>6</a:t>
            </a:fld>
            <a:endParaRPr lang="en-US"/>
          </a:p>
        </p:txBody>
      </p:sp>
    </p:spTree>
    <p:extLst>
      <p:ext uri="{BB962C8B-B14F-4D97-AF65-F5344CB8AC3E}">
        <p14:creationId xmlns:p14="http://schemas.microsoft.com/office/powerpoint/2010/main" val="25795798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By</a:t>
            </a:r>
            <a:r>
              <a:rPr lang="en-US" baseline="0" dirty="0" smtClean="0"/>
              <a:t> nature or long period of practice or habit you become children of wrath.  The god of this world blinds the minds of the unbelieving so that they might not see the light of Christ.  False teachers will flatter you while they are slaves of corruption and want you to remain that way so that the money keeps rolling in to their pockets.  By their smooth &amp; flattering speech they deceive the hearts of the unsuspecting.  So don’t allow sin to reign in your body, You are an instrument of righteousness, not sin so flee fornication.  You were bought with a price therefore glorify God in your body.  Discipline it &amp; make it your slave so that you aren’t disqualified for the prize.</a:t>
            </a:r>
            <a:endParaRPr lang="en-US" dirty="0"/>
          </a:p>
        </p:txBody>
      </p:sp>
      <p:sp>
        <p:nvSpPr>
          <p:cNvPr id="4" name="Slide Number Placeholder 3"/>
          <p:cNvSpPr>
            <a:spLocks noGrp="1"/>
          </p:cNvSpPr>
          <p:nvPr>
            <p:ph type="sldNum" sz="quarter" idx="10"/>
          </p:nvPr>
        </p:nvSpPr>
        <p:spPr/>
        <p:txBody>
          <a:bodyPr/>
          <a:lstStyle/>
          <a:p>
            <a:fld id="{21A0A59B-FE95-4FB3-A4C9-BC7BFC028775}" type="slidenum">
              <a:rPr lang="en-US" smtClean="0"/>
              <a:t>9</a:t>
            </a:fld>
            <a:endParaRPr lang="en-US"/>
          </a:p>
        </p:txBody>
      </p:sp>
    </p:spTree>
    <p:extLst>
      <p:ext uri="{BB962C8B-B14F-4D97-AF65-F5344CB8AC3E}">
        <p14:creationId xmlns:p14="http://schemas.microsoft.com/office/powerpoint/2010/main" val="25296360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the man after God’s own heart can fall, so can I! How many preachers have fallen into pornography &amp; adultery &amp;</a:t>
            </a:r>
            <a:r>
              <a:rPr lang="en-US" baseline="0" dirty="0" smtClean="0"/>
              <a:t> MDR.</a:t>
            </a:r>
            <a:r>
              <a:rPr lang="en-US" dirty="0" smtClean="0"/>
              <a:t>  Please take heed &amp; remain pure until marriage</a:t>
            </a:r>
            <a:r>
              <a:rPr lang="en-US" baseline="0" dirty="0" smtClean="0"/>
              <a:t> so that you can live a happy, joyful, contented life enjoying all of God’s blessings God’s way and help others to realize God’s grace and live holy lives also.  </a:t>
            </a:r>
            <a:r>
              <a:rPr lang="en-US" dirty="0" smtClean="0"/>
              <a:t>This book will keep you from sin or sin will keep you from</a:t>
            </a:r>
            <a:r>
              <a:rPr lang="en-US" baseline="0" dirty="0" smtClean="0"/>
              <a:t> this book the Bible! HAVE YOU COUNTED THE COST IF YOUR SOUL SHOULD BE LOST!  Any unconfessed or </a:t>
            </a:r>
            <a:r>
              <a:rPr lang="en-US" baseline="0" dirty="0" err="1" smtClean="0"/>
              <a:t>unrepented</a:t>
            </a:r>
            <a:r>
              <a:rPr lang="en-US" baseline="0" dirty="0" smtClean="0"/>
              <a:t> sin will keep you out of heaven and torment you forever in hell!</a:t>
            </a:r>
            <a:endParaRPr lang="en-US" dirty="0"/>
          </a:p>
        </p:txBody>
      </p:sp>
      <p:sp>
        <p:nvSpPr>
          <p:cNvPr id="4" name="Slide Number Placeholder 3"/>
          <p:cNvSpPr>
            <a:spLocks noGrp="1"/>
          </p:cNvSpPr>
          <p:nvPr>
            <p:ph type="sldNum" sz="quarter" idx="10"/>
          </p:nvPr>
        </p:nvSpPr>
        <p:spPr/>
        <p:txBody>
          <a:bodyPr/>
          <a:lstStyle/>
          <a:p>
            <a:fld id="{21A0A59B-FE95-4FB3-A4C9-BC7BFC028775}" type="slidenum">
              <a:rPr lang="en-US" smtClean="0"/>
              <a:t>13</a:t>
            </a:fld>
            <a:endParaRPr lang="en-US"/>
          </a:p>
        </p:txBody>
      </p:sp>
    </p:spTree>
    <p:extLst>
      <p:ext uri="{BB962C8B-B14F-4D97-AF65-F5344CB8AC3E}">
        <p14:creationId xmlns:p14="http://schemas.microsoft.com/office/powerpoint/2010/main" val="524132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the man after God’s own heart can fall, so can I! How many preachers have fallen into pornography &amp; adultery &amp;</a:t>
            </a:r>
            <a:r>
              <a:rPr lang="en-US" baseline="0" dirty="0" smtClean="0"/>
              <a:t> MDR.</a:t>
            </a:r>
            <a:r>
              <a:rPr lang="en-US" dirty="0" smtClean="0"/>
              <a:t>  Please take heed &amp; remain pure until marriage</a:t>
            </a:r>
            <a:r>
              <a:rPr lang="en-US" baseline="0" dirty="0" smtClean="0"/>
              <a:t> so that you can live a happy, joyful, contented life enjoying all of God’s blessings God’s way and help others to realize God’s grace and live holy lives also.  </a:t>
            </a:r>
            <a:r>
              <a:rPr lang="en-US" dirty="0" smtClean="0"/>
              <a:t>This book will keep you from sin or sin will keep you from</a:t>
            </a:r>
            <a:r>
              <a:rPr lang="en-US" baseline="0" dirty="0" smtClean="0"/>
              <a:t> this book the Bible! HAVE YOU COUNTED THE COST IF YOUR SOUL SHOULD BE LOST!  Any unconfessed or </a:t>
            </a:r>
            <a:r>
              <a:rPr lang="en-US" baseline="0" dirty="0" err="1" smtClean="0"/>
              <a:t>unrepented</a:t>
            </a:r>
            <a:r>
              <a:rPr lang="en-US" baseline="0" dirty="0" smtClean="0"/>
              <a:t> sin will keep you out of heaven and torment you forever in hell!</a:t>
            </a:r>
            <a:endParaRPr lang="en-US" dirty="0"/>
          </a:p>
        </p:txBody>
      </p:sp>
      <p:sp>
        <p:nvSpPr>
          <p:cNvPr id="4" name="Slide Number Placeholder 3"/>
          <p:cNvSpPr>
            <a:spLocks noGrp="1"/>
          </p:cNvSpPr>
          <p:nvPr>
            <p:ph type="sldNum" sz="quarter" idx="10"/>
          </p:nvPr>
        </p:nvSpPr>
        <p:spPr/>
        <p:txBody>
          <a:bodyPr/>
          <a:lstStyle/>
          <a:p>
            <a:fld id="{21A0A59B-FE95-4FB3-A4C9-BC7BFC028775}" type="slidenum">
              <a:rPr lang="en-US" smtClean="0"/>
              <a:t>14</a:t>
            </a:fld>
            <a:endParaRPr lang="en-US"/>
          </a:p>
        </p:txBody>
      </p:sp>
    </p:spTree>
    <p:extLst>
      <p:ext uri="{BB962C8B-B14F-4D97-AF65-F5344CB8AC3E}">
        <p14:creationId xmlns:p14="http://schemas.microsoft.com/office/powerpoint/2010/main" val="346540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ctr">
              <a:buNone/>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Last week we learned how David’s faith led to defeat Goliath while Saul’s fear led him to reject God’s word.  While David’s faith inspired confidence in Israel to defeat the Philistines, Saul’s fear led him to give in to peer pressure.  Saul tried to kill David while David spared his life when he had the opportunity. Saul dies in battle &amp; David becomes king (2 Sam. 5)   He is a just &amp; righteous king (2 Sam. 8:15) and has defeated many of his enemies (2 Sam. 8 &amp; 10)  But he stays at Jerusalem instead of going to war and a lustful look leads him to kill an honorable soldier in Israel!  How did this happen?  Sin is deceitful (Heb. 3:12-13). Don’t be deceived by sin!</a:t>
            </a:r>
            <a:endParaRPr lang="en-US" sz="1200"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21A0A59B-FE95-4FB3-A4C9-BC7BFC028775}" type="slidenum">
              <a:rPr lang="en-US" smtClean="0"/>
              <a:t>15</a:t>
            </a:fld>
            <a:endParaRPr lang="en-US"/>
          </a:p>
        </p:txBody>
      </p:sp>
    </p:spTree>
    <p:extLst>
      <p:ext uri="{BB962C8B-B14F-4D97-AF65-F5344CB8AC3E}">
        <p14:creationId xmlns:p14="http://schemas.microsoft.com/office/powerpoint/2010/main" val="2018652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AA52EF-11D0-415B-9EDF-8D4C05C24540}" type="datetimeFigureOut">
              <a:rPr lang="en-US" smtClean="0"/>
              <a:t>5/27/2017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68BA30-FA46-4B18-B17B-98CA4025C37F}" type="slidenum">
              <a:rPr lang="en-US" smtClean="0"/>
              <a:t>‹#›</a:t>
            </a:fld>
            <a:endParaRPr lang="en-US"/>
          </a:p>
        </p:txBody>
      </p:sp>
    </p:spTree>
    <p:extLst>
      <p:ext uri="{BB962C8B-B14F-4D97-AF65-F5344CB8AC3E}">
        <p14:creationId xmlns:p14="http://schemas.microsoft.com/office/powerpoint/2010/main" val="1847222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AA52EF-11D0-415B-9EDF-8D4C05C24540}" type="datetimeFigureOut">
              <a:rPr lang="en-US" smtClean="0"/>
              <a:t>5/27/2017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68BA30-FA46-4B18-B17B-98CA4025C37F}" type="slidenum">
              <a:rPr lang="en-US" smtClean="0"/>
              <a:t>‹#›</a:t>
            </a:fld>
            <a:endParaRPr lang="en-US"/>
          </a:p>
        </p:txBody>
      </p:sp>
    </p:spTree>
    <p:extLst>
      <p:ext uri="{BB962C8B-B14F-4D97-AF65-F5344CB8AC3E}">
        <p14:creationId xmlns:p14="http://schemas.microsoft.com/office/powerpoint/2010/main" val="2198965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AA52EF-11D0-415B-9EDF-8D4C05C24540}" type="datetimeFigureOut">
              <a:rPr lang="en-US" smtClean="0"/>
              <a:t>5/27/2017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68BA30-FA46-4B18-B17B-98CA4025C37F}" type="slidenum">
              <a:rPr lang="en-US" smtClean="0"/>
              <a:t>‹#›</a:t>
            </a:fld>
            <a:endParaRPr lang="en-US"/>
          </a:p>
        </p:txBody>
      </p:sp>
    </p:spTree>
    <p:extLst>
      <p:ext uri="{BB962C8B-B14F-4D97-AF65-F5344CB8AC3E}">
        <p14:creationId xmlns:p14="http://schemas.microsoft.com/office/powerpoint/2010/main" val="3897531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AA52EF-11D0-415B-9EDF-8D4C05C24540}" type="datetimeFigureOut">
              <a:rPr lang="en-US" smtClean="0"/>
              <a:t>5/27/2017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68BA30-FA46-4B18-B17B-98CA4025C37F}" type="slidenum">
              <a:rPr lang="en-US" smtClean="0"/>
              <a:t>‹#›</a:t>
            </a:fld>
            <a:endParaRPr lang="en-US"/>
          </a:p>
        </p:txBody>
      </p:sp>
    </p:spTree>
    <p:extLst>
      <p:ext uri="{BB962C8B-B14F-4D97-AF65-F5344CB8AC3E}">
        <p14:creationId xmlns:p14="http://schemas.microsoft.com/office/powerpoint/2010/main" val="2115799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AA52EF-11D0-415B-9EDF-8D4C05C24540}" type="datetimeFigureOut">
              <a:rPr lang="en-US" smtClean="0"/>
              <a:t>5/27/2017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68BA30-FA46-4B18-B17B-98CA4025C37F}" type="slidenum">
              <a:rPr lang="en-US" smtClean="0"/>
              <a:t>‹#›</a:t>
            </a:fld>
            <a:endParaRPr lang="en-US"/>
          </a:p>
        </p:txBody>
      </p:sp>
    </p:spTree>
    <p:extLst>
      <p:ext uri="{BB962C8B-B14F-4D97-AF65-F5344CB8AC3E}">
        <p14:creationId xmlns:p14="http://schemas.microsoft.com/office/powerpoint/2010/main" val="583668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AA52EF-11D0-415B-9EDF-8D4C05C24540}" type="datetimeFigureOut">
              <a:rPr lang="en-US" smtClean="0"/>
              <a:t>5/27/2017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68BA30-FA46-4B18-B17B-98CA4025C37F}" type="slidenum">
              <a:rPr lang="en-US" smtClean="0"/>
              <a:t>‹#›</a:t>
            </a:fld>
            <a:endParaRPr lang="en-US"/>
          </a:p>
        </p:txBody>
      </p:sp>
    </p:spTree>
    <p:extLst>
      <p:ext uri="{BB962C8B-B14F-4D97-AF65-F5344CB8AC3E}">
        <p14:creationId xmlns:p14="http://schemas.microsoft.com/office/powerpoint/2010/main" val="3671435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AA52EF-11D0-415B-9EDF-8D4C05C24540}" type="datetimeFigureOut">
              <a:rPr lang="en-US" smtClean="0"/>
              <a:t>5/27/2017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68BA30-FA46-4B18-B17B-98CA4025C37F}" type="slidenum">
              <a:rPr lang="en-US" smtClean="0"/>
              <a:t>‹#›</a:t>
            </a:fld>
            <a:endParaRPr lang="en-US"/>
          </a:p>
        </p:txBody>
      </p:sp>
    </p:spTree>
    <p:extLst>
      <p:ext uri="{BB962C8B-B14F-4D97-AF65-F5344CB8AC3E}">
        <p14:creationId xmlns:p14="http://schemas.microsoft.com/office/powerpoint/2010/main" val="1236129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AA52EF-11D0-415B-9EDF-8D4C05C24540}" type="datetimeFigureOut">
              <a:rPr lang="en-US" smtClean="0"/>
              <a:t>5/27/2017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68BA30-FA46-4B18-B17B-98CA4025C37F}" type="slidenum">
              <a:rPr lang="en-US" smtClean="0"/>
              <a:t>‹#›</a:t>
            </a:fld>
            <a:endParaRPr lang="en-US"/>
          </a:p>
        </p:txBody>
      </p:sp>
    </p:spTree>
    <p:extLst>
      <p:ext uri="{BB962C8B-B14F-4D97-AF65-F5344CB8AC3E}">
        <p14:creationId xmlns:p14="http://schemas.microsoft.com/office/powerpoint/2010/main" val="2172309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AA52EF-11D0-415B-9EDF-8D4C05C24540}" type="datetimeFigureOut">
              <a:rPr lang="en-US" smtClean="0"/>
              <a:t>5/27/2017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68BA30-FA46-4B18-B17B-98CA4025C37F}" type="slidenum">
              <a:rPr lang="en-US" smtClean="0"/>
              <a:t>‹#›</a:t>
            </a:fld>
            <a:endParaRPr lang="en-US"/>
          </a:p>
        </p:txBody>
      </p:sp>
    </p:spTree>
    <p:extLst>
      <p:ext uri="{BB962C8B-B14F-4D97-AF65-F5344CB8AC3E}">
        <p14:creationId xmlns:p14="http://schemas.microsoft.com/office/powerpoint/2010/main" val="1102199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AA52EF-11D0-415B-9EDF-8D4C05C24540}" type="datetimeFigureOut">
              <a:rPr lang="en-US" smtClean="0"/>
              <a:t>5/27/2017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68BA30-FA46-4B18-B17B-98CA4025C37F}" type="slidenum">
              <a:rPr lang="en-US" smtClean="0"/>
              <a:t>‹#›</a:t>
            </a:fld>
            <a:endParaRPr lang="en-US"/>
          </a:p>
        </p:txBody>
      </p:sp>
    </p:spTree>
    <p:extLst>
      <p:ext uri="{BB962C8B-B14F-4D97-AF65-F5344CB8AC3E}">
        <p14:creationId xmlns:p14="http://schemas.microsoft.com/office/powerpoint/2010/main" val="689207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AA52EF-11D0-415B-9EDF-8D4C05C24540}" type="datetimeFigureOut">
              <a:rPr lang="en-US" smtClean="0"/>
              <a:t>5/27/2017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68BA30-FA46-4B18-B17B-98CA4025C37F}" type="slidenum">
              <a:rPr lang="en-US" smtClean="0"/>
              <a:t>‹#›</a:t>
            </a:fld>
            <a:endParaRPr lang="en-US"/>
          </a:p>
        </p:txBody>
      </p:sp>
    </p:spTree>
    <p:extLst>
      <p:ext uri="{BB962C8B-B14F-4D97-AF65-F5344CB8AC3E}">
        <p14:creationId xmlns:p14="http://schemas.microsoft.com/office/powerpoint/2010/main" val="1864671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AA52EF-11D0-415B-9EDF-8D4C05C24540}" type="datetimeFigureOut">
              <a:rPr lang="en-US" smtClean="0"/>
              <a:t>5/27/2017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68BA30-FA46-4B18-B17B-98CA4025C37F}" type="slidenum">
              <a:rPr lang="en-US" smtClean="0"/>
              <a:t>‹#›</a:t>
            </a:fld>
            <a:endParaRPr lang="en-US"/>
          </a:p>
        </p:txBody>
      </p:sp>
    </p:spTree>
    <p:extLst>
      <p:ext uri="{BB962C8B-B14F-4D97-AF65-F5344CB8AC3E}">
        <p14:creationId xmlns:p14="http://schemas.microsoft.com/office/powerpoint/2010/main" val="36411853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12065330" cy="950025"/>
          </a:xfrm>
        </p:spPr>
        <p:txBody>
          <a:bodyPr>
            <a:norm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60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 y="950026"/>
            <a:ext cx="12191999" cy="5907974"/>
          </a:xfrm>
        </p:spPr>
        <p:txBody>
          <a:bodyPr>
            <a:normAutofit/>
          </a:bodyPr>
          <a:lstStyle/>
          <a:p>
            <a:pPr marL="0" indent="0">
              <a:buNone/>
            </a:pPr>
            <a:endPar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11s – I Will Wake the Dawn With Praises</a:t>
            </a:r>
          </a:p>
          <a:p>
            <a:pPr marL="0" indent="0">
              <a:buNone/>
            </a:pP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125- Nearer Still Nearer</a:t>
            </a:r>
          </a:p>
          <a:p>
            <a:pPr marL="0" indent="0">
              <a:buNone/>
            </a:pP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189- When I Survey the Wondrous Cross</a:t>
            </a:r>
          </a:p>
          <a:p>
            <a:pPr marL="0" indent="0">
              <a:buNone/>
            </a:pP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415- To Christ Be True</a:t>
            </a:r>
          </a:p>
          <a:p>
            <a:pPr marL="0" indent="0">
              <a:buNone/>
            </a:pP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266- Have You Counted the Cost?</a:t>
            </a:r>
          </a:p>
          <a:p>
            <a:pPr marL="0" indent="0">
              <a:buNone/>
            </a:pP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219- How Sweet How Heavenly</a:t>
            </a:r>
            <a:endParaRPr lang="en-US" sz="4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703773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527857"/>
          </a:xfrm>
        </p:spPr>
        <p:txBody>
          <a:bodyPr>
            <a:normAutofit fontScale="90000"/>
          </a:bodyPr>
          <a:lstStyle/>
          <a:p>
            <a:pPr algn="ctr"/>
            <a:r>
              <a:rPr lang="en-US" sz="5500" i="1" dirty="0" smtClean="0">
                <a:solidFill>
                  <a:srgbClr val="FF0000"/>
                </a:solidFill>
                <a:latin typeface="Tahoma" panose="020B0604030504040204" pitchFamily="34" charset="0"/>
                <a:ea typeface="Tahoma" panose="020B0604030504040204" pitchFamily="34" charset="0"/>
                <a:cs typeface="Tahoma" panose="020B0604030504040204" pitchFamily="34" charset="0"/>
              </a:rPr>
              <a:t>Sin</a:t>
            </a:r>
            <a:r>
              <a:rPr lang="en-US" sz="5500" dirty="0" smtClean="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5500" i="1" dirty="0" smtClean="0">
                <a:solidFill>
                  <a:srgbClr val="FF0000"/>
                </a:solidFill>
                <a:latin typeface="Tahoma" panose="020B0604030504040204" pitchFamily="34" charset="0"/>
                <a:ea typeface="Tahoma" panose="020B0604030504040204" pitchFamily="34" charset="0"/>
                <a:cs typeface="Tahoma" panose="020B0604030504040204" pitchFamily="34" charset="0"/>
              </a:rPr>
              <a:t>Will Cost You </a:t>
            </a: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More than You Intended to Pay (2 Samuel </a:t>
            </a: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12-18)</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527858"/>
            <a:ext cx="12192000" cy="5330142"/>
          </a:xfrm>
        </p:spPr>
        <p:txBody>
          <a:bodyPr>
            <a:normAutofit lnSpcReduction="10000"/>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said “Sword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would not depart from his house”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(12:10)</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 will raise up evil in your own household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(12:11)</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child that is born to you shall surely die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(12:14)</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child dies.  </a:t>
            </a:r>
            <a:r>
              <a:rPr lang="en-US" sz="36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Amnon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rapes Tamar. Absalom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kills </a:t>
            </a:r>
            <a:r>
              <a:rPr lang="en-US" sz="36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Amnon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has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sex with his father’s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concubines, and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conspires to take his father’s kingdom but dies in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battle (Chapters 12-18).</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Adonijah</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plots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to become king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dies (1 Kings 2:25).  </a:t>
            </a:r>
          </a:p>
          <a:p>
            <a:pPr marL="0" indent="0" algn="ctr">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Even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though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David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was forgiven, he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paid dearly his sins!</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3060848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527857"/>
          </a:xfrm>
        </p:spPr>
        <p:txBody>
          <a:bodyPr>
            <a:normAutofit fontScale="90000"/>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How Many </a:t>
            </a: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Don’t Realize How Much they will have </a:t>
            </a: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to </a:t>
            </a:r>
            <a:r>
              <a:rPr lang="en-US" sz="5500" i="1" dirty="0" smtClean="0">
                <a:solidFill>
                  <a:srgbClr val="FF0000"/>
                </a:solidFill>
                <a:latin typeface="Tahoma" panose="020B0604030504040204" pitchFamily="34" charset="0"/>
                <a:ea typeface="Tahoma" panose="020B0604030504040204" pitchFamily="34" charset="0"/>
                <a:cs typeface="Tahoma" panose="020B0604030504040204" pitchFamily="34" charset="0"/>
              </a:rPr>
              <a:t>Pay for their Sins</a:t>
            </a:r>
            <a:endParaRPr lang="en-US" sz="5500" i="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527858"/>
            <a:ext cx="12192000" cy="5330142"/>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Sexually immoral- innocent babies slaughtered in the womb &amp; families destroyed that started with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‘that first lust’</a:t>
            </a:r>
          </a:p>
          <a:p>
            <a:pPr marL="0" indent="0" algn="ctr">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Alcoholics- dead brain cells, cirrhosis of the liver,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innocent victims of drunk drivers that started with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“that first drink”</a:t>
            </a:r>
            <a:endPar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Drug users- stealing to support habit, addiction, diseases, mental disorders, or death that started with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“that first hit”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endParaRPr lang="en-US" sz="9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Even more important, “What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shall it profit a man if he gains the whole world but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loses his own soul</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(Mt. 16:26)</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3014124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
            <a:ext cx="12192000" cy="973776"/>
          </a:xfrm>
        </p:spPr>
        <p:txBody>
          <a:bodyPr>
            <a:normAutofit/>
          </a:bodyPr>
          <a:lstStyle/>
          <a:p>
            <a:pPr algn="ctr"/>
            <a:r>
              <a:rPr lang="en-US" sz="6000" i="1" dirty="0" smtClean="0">
                <a:solidFill>
                  <a:srgbClr val="FF0000"/>
                </a:solidFill>
                <a:latin typeface="Tahoma" panose="020B0604030504040204" pitchFamily="34" charset="0"/>
                <a:ea typeface="Tahoma" panose="020B0604030504040204" pitchFamily="34" charset="0"/>
                <a:cs typeface="Tahoma" panose="020B0604030504040204" pitchFamily="34" charset="0"/>
              </a:rPr>
              <a:t>Sin is Deceitful</a:t>
            </a:r>
            <a:endParaRPr lang="en-US" sz="6000" i="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68779"/>
            <a:ext cx="12192000" cy="5789221"/>
          </a:xfrm>
        </p:spPr>
        <p:txBody>
          <a:bodyPr>
            <a:normAutofit/>
          </a:bodyPr>
          <a:lstStyle/>
          <a:p>
            <a:pPr marL="0" indent="0" algn="ctr">
              <a:buNone/>
            </a:pPr>
            <a:endParaRPr lang="en-US" sz="2000" i="1"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200" i="1" dirty="0" smtClean="0">
                <a:solidFill>
                  <a:srgbClr val="FF0000"/>
                </a:solidFill>
                <a:latin typeface="Tahoma" panose="020B0604030504040204" pitchFamily="34" charset="0"/>
                <a:ea typeface="Tahoma" panose="020B0604030504040204" pitchFamily="34" charset="0"/>
                <a:cs typeface="Tahoma" panose="020B0604030504040204" pitchFamily="34" charset="0"/>
              </a:rPr>
              <a:t>Sin</a:t>
            </a:r>
            <a:r>
              <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rPr>
              <a:t> will take you farther than you intended to go</a:t>
            </a:r>
            <a:endParaRPr lang="en-US" sz="42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200" i="1" dirty="0" smtClean="0">
                <a:solidFill>
                  <a:srgbClr val="FF0000"/>
                </a:solidFill>
                <a:latin typeface="Tahoma" panose="020B0604030504040204" pitchFamily="34" charset="0"/>
                <a:ea typeface="Tahoma" panose="020B0604030504040204" pitchFamily="34" charset="0"/>
                <a:cs typeface="Tahoma" panose="020B0604030504040204" pitchFamily="34" charset="0"/>
              </a:rPr>
              <a:t>Sin</a:t>
            </a:r>
            <a:r>
              <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rPr>
              <a:t> will lead you to try to cover it up</a:t>
            </a:r>
            <a:endParaRPr lang="en-US" sz="42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200" i="1" dirty="0" smtClean="0">
                <a:solidFill>
                  <a:srgbClr val="FF0000"/>
                </a:solidFill>
                <a:latin typeface="Tahoma" panose="020B0604030504040204" pitchFamily="34" charset="0"/>
                <a:ea typeface="Tahoma" panose="020B0604030504040204" pitchFamily="34" charset="0"/>
                <a:cs typeface="Tahoma" panose="020B0604030504040204" pitchFamily="34" charset="0"/>
              </a:rPr>
              <a:t>Sin</a:t>
            </a:r>
            <a:r>
              <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rPr>
              <a:t> will keep you longer than you intended to stay</a:t>
            </a:r>
          </a:p>
          <a:p>
            <a:pPr marL="0" indent="0" algn="ctr">
              <a:buNone/>
            </a:pPr>
            <a:endParaRPr lang="en-US" sz="4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200" i="1" dirty="0" smtClean="0">
                <a:solidFill>
                  <a:srgbClr val="FF0000"/>
                </a:solidFill>
                <a:latin typeface="Tahoma" panose="020B0604030504040204" pitchFamily="34" charset="0"/>
                <a:ea typeface="Tahoma" panose="020B0604030504040204" pitchFamily="34" charset="0"/>
                <a:cs typeface="Tahoma" panose="020B0604030504040204" pitchFamily="34" charset="0"/>
              </a:rPr>
              <a:t>Sin</a:t>
            </a:r>
            <a:r>
              <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rPr>
              <a:t> will cost you more than you intended to pay</a:t>
            </a:r>
            <a:endPar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1922384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
            <a:ext cx="12192000" cy="973776"/>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Conclusion</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73779"/>
            <a:ext cx="12192000" cy="5884222"/>
          </a:xfrm>
        </p:spPr>
        <p:txBody>
          <a:bodyPr>
            <a:normAutofit/>
          </a:bodyPr>
          <a:lstStyle/>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Some say “it can’t happen to me”. </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“Take heed lest ye fall”. (1 Cor. 10:12) </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Do you dress immodestly, look at pornography, commit sexual sin, drink socially, do drugs occasionally and think there will be no consequences?  </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God is faithful &amp; provides a way of escape for every temptation to sin (1 Cor. 10:13)!</a:t>
            </a:r>
            <a:endPar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40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3330610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
            <a:ext cx="12192000" cy="973776"/>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Conclusion</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73779"/>
            <a:ext cx="12192000" cy="5884222"/>
          </a:xfrm>
        </p:spPr>
        <p:txBody>
          <a:bodyPr>
            <a:normAutofit/>
          </a:bodyPr>
          <a:lstStyle/>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wages of sin is death, but the gift of God is eternal life through Jesus Christ our Lord” (Ro. 6:23)</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While we were helpless, hopeless, and godless Christ died for our sins so that so that you can be saved from torment (Rom. 5:6-9) </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 can be forgiven of your sins by hearing God’s word, believing He is God’s Son and confessing it, repenting of your sins and being baptized to be forgiven!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(Rom. 10:17; John 8:24; Acts 8:35-38; 2:38)</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3664643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12065330" cy="950025"/>
          </a:xfrm>
        </p:spPr>
        <p:txBody>
          <a:bodyPr>
            <a:norm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60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 y="950026"/>
            <a:ext cx="12191999" cy="5907974"/>
          </a:xfrm>
        </p:spPr>
        <p:txBody>
          <a:bodyPr>
            <a:normAutofit/>
          </a:bodyPr>
          <a:lstStyle/>
          <a:p>
            <a:pPr marL="0" indent="0">
              <a:buNone/>
            </a:pPr>
            <a:endPar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11s – I Will Wake the Dawn With Praises</a:t>
            </a:r>
          </a:p>
          <a:p>
            <a:pPr marL="0" indent="0">
              <a:buNone/>
            </a:pP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125- Nearer Still Nearer</a:t>
            </a:r>
          </a:p>
          <a:p>
            <a:pPr marL="0" indent="0">
              <a:buNone/>
            </a:pP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189- When I Survey the Wondrous Cross</a:t>
            </a:r>
          </a:p>
          <a:p>
            <a:pPr marL="0" indent="0">
              <a:buNone/>
            </a:pP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415- To Christ Be True</a:t>
            </a:r>
          </a:p>
          <a:p>
            <a:pPr marL="0" indent="0">
              <a:buNone/>
            </a:pP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266- Have You Counted the Cost?</a:t>
            </a:r>
          </a:p>
          <a:p>
            <a:pPr marL="0" indent="0">
              <a:buNone/>
            </a:pP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219- How Sweet How Heavenly</a:t>
            </a:r>
            <a:endParaRPr lang="en-US" sz="4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303840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2192000" cy="6858000"/>
          </a:xfrm>
        </p:spPr>
        <p:txBody>
          <a:bodyPr>
            <a:normAutofit/>
          </a:bodyPr>
          <a:lstStyle/>
          <a:p>
            <a:r>
              <a:rPr lang="en-US" sz="15500" dirty="0" smtClean="0">
                <a:solidFill>
                  <a:srgbClr val="FF0000"/>
                </a:solidFill>
                <a:latin typeface="Tahoma" panose="020B0604030504040204" pitchFamily="34" charset="0"/>
                <a:ea typeface="Tahoma" panose="020B0604030504040204" pitchFamily="34" charset="0"/>
                <a:cs typeface="Tahoma" panose="020B0604030504040204" pitchFamily="34" charset="0"/>
              </a:rPr>
              <a:t>Don’t be </a:t>
            </a:r>
            <a:r>
              <a:rPr lang="en-US" sz="15500" i="1" dirty="0">
                <a:solidFill>
                  <a:srgbClr val="FF0000"/>
                </a:solidFill>
                <a:latin typeface="Tahoma" panose="020B0604030504040204" pitchFamily="34" charset="0"/>
                <a:ea typeface="Tahoma" panose="020B0604030504040204" pitchFamily="34" charset="0"/>
                <a:cs typeface="Tahoma" panose="020B0604030504040204" pitchFamily="34" charset="0"/>
              </a:rPr>
              <a:t>Deceived</a:t>
            </a:r>
            <a:r>
              <a:rPr lang="en-US" sz="15500" dirty="0" smtClean="0">
                <a:solidFill>
                  <a:srgbClr val="FF0000"/>
                </a:solidFill>
                <a:latin typeface="Tahoma" panose="020B0604030504040204" pitchFamily="34" charset="0"/>
                <a:ea typeface="Tahoma" panose="020B0604030504040204" pitchFamily="34" charset="0"/>
                <a:cs typeface="Tahoma" panose="020B0604030504040204" pitchFamily="34" charset="0"/>
              </a:rPr>
              <a:t>    by Sin</a:t>
            </a:r>
            <a:endParaRPr lang="en-US" sz="15500"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530326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527857"/>
          </a:xfrm>
        </p:spPr>
        <p:txBody>
          <a:bodyPr>
            <a:normAutofit fontScale="90000"/>
          </a:bodyPr>
          <a:lstStyle/>
          <a:p>
            <a:pPr algn="ctr"/>
            <a:r>
              <a:rPr lang="en-US" sz="5500" i="1" dirty="0" smtClean="0">
                <a:solidFill>
                  <a:srgbClr val="FF0000"/>
                </a:solidFill>
                <a:latin typeface="Tahoma" panose="020B0604030504040204" pitchFamily="34" charset="0"/>
                <a:ea typeface="Tahoma" panose="020B0604030504040204" pitchFamily="34" charset="0"/>
                <a:cs typeface="Tahoma" panose="020B0604030504040204" pitchFamily="34" charset="0"/>
              </a:rPr>
              <a:t>Sin</a:t>
            </a:r>
            <a:r>
              <a:rPr lang="en-US" sz="5500" dirty="0" smtClean="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Will Always Take You </a:t>
            </a:r>
            <a:r>
              <a:rPr lang="en-US" sz="5500" i="1" dirty="0" smtClean="0">
                <a:solidFill>
                  <a:srgbClr val="FF0000"/>
                </a:solidFill>
                <a:latin typeface="Tahoma" panose="020B0604030504040204" pitchFamily="34" charset="0"/>
                <a:ea typeface="Tahoma" panose="020B0604030504040204" pitchFamily="34" charset="0"/>
                <a:cs typeface="Tahoma" panose="020B0604030504040204" pitchFamily="34" charset="0"/>
              </a:rPr>
              <a:t>Farther</a:t>
            </a:r>
            <a:r>
              <a:rPr lang="en-US" sz="5500" dirty="0" smtClean="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than You Intended to Go (2 Samuel 11:2-4)</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527858"/>
            <a:ext cx="12192000" cy="5330142"/>
          </a:xfrm>
        </p:spPr>
        <p:txBody>
          <a:bodyPr>
            <a:normAutofit lnSpcReduction="10000"/>
          </a:bodyPr>
          <a:lstStyle/>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saw a beautiful woman bathing from his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roof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(11:2)</a:t>
            </a:r>
          </a:p>
          <a:p>
            <a:pPr marL="0" indent="0" algn="ctr">
              <a:buNone/>
            </a:pPr>
            <a:endParaRPr lang="en-US" sz="13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finds out that she is Uriah’s wife (11:3)</a:t>
            </a:r>
          </a:p>
          <a:p>
            <a:pPr marL="0" indent="0" algn="ctr">
              <a:buNone/>
            </a:pPr>
            <a:endParaRPr lang="en-US" sz="13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Even though she was married, he slept with her (11:4)</a:t>
            </a:r>
          </a:p>
          <a:p>
            <a:pPr marL="0" indent="0" algn="ctr">
              <a:buNone/>
            </a:pPr>
            <a:endParaRPr lang="en-US" sz="13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Did David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consider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what might happen if he commits this sin or how far it might take him?  </a:t>
            </a:r>
          </a:p>
          <a:p>
            <a:pPr marL="0" indent="0" algn="ctr">
              <a:buNone/>
            </a:pPr>
            <a:endParaRPr lang="en-US" sz="13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No, he was thinking only about pleasure and ignored God’s warning about the death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penalty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Lev. 20:10)</a:t>
            </a:r>
          </a:p>
          <a:p>
            <a:pPr marL="0" indent="0">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1043686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527857"/>
          </a:xfrm>
        </p:spPr>
        <p:txBody>
          <a:bodyPr>
            <a:normAutofit fontScale="90000"/>
          </a:bodyPr>
          <a:lstStyle/>
          <a:p>
            <a:pPr algn="ctr"/>
            <a:r>
              <a:rPr lang="en-US" sz="5500" dirty="0" smtClean="0">
                <a:solidFill>
                  <a:srgbClr val="00B0F0"/>
                </a:solidFill>
                <a:latin typeface="Tahoma" panose="020B0604030504040204" pitchFamily="34" charset="0"/>
                <a:ea typeface="Tahoma" panose="020B0604030504040204" pitchFamily="34" charset="0"/>
                <a:cs typeface="Tahoma" panose="020B0604030504040204" pitchFamily="34" charset="0"/>
              </a:rPr>
              <a:t>God’s Grace </a:t>
            </a: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Can Teach You How to Deny </a:t>
            </a:r>
            <a:r>
              <a:rPr lang="en-US" sz="5500" i="1" dirty="0" smtClean="0">
                <a:solidFill>
                  <a:srgbClr val="FF0000"/>
                </a:solidFill>
                <a:latin typeface="Tahoma" panose="020B0604030504040204" pitchFamily="34" charset="0"/>
                <a:ea typeface="Tahoma" panose="020B0604030504040204" pitchFamily="34" charset="0"/>
                <a:cs typeface="Tahoma" panose="020B0604030504040204" pitchFamily="34" charset="0"/>
              </a:rPr>
              <a:t>Worldly Lusts </a:t>
            </a:r>
            <a:r>
              <a:rPr lang="en-US" sz="5500" i="1" dirty="0" smtClean="0">
                <a:solidFill>
                  <a:srgbClr val="FFFF00"/>
                </a:solidFill>
                <a:latin typeface="Tahoma" panose="020B0604030504040204" pitchFamily="34" charset="0"/>
                <a:ea typeface="Tahoma" panose="020B0604030504040204" pitchFamily="34" charset="0"/>
                <a:cs typeface="Tahoma" panose="020B0604030504040204" pitchFamily="34" charset="0"/>
              </a:rPr>
              <a:t>or be a </a:t>
            </a:r>
            <a:r>
              <a:rPr lang="en-US" sz="5500" i="1" dirty="0" smtClean="0">
                <a:solidFill>
                  <a:srgbClr val="FF0000"/>
                </a:solidFill>
                <a:latin typeface="Tahoma" panose="020B0604030504040204" pitchFamily="34" charset="0"/>
                <a:ea typeface="Tahoma" panose="020B0604030504040204" pitchFamily="34" charset="0"/>
                <a:cs typeface="Tahoma" panose="020B0604030504040204" pitchFamily="34" charset="0"/>
              </a:rPr>
              <a:t>Stumbling Block</a:t>
            </a:r>
            <a:endParaRPr lang="en-US" sz="5500" i="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527858"/>
            <a:ext cx="12192000" cy="5486400"/>
          </a:xfrm>
        </p:spPr>
        <p:txBody>
          <a:bodyPr>
            <a:normAutofit/>
          </a:bodyPr>
          <a:lstStyle/>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Christians have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escaped the corruption that is in the world-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abstain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from fleshly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lusts which wage war against the soul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Titus 2:12; 1 Pet.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2:11; 2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Pet.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1:4) </a:t>
            </a:r>
          </a:p>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Guys/Men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must be warned about the sin of looking at pornography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(Matthew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5:28</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which is a growing  epidemic because of the easy access to it on the internet.</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9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3885644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527857"/>
          </a:xfrm>
        </p:spPr>
        <p:txBody>
          <a:bodyPr>
            <a:normAutofit fontScale="90000"/>
          </a:bodyPr>
          <a:lstStyle/>
          <a:p>
            <a:pPr algn="ctr"/>
            <a:r>
              <a:rPr lang="en-US" sz="5500" dirty="0" smtClean="0">
                <a:solidFill>
                  <a:srgbClr val="00B0F0"/>
                </a:solidFill>
                <a:latin typeface="Tahoma" panose="020B0604030504040204" pitchFamily="34" charset="0"/>
                <a:ea typeface="Tahoma" panose="020B0604030504040204" pitchFamily="34" charset="0"/>
                <a:cs typeface="Tahoma" panose="020B0604030504040204" pitchFamily="34" charset="0"/>
              </a:rPr>
              <a:t>God’s Grace </a:t>
            </a: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Can Teach You How to Deny </a:t>
            </a:r>
            <a:r>
              <a:rPr lang="en-US" sz="5500" i="1" dirty="0" smtClean="0">
                <a:solidFill>
                  <a:srgbClr val="FF0000"/>
                </a:solidFill>
                <a:latin typeface="Tahoma" panose="020B0604030504040204" pitchFamily="34" charset="0"/>
                <a:ea typeface="Tahoma" panose="020B0604030504040204" pitchFamily="34" charset="0"/>
                <a:cs typeface="Tahoma" panose="020B0604030504040204" pitchFamily="34" charset="0"/>
              </a:rPr>
              <a:t>Worldly Lusts </a:t>
            </a:r>
            <a:r>
              <a:rPr lang="en-US" sz="5500" i="1" dirty="0" smtClean="0">
                <a:solidFill>
                  <a:srgbClr val="FFFF00"/>
                </a:solidFill>
                <a:latin typeface="Tahoma" panose="020B0604030504040204" pitchFamily="34" charset="0"/>
                <a:ea typeface="Tahoma" panose="020B0604030504040204" pitchFamily="34" charset="0"/>
                <a:cs typeface="Tahoma" panose="020B0604030504040204" pitchFamily="34" charset="0"/>
              </a:rPr>
              <a:t>or be a </a:t>
            </a:r>
            <a:r>
              <a:rPr lang="en-US" sz="5500" i="1" dirty="0" smtClean="0">
                <a:solidFill>
                  <a:srgbClr val="FF0000"/>
                </a:solidFill>
                <a:latin typeface="Tahoma" panose="020B0604030504040204" pitchFamily="34" charset="0"/>
                <a:ea typeface="Tahoma" panose="020B0604030504040204" pitchFamily="34" charset="0"/>
                <a:cs typeface="Tahoma" panose="020B0604030504040204" pitchFamily="34" charset="0"/>
              </a:rPr>
              <a:t>Stumbling Block</a:t>
            </a:r>
            <a:endParaRPr lang="en-US" sz="5500" i="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527858"/>
            <a:ext cx="12192000" cy="5486400"/>
          </a:xfrm>
        </p:spPr>
        <p:txBody>
          <a:bodyPr>
            <a:normAutofit/>
          </a:bodyPr>
          <a:lstStyle/>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Girls/Women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must be taught modesty so that they aren’t a stumbling block to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others.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(1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Timothy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2:9; 1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Peter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3:3-6;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Luke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17:1-2</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 heed God’s grace, you don’t have to worry about STD’s.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Girls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don’t have to worry about getting pregnant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guys don’t have to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deal with pressure to marry or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pay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child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support.</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2335373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527857"/>
          </a:xfrm>
        </p:spPr>
        <p:txBody>
          <a:bodyPr>
            <a:normAutofit fontScale="90000"/>
          </a:bodyPr>
          <a:lstStyle/>
          <a:p>
            <a:pPr algn="ctr"/>
            <a:r>
              <a:rPr lang="en-US" sz="5500" i="1" dirty="0" smtClean="0">
                <a:solidFill>
                  <a:srgbClr val="FF0000"/>
                </a:solidFill>
                <a:latin typeface="Tahoma" panose="020B0604030504040204" pitchFamily="34" charset="0"/>
                <a:ea typeface="Tahoma" panose="020B0604030504040204" pitchFamily="34" charset="0"/>
                <a:cs typeface="Tahoma" panose="020B0604030504040204" pitchFamily="34" charset="0"/>
              </a:rPr>
              <a:t>Sin</a:t>
            </a:r>
            <a:r>
              <a:rPr lang="en-US" sz="5500" dirty="0" smtClean="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Will Lead You to Try to </a:t>
            </a:r>
            <a:r>
              <a:rPr lang="en-US" sz="5500" i="1" dirty="0" smtClean="0">
                <a:solidFill>
                  <a:srgbClr val="FF0000"/>
                </a:solidFill>
                <a:latin typeface="Tahoma" panose="020B0604030504040204" pitchFamily="34" charset="0"/>
                <a:ea typeface="Tahoma" panose="020B0604030504040204" pitchFamily="34" charset="0"/>
                <a:cs typeface="Tahoma" panose="020B0604030504040204" pitchFamily="34" charset="0"/>
              </a:rPr>
              <a:t>Cover It Up</a:t>
            </a:r>
            <a:r>
              <a:rPr lang="en-US" sz="5500" dirty="0" smtClean="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(2 Samuel 11:5-11)</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527858"/>
            <a:ext cx="12192000" cy="5330142"/>
          </a:xfrm>
        </p:spPr>
        <p:txBody>
          <a:bodyPr>
            <a:normAutofit lnSpcReduction="10000"/>
          </a:bodyPr>
          <a:lstStyle/>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finds out she is pregnant and instead of confessing his sin, he tries to cover it up.</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David commands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Bathsheba’s husband to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go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home so that the child might appear to be Uriah’s.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Uriah refuses because he is an honorable man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who  can’t enjoy himself while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his fellow soldiers are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fighting. </a:t>
            </a: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When that didn’t work, David gets Uriah drunk, but he still refuses to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see his wife.</a:t>
            </a: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1112368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527857"/>
          </a:xfrm>
        </p:spPr>
        <p:txBody>
          <a:bodyPr>
            <a:normAutofit fontScale="90000"/>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Don’t be Deceived- You Can’t </a:t>
            </a:r>
            <a:r>
              <a:rPr lang="en-US" sz="5500" i="1" dirty="0" smtClean="0">
                <a:solidFill>
                  <a:srgbClr val="FF0000"/>
                </a:solidFill>
                <a:latin typeface="Tahoma" panose="020B0604030504040204" pitchFamily="34" charset="0"/>
                <a:ea typeface="Tahoma" panose="020B0604030504040204" pitchFamily="34" charset="0"/>
                <a:cs typeface="Tahoma" panose="020B0604030504040204" pitchFamily="34" charset="0"/>
              </a:rPr>
              <a:t>Cover Up Sin- </a:t>
            </a: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 If you are Guilty </a:t>
            </a:r>
            <a:r>
              <a:rPr lang="en-US" sz="5500" dirty="0" smtClean="0">
                <a:solidFill>
                  <a:srgbClr val="00B0F0"/>
                </a:solidFill>
                <a:latin typeface="Tahoma" panose="020B0604030504040204" pitchFamily="34" charset="0"/>
                <a:ea typeface="Tahoma" panose="020B0604030504040204" pitchFamily="34" charset="0"/>
                <a:cs typeface="Tahoma" panose="020B0604030504040204" pitchFamily="34" charset="0"/>
              </a:rPr>
              <a:t>Confess It </a:t>
            </a:r>
            <a:endParaRPr lang="en-US" sz="5500" dirty="0">
              <a:solidFill>
                <a:srgbClr val="00B0F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527858"/>
            <a:ext cx="12192000" cy="5330142"/>
          </a:xfrm>
        </p:spPr>
        <p:txBody>
          <a:bodyPr>
            <a:normAutofit/>
          </a:bodyPr>
          <a:lstStyle/>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who conceals his transgressions will not prosper,</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But he who confesses and forsakes </a:t>
            </a:r>
            <a:r>
              <a:rPr lang="en-US" sz="3800" i="1" dirty="0">
                <a:solidFill>
                  <a:schemeClr val="bg1"/>
                </a:solidFill>
                <a:latin typeface="Tahoma" panose="020B0604030504040204" pitchFamily="34" charset="0"/>
                <a:ea typeface="Tahoma" panose="020B0604030504040204" pitchFamily="34" charset="0"/>
                <a:cs typeface="Tahoma" panose="020B0604030504040204" pitchFamily="34" charset="0"/>
              </a:rPr>
              <a:t>them</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will find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compassion” (Proverbs 28:13).</a:t>
            </a:r>
          </a:p>
          <a:p>
            <a:pPr marL="0" indent="0" algn="ctr">
              <a:buNone/>
            </a:pPr>
            <a:endParaRPr lang="en-US"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When a girl finds out that she is pregnant there is a strong temptation to try to cover up the sin of fornication by aborting/murdering the child.</a:t>
            </a:r>
          </a:p>
          <a:p>
            <a:pPr marL="0" indent="0" algn="ctr">
              <a:buNone/>
            </a:pPr>
            <a:endParaRPr lang="en-US"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Your sin will be found out, if not now, in the Judgment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Numbers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32:23; 1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Timothy 5:24-25</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13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1192916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527857"/>
          </a:xfrm>
        </p:spPr>
        <p:txBody>
          <a:bodyPr>
            <a:normAutofit fontScale="90000"/>
          </a:bodyPr>
          <a:lstStyle/>
          <a:p>
            <a:pPr algn="ctr"/>
            <a:r>
              <a:rPr lang="en-US" sz="5500" i="1" dirty="0" smtClean="0">
                <a:solidFill>
                  <a:srgbClr val="FF0000"/>
                </a:solidFill>
                <a:latin typeface="Tahoma" panose="020B0604030504040204" pitchFamily="34" charset="0"/>
                <a:ea typeface="Tahoma" panose="020B0604030504040204" pitchFamily="34" charset="0"/>
                <a:cs typeface="Tahoma" panose="020B0604030504040204" pitchFamily="34" charset="0"/>
              </a:rPr>
              <a:t>Sin</a:t>
            </a:r>
            <a:r>
              <a:rPr lang="en-US" sz="5500" dirty="0" smtClean="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Will Keep You </a:t>
            </a:r>
            <a:r>
              <a:rPr lang="en-US" sz="5500" i="1" dirty="0" smtClean="0">
                <a:solidFill>
                  <a:srgbClr val="FF0000"/>
                </a:solidFill>
                <a:latin typeface="Tahoma" panose="020B0604030504040204" pitchFamily="34" charset="0"/>
                <a:ea typeface="Tahoma" panose="020B0604030504040204" pitchFamily="34" charset="0"/>
                <a:cs typeface="Tahoma" panose="020B0604030504040204" pitchFamily="34" charset="0"/>
              </a:rPr>
              <a:t>Longer</a:t>
            </a: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 than You Intended to Stay (2 Samuel </a:t>
            </a: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11:15-17, </a:t>
            </a: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27)</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527858"/>
            <a:ext cx="12192000" cy="5330142"/>
          </a:xfrm>
        </p:spPr>
        <p:txBody>
          <a:bodyPr>
            <a:normAutofit/>
          </a:bodyPr>
          <a:lstStyle/>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David’s plan to cover up his sin doesn’t work so he decides to have the messenger (Uriah) deliver his own death sentence to his commander!  </a:t>
            </a:r>
          </a:p>
          <a:p>
            <a:pPr marL="0" indent="0" algn="ctr">
              <a:buNone/>
            </a:pPr>
            <a:endParaRPr lang="en-US"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Did David ever imagine that one night of pleasure would lead him to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murder a mighty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soldier in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his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army? </a:t>
            </a:r>
          </a:p>
          <a:p>
            <a:pPr marL="0" indent="0" algn="ctr">
              <a:buNone/>
            </a:pPr>
            <a:endParaRPr lang="en-US" sz="1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No, it is likely that the only thing he is thinking about is covering up a potential scandal in his kingdom and marrying Bathsheba after she mourns for Uriah. </a:t>
            </a:r>
          </a:p>
          <a:p>
            <a:pPr marL="0" indent="0">
              <a:buNone/>
            </a:pP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790388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527857"/>
          </a:xfrm>
        </p:spPr>
        <p:txBody>
          <a:bodyPr>
            <a:normAutofit fontScale="90000"/>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Allow </a:t>
            </a:r>
            <a:r>
              <a:rPr lang="en-US" sz="5500" dirty="0" smtClean="0">
                <a:solidFill>
                  <a:srgbClr val="00B0F0"/>
                </a:solidFill>
                <a:latin typeface="Tahoma" panose="020B0604030504040204" pitchFamily="34" charset="0"/>
                <a:ea typeface="Tahoma" panose="020B0604030504040204" pitchFamily="34" charset="0"/>
                <a:cs typeface="Tahoma" panose="020B0604030504040204" pitchFamily="34" charset="0"/>
              </a:rPr>
              <a:t>God’s Grace </a:t>
            </a: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to Rule the Members     of Your Body, Not </a:t>
            </a:r>
            <a:r>
              <a:rPr lang="en-US" sz="5500" i="1" dirty="0" smtClean="0">
                <a:solidFill>
                  <a:srgbClr val="FF0000"/>
                </a:solidFill>
                <a:latin typeface="Tahoma" panose="020B0604030504040204" pitchFamily="34" charset="0"/>
                <a:ea typeface="Tahoma" panose="020B0604030504040204" pitchFamily="34" charset="0"/>
                <a:cs typeface="Tahoma" panose="020B0604030504040204" pitchFamily="34" charset="0"/>
              </a:rPr>
              <a:t>Sin</a:t>
            </a:r>
            <a:endParaRPr lang="en-US" sz="5500" i="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527858"/>
            <a:ext cx="12192000" cy="5330142"/>
          </a:xfrm>
        </p:spPr>
        <p:txBody>
          <a:bodyPr>
            <a:normAutofit/>
          </a:bodyPr>
          <a:lstStyle/>
          <a:p>
            <a:pPr marL="0" indent="0" algn="ctr">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you aren’t careful, sin can become second nature so that you practice it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without any guilt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Eph. 2:1-3). </a:t>
            </a:r>
          </a:p>
          <a:p>
            <a:pPr marL="0" indent="0" algn="ctr">
              <a:buNone/>
            </a:pPr>
            <a:endParaRPr lang="en-US" sz="13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devil will be happy to keep you blind to your sin and false teachers will flatter you so that you feel good about yourself (2 Cor. 4:4; 2 Pet. 2:18-19; Rom. 16:18). </a:t>
            </a:r>
          </a:p>
          <a:p>
            <a:pPr marL="0" indent="0" algn="ctr">
              <a:buNone/>
            </a:pPr>
            <a:endParaRPr lang="en-US" sz="13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Don’t allow sin to reign over your body,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discipline it so that you can be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used in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God’s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service. Flee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fornication! (Rom</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6:1-2; 12-14; 1 Cor.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6:18-20</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9:24-27</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3546393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2562</TotalTime>
  <Words>2202</Words>
  <Application>Microsoft Office PowerPoint</Application>
  <PresentationFormat>Widescreen</PresentationFormat>
  <Paragraphs>167</Paragraphs>
  <Slides>15</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Tahoma</vt:lpstr>
      <vt:lpstr>Office Theme</vt:lpstr>
      <vt:lpstr>Hymns for Worship at Woodmont</vt:lpstr>
      <vt:lpstr>PowerPoint Presentation</vt:lpstr>
      <vt:lpstr>Sin Will Always Take You Farther than You Intended to Go (2 Samuel 11:2-4)</vt:lpstr>
      <vt:lpstr>God’s Grace Can Teach You How to Deny Worldly Lusts or be a Stumbling Block</vt:lpstr>
      <vt:lpstr>God’s Grace Can Teach You How to Deny Worldly Lusts or be a Stumbling Block</vt:lpstr>
      <vt:lpstr>Sin Will Lead You to Try to Cover It Up     (2 Samuel 11:5-11)</vt:lpstr>
      <vt:lpstr>Don’t be Deceived- You Can’t Cover Up Sin-  If you are Guilty Confess It </vt:lpstr>
      <vt:lpstr>Sin Will Keep You Longer than You Intended to Stay (2 Samuel 11:15-17, 27)</vt:lpstr>
      <vt:lpstr>Allow God’s Grace to Rule the Members     of Your Body, Not Sin</vt:lpstr>
      <vt:lpstr>Sin Will Cost You More than You Intended to Pay (2 Samuel 12-18)</vt:lpstr>
      <vt:lpstr>How Many Don’t Realize How Much they will have to Pay for their Sins</vt:lpstr>
      <vt:lpstr>Sin is Deceitful</vt:lpstr>
      <vt:lpstr>Conclusion</vt:lpstr>
      <vt:lpstr>Conclusion</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61</cp:revision>
  <cp:lastPrinted>2017-05-28T04:28:56Z</cp:lastPrinted>
  <dcterms:created xsi:type="dcterms:W3CDTF">2017-05-26T20:32:12Z</dcterms:created>
  <dcterms:modified xsi:type="dcterms:W3CDTF">2017-05-28T18:50:44Z</dcterms:modified>
</cp:coreProperties>
</file>