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92" r:id="rId2"/>
    <p:sldId id="257" r:id="rId3"/>
    <p:sldId id="259" r:id="rId4"/>
    <p:sldId id="272" r:id="rId5"/>
    <p:sldId id="271" r:id="rId6"/>
    <p:sldId id="270" r:id="rId7"/>
    <p:sldId id="273" r:id="rId8"/>
    <p:sldId id="283" r:id="rId9"/>
    <p:sldId id="285" r:id="rId10"/>
    <p:sldId id="287" r:id="rId11"/>
    <p:sldId id="288" r:id="rId12"/>
    <p:sldId id="289" r:id="rId13"/>
    <p:sldId id="280" r:id="rId14"/>
    <p:sldId id="290" r:id="rId15"/>
    <p:sldId id="291" r:id="rId16"/>
    <p:sldId id="261" r:id="rId17"/>
    <p:sldId id="293" r:id="rId18"/>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918" y="72"/>
      </p:cViewPr>
      <p:guideLst>
        <p:guide orient="horz" pos="2592"/>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9A8FBC-6B67-4EEC-B77C-FA4B81E02173}" type="datetimeFigureOut">
              <a:rPr lang="en-US" smtClean="0"/>
              <a:pPr/>
              <a:t>6/10/2017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12A121-FF9D-4167-B273-7701FDBB81D0}" type="slidenum">
              <a:rPr lang="en-US" smtClean="0"/>
              <a:pPr/>
              <a:t>‹#›</a:t>
            </a:fld>
            <a:endParaRPr lang="en-US"/>
          </a:p>
        </p:txBody>
      </p:sp>
    </p:spTree>
    <p:extLst>
      <p:ext uri="{BB962C8B-B14F-4D97-AF65-F5344CB8AC3E}">
        <p14:creationId xmlns:p14="http://schemas.microsoft.com/office/powerpoint/2010/main" val="1947278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6FCF58-71A0-47F6-AE61-C76C55A71465}" type="datetimeFigureOut">
              <a:rPr lang="en-US" smtClean="0"/>
              <a:pPr/>
              <a:t>6/10/2017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481A9A-E9EB-4398-B3BC-7E9464B4A171}" type="slidenum">
              <a:rPr lang="en-US" smtClean="0"/>
              <a:pPr/>
              <a:t>‹#›</a:t>
            </a:fld>
            <a:endParaRPr lang="en-US"/>
          </a:p>
        </p:txBody>
      </p:sp>
    </p:spTree>
    <p:extLst>
      <p:ext uri="{BB962C8B-B14F-4D97-AF65-F5344CB8AC3E}">
        <p14:creationId xmlns:p14="http://schemas.microsoft.com/office/powerpoint/2010/main" val="2831028797"/>
      </p:ext>
    </p:extLst>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870814" indent="-870814"/>
            <a:r>
              <a:rPr lang="en-US" dirty="0" smtClean="0">
                <a:solidFill>
                  <a:schemeClr val="bg1"/>
                </a:solidFill>
                <a:effectLst/>
                <a:latin typeface="Tahoma" pitchFamily="34" charset="0"/>
                <a:ea typeface="Tahoma" pitchFamily="34" charset="0"/>
                <a:cs typeface="Tahoma" pitchFamily="34" charset="0"/>
              </a:rPr>
              <a:t>We can not only learn from this vast universe God created but also from His tiniest creatures (Pr. 30:24-25)  God uses the ant to teach the sluggard (6:6).  School’s out for summer and the temptation is to be</a:t>
            </a:r>
            <a:r>
              <a:rPr lang="en-US" dirty="0" smtClean="0">
                <a:solidFill>
                  <a:schemeClr val="bg1"/>
                </a:solidFill>
                <a:latin typeface="Tahoma" pitchFamily="34" charset="0"/>
                <a:ea typeface="Tahoma" pitchFamily="34" charset="0"/>
                <a:cs typeface="Tahoma" pitchFamily="34" charset="0"/>
              </a:rPr>
              <a:t> lazy, irresponsible, and watch TV all day because it’s hot. </a:t>
            </a:r>
            <a:r>
              <a:rPr lang="en-US" dirty="0" smtClean="0">
                <a:solidFill>
                  <a:schemeClr val="bg1"/>
                </a:solidFill>
                <a:effectLst/>
                <a:latin typeface="Tahoma" pitchFamily="34" charset="0"/>
                <a:ea typeface="Tahoma" pitchFamily="34" charset="0"/>
                <a:cs typeface="Tahoma" pitchFamily="34" charset="0"/>
              </a:rPr>
              <a:t>Many people are lazy in America today and a faithful Christian can’t live that way and go to heaven.  In this lesson we will examine the characteristics of the sluggard &amp; the ant from Proverbs &amp; make application.   Not</a:t>
            </a:r>
            <a:r>
              <a:rPr lang="en-US" baseline="0" dirty="0" smtClean="0">
                <a:solidFill>
                  <a:schemeClr val="bg1"/>
                </a:solidFill>
                <a:effectLst/>
                <a:latin typeface="Tahoma" pitchFamily="34" charset="0"/>
                <a:ea typeface="Tahoma" pitchFamily="34" charset="0"/>
                <a:cs typeface="Tahoma" pitchFamily="34" charset="0"/>
              </a:rPr>
              <a:t> talking about those who have cancer, disease, disabled, elderly, sick, unable to work.  Not talking about those who may have gotten 10-12 hours of sleep yesterday as their day of rest after working hard all week or all year in school.  We want to make spiritual applications to our lives if you are a Christian to not get tempted to become lazy and worldly.  I am speaking to myself as well having been raised in a household of hoarders.</a:t>
            </a:r>
            <a:endParaRPr lang="en-US" sz="800" dirty="0" smtClean="0">
              <a:solidFill>
                <a:schemeClr val="bg1"/>
              </a:solidFill>
              <a:latin typeface="Tahoma" pitchFamily="34" charset="0"/>
              <a:ea typeface="Tahoma" pitchFamily="34" charset="0"/>
              <a:cs typeface="Tahoma" pitchFamily="34" charset="0"/>
            </a:endParaRPr>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A3481A9A-E9EB-4398-B3BC-7E9464B4A171}" type="slidenum">
              <a:rPr lang="en-US" smtClean="0"/>
              <a:pPr/>
              <a:t>1</a:t>
            </a:fld>
            <a:endParaRPr lang="en-US"/>
          </a:p>
        </p:txBody>
      </p:sp>
    </p:spTree>
    <p:extLst>
      <p:ext uri="{BB962C8B-B14F-4D97-AF65-F5344CB8AC3E}">
        <p14:creationId xmlns:p14="http://schemas.microsoft.com/office/powerpoint/2010/main" val="3326668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1306220" rtl="0" eaLnBrk="1" fontAlgn="auto" latinLnBrk="0" hangingPunct="1">
              <a:lnSpc>
                <a:spcPct val="100000"/>
              </a:lnSpc>
              <a:spcBef>
                <a:spcPts val="0"/>
              </a:spcBef>
              <a:spcAft>
                <a:spcPts val="0"/>
              </a:spcAft>
              <a:buClrTx/>
              <a:buSzTx/>
              <a:buFontTx/>
              <a:buNone/>
              <a:tabLst/>
              <a:defRPr/>
            </a:pPr>
            <a:r>
              <a:rPr lang="en-US" dirty="0" smtClean="0"/>
              <a:t>The sluggard</a:t>
            </a:r>
            <a:r>
              <a:rPr lang="en-US" baseline="0" dirty="0" smtClean="0"/>
              <a:t> must learn from the ant who has food gathered up from the harvest while he is begging for it. </a:t>
            </a:r>
            <a:r>
              <a:rPr lang="en-US" sz="1700" kern="1200" dirty="0" smtClean="0">
                <a:solidFill>
                  <a:schemeClr val="tx1"/>
                </a:solidFill>
                <a:latin typeface="+mn-lt"/>
                <a:ea typeface="+mn-ea"/>
                <a:cs typeface="+mn-cs"/>
              </a:rPr>
              <a:t>If the ant, </a:t>
            </a:r>
            <a:r>
              <a:rPr lang="en-US" sz="1700" kern="1200" dirty="0" smtClean="0">
                <a:solidFill>
                  <a:schemeClr val="tx1"/>
                </a:solidFill>
                <a:latin typeface="+mn-lt"/>
                <a:ea typeface="+mn-ea"/>
                <a:cs typeface="+mn-cs"/>
              </a:rPr>
              <a:t>without a ruler or supervisor is industrious</a:t>
            </a:r>
            <a:r>
              <a:rPr lang="en-US" sz="1700" kern="1200" dirty="0" smtClean="0">
                <a:solidFill>
                  <a:schemeClr val="tx1"/>
                </a:solidFill>
                <a:latin typeface="+mn-lt"/>
                <a:ea typeface="+mn-ea"/>
                <a:cs typeface="+mn-cs"/>
              </a:rPr>
              <a:t>, </a:t>
            </a:r>
            <a:r>
              <a:rPr lang="en-US" sz="1700" kern="1200" dirty="0" smtClean="0">
                <a:solidFill>
                  <a:schemeClr val="tx1"/>
                </a:solidFill>
                <a:latin typeface="+mn-lt"/>
                <a:ea typeface="+mn-ea"/>
                <a:cs typeface="+mn-cs"/>
              </a:rPr>
              <a:t>it should rouse the sluggard to action.  “Poor</a:t>
            </a:r>
            <a:r>
              <a:rPr lang="en-US" sz="1700" kern="1200" baseline="0" dirty="0" smtClean="0">
                <a:solidFill>
                  <a:schemeClr val="tx1"/>
                </a:solidFill>
                <a:latin typeface="+mn-lt"/>
                <a:ea typeface="+mn-ea"/>
                <a:cs typeface="+mn-cs"/>
              </a:rPr>
              <a:t> is he who works with a negligent hand, but the hand of the diligent makes rich.  He who gathers in summer is a son who acts wisely, but he who sleeps in harvest is a son who acts shamefully” (Pr. 10:4-5).</a:t>
            </a:r>
            <a:endParaRPr lang="en-US" dirty="0"/>
          </a:p>
        </p:txBody>
      </p:sp>
      <p:sp>
        <p:nvSpPr>
          <p:cNvPr id="4" name="Slide Number Placeholder 3"/>
          <p:cNvSpPr>
            <a:spLocks noGrp="1"/>
          </p:cNvSpPr>
          <p:nvPr>
            <p:ph type="sldNum" sz="quarter" idx="10"/>
          </p:nvPr>
        </p:nvSpPr>
        <p:spPr/>
        <p:txBody>
          <a:bodyPr/>
          <a:lstStyle/>
          <a:p>
            <a:fld id="{A3481A9A-E9EB-4398-B3BC-7E9464B4A171}" type="slidenum">
              <a:rPr lang="en-US" smtClean="0"/>
              <a:pPr/>
              <a:t>11</a:t>
            </a:fld>
            <a:endParaRPr lang="en-US"/>
          </a:p>
        </p:txBody>
      </p:sp>
    </p:spTree>
    <p:extLst>
      <p:ext uri="{BB962C8B-B14F-4D97-AF65-F5344CB8AC3E}">
        <p14:creationId xmlns:p14="http://schemas.microsoft.com/office/powerpoint/2010/main" val="608572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A845C8F6-5818-4022-9FE5-89B68BF62AA3}" type="slidenum">
              <a:rPr lang="en-US" smtClean="0"/>
              <a:pPr/>
              <a:t>12</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marL="0" marR="0" lvl="0" indent="0" algn="l" defTabSz="1306220" rtl="0" eaLnBrk="1" fontAlgn="auto" latinLnBrk="0" hangingPunct="1">
              <a:lnSpc>
                <a:spcPct val="100000"/>
              </a:lnSpc>
              <a:spcBef>
                <a:spcPts val="0"/>
              </a:spcBef>
              <a:spcAft>
                <a:spcPts val="0"/>
              </a:spcAft>
              <a:buClrTx/>
              <a:buSzTx/>
              <a:buFontTx/>
              <a:buNone/>
              <a:tabLst/>
              <a:defRPr/>
            </a:pPr>
            <a:r>
              <a:rPr lang="en-US" sz="1700" kern="1200" dirty="0" smtClean="0">
                <a:solidFill>
                  <a:schemeClr val="tx1"/>
                </a:solidFill>
                <a:latin typeface="+mn-lt"/>
                <a:ea typeface="+mn-ea"/>
                <a:cs typeface="+mn-cs"/>
              </a:rPr>
              <a:t>An idle mind</a:t>
            </a:r>
            <a:r>
              <a:rPr lang="en-US" sz="1700" kern="1200" baseline="0" dirty="0" smtClean="0">
                <a:solidFill>
                  <a:schemeClr val="tx1"/>
                </a:solidFill>
                <a:latin typeface="+mn-lt"/>
                <a:ea typeface="+mn-ea"/>
                <a:cs typeface="+mn-cs"/>
              </a:rPr>
              <a:t> is the devil’s workshop.  Don’t be foolish like the sluggard- take time to be holy &amp; understand God’s will. If you don’t work you shouldn’t eat.  Thessalonian brethren quit working as they were deceived into thinking the day of the Lord had come. Imitate the faith of the faithful  </a:t>
            </a:r>
            <a:r>
              <a:rPr lang="en-US" sz="1700" kern="1200" baseline="0" dirty="0" smtClean="0">
                <a:solidFill>
                  <a:schemeClr val="tx1"/>
                </a:solidFill>
                <a:latin typeface="+mn-lt"/>
                <a:ea typeface="+mn-ea"/>
                <a:cs typeface="+mn-cs"/>
              </a:rPr>
              <a:t>“We desire that each one of you show the same diligence so as to realize the full assurance of hope until the end, so that you will not be sluggish, but imitators of those who through faith &amp; patience inherit the promises”(Heb. 6:11-12)</a:t>
            </a:r>
            <a:endParaRPr lang="en-US" sz="1700" b="1" kern="1200" dirty="0" smtClean="0">
              <a:solidFill>
                <a:schemeClr val="tx1"/>
              </a:solidFill>
              <a:latin typeface="+mn-lt"/>
              <a:ea typeface="+mn-ea"/>
              <a:cs typeface="+mn-cs"/>
            </a:endParaRPr>
          </a:p>
          <a:p>
            <a:pPr eaLnBrk="1" hangingPunct="1"/>
            <a:endParaRPr lang="en-US" dirty="0" smtClean="0"/>
          </a:p>
        </p:txBody>
      </p:sp>
    </p:spTree>
    <p:extLst>
      <p:ext uri="{BB962C8B-B14F-4D97-AF65-F5344CB8AC3E}">
        <p14:creationId xmlns:p14="http://schemas.microsoft.com/office/powerpoint/2010/main" val="3342652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A845C8F6-5818-4022-9FE5-89B68BF62AA3}" type="slidenum">
              <a:rPr lang="en-US" smtClean="0"/>
              <a:pPr/>
              <a:t>13</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marL="0" marR="0" lvl="0" indent="0" algn="l" defTabSz="1306220" rtl="0" eaLnBrk="1" fontAlgn="auto" latinLnBrk="0" hangingPunct="1">
              <a:lnSpc>
                <a:spcPct val="100000"/>
              </a:lnSpc>
              <a:spcBef>
                <a:spcPts val="0"/>
              </a:spcBef>
              <a:spcAft>
                <a:spcPts val="0"/>
              </a:spcAft>
              <a:buClrTx/>
              <a:buSzTx/>
              <a:buFontTx/>
              <a:buNone/>
              <a:tabLst/>
              <a:defRPr/>
            </a:pPr>
            <a:r>
              <a:rPr lang="en-US" sz="1700" kern="1200" baseline="0" dirty="0" smtClean="0">
                <a:solidFill>
                  <a:schemeClr val="tx1"/>
                </a:solidFill>
                <a:latin typeface="+mn-lt"/>
                <a:ea typeface="+mn-ea"/>
                <a:cs typeface="+mn-cs"/>
              </a:rPr>
              <a:t>Just like t</a:t>
            </a:r>
            <a:r>
              <a:rPr lang="en-US" sz="1700" kern="1200" dirty="0" smtClean="0">
                <a:solidFill>
                  <a:schemeClr val="tx1"/>
                </a:solidFill>
                <a:latin typeface="+mn-lt"/>
                <a:ea typeface="+mn-ea"/>
                <a:cs typeface="+mn-cs"/>
              </a:rPr>
              <a:t>he sluggard is </a:t>
            </a:r>
            <a:r>
              <a:rPr lang="en-US" sz="1700" kern="1200" dirty="0" err="1" smtClean="0">
                <a:solidFill>
                  <a:schemeClr val="tx1"/>
                </a:solidFill>
                <a:latin typeface="+mn-lt"/>
                <a:ea typeface="+mn-ea"/>
                <a:cs typeface="+mn-cs"/>
              </a:rPr>
              <a:t>to</a:t>
            </a:r>
            <a:r>
              <a:rPr lang="en-US" sz="1700" kern="1200" dirty="0" smtClean="0">
                <a:solidFill>
                  <a:schemeClr val="tx1"/>
                </a:solidFill>
                <a:latin typeface="+mn-lt"/>
                <a:ea typeface="+mn-ea"/>
                <a:cs typeface="+mn-cs"/>
              </a:rPr>
              <a:t> lazy to feed himself physically, he doesn’t</a:t>
            </a:r>
            <a:r>
              <a:rPr lang="en-US" sz="1700" kern="1200" baseline="0" dirty="0" smtClean="0">
                <a:solidFill>
                  <a:schemeClr val="tx1"/>
                </a:solidFill>
                <a:latin typeface="+mn-lt"/>
                <a:ea typeface="+mn-ea"/>
                <a:cs typeface="+mn-cs"/>
              </a:rPr>
              <a:t> take time</a:t>
            </a:r>
            <a:r>
              <a:rPr lang="en-US" sz="1700" kern="1200" dirty="0" smtClean="0">
                <a:solidFill>
                  <a:schemeClr val="tx1"/>
                </a:solidFill>
                <a:latin typeface="+mn-lt"/>
                <a:ea typeface="+mn-ea"/>
                <a:cs typeface="+mn-cs"/>
              </a:rPr>
              <a:t> to feed his soul with Scripture, bread of life. Christian will be diligent</a:t>
            </a:r>
            <a:r>
              <a:rPr lang="en-US" sz="1700" kern="1200" baseline="0" dirty="0" smtClean="0">
                <a:solidFill>
                  <a:schemeClr val="tx1"/>
                </a:solidFill>
                <a:latin typeface="+mn-lt"/>
                <a:ea typeface="+mn-ea"/>
                <a:cs typeface="+mn-cs"/>
              </a:rPr>
              <a:t> to hunger &amp; thirst for righteousness, study to be approved by God.  You will reap what you sow, so don’t give up &amp; never quit just like the ants.</a:t>
            </a:r>
            <a:endParaRPr lang="en-US" sz="1700" b="1" kern="1200" dirty="0" smtClean="0">
              <a:solidFill>
                <a:schemeClr val="tx1"/>
              </a:solidFill>
              <a:latin typeface="+mn-lt"/>
              <a:ea typeface="+mn-ea"/>
              <a:cs typeface="+mn-cs"/>
            </a:endParaRPr>
          </a:p>
          <a:p>
            <a:pPr eaLnBrk="1" hangingPunct="1"/>
            <a:endParaRPr lang="en-US" dirty="0" smtClean="0"/>
          </a:p>
        </p:txBody>
      </p:sp>
    </p:spTree>
    <p:extLst>
      <p:ext uri="{BB962C8B-B14F-4D97-AF65-F5344CB8AC3E}">
        <p14:creationId xmlns:p14="http://schemas.microsoft.com/office/powerpoint/2010/main" val="3733705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A845C8F6-5818-4022-9FE5-89B68BF62AA3}" type="slidenum">
              <a:rPr lang="en-US" smtClean="0"/>
              <a:pPr/>
              <a:t>14</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dirty="0" smtClean="0"/>
              <a:t>The sluggard buries his talent and can</a:t>
            </a:r>
            <a:r>
              <a:rPr lang="en-US" baseline="0" dirty="0" smtClean="0"/>
              <a:t> try to excuse himself by saying that he only had one talent and give it back to the Lord expecting eternal </a:t>
            </a:r>
            <a:r>
              <a:rPr lang="en-US" baseline="0" dirty="0" smtClean="0"/>
              <a:t>life (Mt. 25:24-30).  </a:t>
            </a:r>
            <a:r>
              <a:rPr lang="en-US" baseline="0" dirty="0" smtClean="0"/>
              <a:t>But </a:t>
            </a:r>
            <a:r>
              <a:rPr lang="en-US" baseline="0" dirty="0" smtClean="0"/>
              <a:t>God expects us to do our very best with our  </a:t>
            </a:r>
            <a:r>
              <a:rPr lang="en-US" baseline="0" dirty="0" smtClean="0"/>
              <a:t>talents to His glory.  Be like the Bereans who examined the Scriptures and received it with great eagerness.  Don’t make excuses like those who said they couldn’t come to the feast.  Nothing is more important.  </a:t>
            </a:r>
            <a:r>
              <a:rPr lang="en-US" baseline="0" dirty="0" smtClean="0"/>
              <a:t>Use your talents when the </a:t>
            </a:r>
            <a:r>
              <a:rPr lang="en-US" baseline="0" dirty="0" smtClean="0"/>
              <a:t>opportunities </a:t>
            </a:r>
            <a:r>
              <a:rPr lang="en-US" baseline="0" dirty="0" smtClean="0"/>
              <a:t>come to </a:t>
            </a:r>
            <a:r>
              <a:rPr lang="en-US" baseline="0" dirty="0" smtClean="0"/>
              <a:t>do God’s </a:t>
            </a:r>
            <a:r>
              <a:rPr lang="en-US" baseline="0" dirty="0" smtClean="0"/>
              <a:t>will and don’t think is this really going to be worthy my time.  Don’t say to yourself, “nothing good will come from it so I shouldn’t even try.”</a:t>
            </a:r>
            <a:endParaRPr lang="en-US" dirty="0" smtClean="0"/>
          </a:p>
        </p:txBody>
      </p:sp>
    </p:spTree>
    <p:extLst>
      <p:ext uri="{BB962C8B-B14F-4D97-AF65-F5344CB8AC3E}">
        <p14:creationId xmlns:p14="http://schemas.microsoft.com/office/powerpoint/2010/main" val="654555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A845C8F6-5818-4022-9FE5-89B68BF62AA3}" type="slidenum">
              <a:rPr lang="en-US" smtClean="0"/>
              <a:pPr/>
              <a:t>15</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dirty="0" smtClean="0"/>
              <a:t>The</a:t>
            </a:r>
            <a:r>
              <a:rPr lang="en-US" baseline="0" dirty="0" smtClean="0"/>
              <a:t> sluggard didn’t store anything up for the future, begging from others while the righteous person is storing up treasures in heaven so he wants to share his blessings with others by giving to the Lord’s work on the 1</a:t>
            </a:r>
            <a:r>
              <a:rPr lang="en-US" baseline="30000" dirty="0" smtClean="0"/>
              <a:t>st</a:t>
            </a:r>
            <a:r>
              <a:rPr lang="en-US" baseline="0" dirty="0" smtClean="0"/>
              <a:t> day of the week to support the preaching of the gospel, edifying &amp; helping needy saints, and realizes that others might have needs in his neighborhood or community.  But he isn’t going to take advantage of the kindness of others.  That doesn’t mean you don’t ask for help, but God knows your motives if you are doing it with no intentions of changing your will for God’s will.  </a:t>
            </a:r>
            <a:endParaRPr lang="en-US" dirty="0" smtClean="0"/>
          </a:p>
        </p:txBody>
      </p:sp>
    </p:spTree>
    <p:extLst>
      <p:ext uri="{BB962C8B-B14F-4D97-AF65-F5344CB8AC3E}">
        <p14:creationId xmlns:p14="http://schemas.microsoft.com/office/powerpoint/2010/main" val="2003170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3EFB880-6F8F-473B-BCCD-FB6F4F25FDD9}" type="slidenum">
              <a:rPr lang="en-US" smtClean="0"/>
              <a:pPr/>
              <a:t>16</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normAutofit lnSpcReduction="10000"/>
          </a:bodyPr>
          <a:lstStyle/>
          <a:p>
            <a:pPr marL="870814" indent="-870814"/>
            <a:r>
              <a:rPr lang="en-US" dirty="0" smtClean="0"/>
              <a:t>But I’m too tired to pray, study, teach, visit, help needy.  The Monday morning “sluggard” might lose his job, but the Sunday morning “sluggard” will lose his soul. </a:t>
            </a:r>
            <a:r>
              <a:rPr lang="en-US" sz="1800" dirty="0" smtClean="0">
                <a:solidFill>
                  <a:schemeClr val="bg1"/>
                </a:solidFill>
                <a:latin typeface="Tahoma" pitchFamily="34" charset="0"/>
                <a:ea typeface="Tahoma" pitchFamily="34" charset="0"/>
                <a:cs typeface="Tahoma" pitchFamily="34" charset="0"/>
              </a:rPr>
              <a:t>Jesus Christ died for your sins, have the conviction to come and learn of Him, trust and obey the gospel or be restored today- don’t wait (2 Cor. 6:2)!  </a:t>
            </a:r>
            <a:r>
              <a:rPr lang="en-US" sz="1800" dirty="0" smtClean="0">
                <a:solidFill>
                  <a:schemeClr val="bg1"/>
                </a:solidFill>
                <a:effectLst/>
                <a:latin typeface="Tahoma" pitchFamily="34" charset="0"/>
                <a:ea typeface="Tahoma" pitchFamily="34" charset="0"/>
                <a:cs typeface="Tahoma" pitchFamily="34" charset="0"/>
              </a:rPr>
              <a:t>As a </a:t>
            </a:r>
            <a:r>
              <a:rPr lang="en-US" sz="1800" dirty="0" smtClean="0">
                <a:solidFill>
                  <a:schemeClr val="bg1"/>
                </a:solidFill>
                <a:latin typeface="Tahoma" pitchFamily="34" charset="0"/>
                <a:ea typeface="Tahoma" pitchFamily="34" charset="0"/>
                <a:cs typeface="Tahoma" pitchFamily="34" charset="0"/>
              </a:rPr>
              <a:t>penitent believer, “Why are you waiting? Arise and be baptized, and wash away your sins, calling on the name of the Lord” (Acts 22:16</a:t>
            </a:r>
            <a:r>
              <a:rPr lang="en-US" sz="1800" dirty="0" smtClean="0">
                <a:solidFill>
                  <a:schemeClr val="bg1"/>
                </a:solidFill>
                <a:latin typeface="Tahoma" pitchFamily="34" charset="0"/>
                <a:ea typeface="Tahoma" pitchFamily="34" charset="0"/>
                <a:cs typeface="Tahoma" pitchFamily="34" charset="0"/>
              </a:rPr>
              <a:t>).  Rich farmer, take your ease, eat, drink &amp; be merry.  You fool!  This very night your soul shall be required of you! </a:t>
            </a:r>
            <a:r>
              <a:rPr lang="en-US" sz="1700" b="0" i="0" kern="1200" dirty="0" smtClean="0">
                <a:solidFill>
                  <a:schemeClr val="tx1"/>
                </a:solidFill>
                <a:effectLst/>
                <a:latin typeface="+mn-lt"/>
                <a:ea typeface="+mn-ea"/>
                <a:cs typeface="+mn-cs"/>
              </a:rPr>
              <a:t>and </a:t>
            </a:r>
            <a:r>
              <a:rPr lang="en-US" sz="1700" b="0" i="1" kern="1200" dirty="0" smtClean="0">
                <a:solidFill>
                  <a:schemeClr val="tx1"/>
                </a:solidFill>
                <a:effectLst/>
                <a:latin typeface="+mn-lt"/>
                <a:ea typeface="+mn-ea"/>
                <a:cs typeface="+mn-cs"/>
              </a:rPr>
              <a:t>now</a:t>
            </a:r>
            <a:r>
              <a:rPr lang="en-US" sz="1700" b="0" i="0" kern="1200" dirty="0" smtClean="0">
                <a:solidFill>
                  <a:schemeClr val="tx1"/>
                </a:solidFill>
                <a:effectLst/>
                <a:latin typeface="+mn-lt"/>
                <a:ea typeface="+mn-ea"/>
                <a:cs typeface="+mn-cs"/>
              </a:rPr>
              <a:t> who will own what you have prepared?’ </a:t>
            </a:r>
            <a:r>
              <a:rPr lang="en-US" sz="1700" b="1" i="0" kern="1200" baseline="30000" dirty="0" smtClean="0">
                <a:solidFill>
                  <a:schemeClr val="tx1"/>
                </a:solidFill>
                <a:effectLst/>
                <a:latin typeface="+mn-lt"/>
                <a:ea typeface="+mn-ea"/>
                <a:cs typeface="+mn-cs"/>
              </a:rPr>
              <a:t>21 </a:t>
            </a:r>
            <a:r>
              <a:rPr lang="en-US" sz="1700" b="0" i="0" kern="1200" dirty="0" smtClean="0">
                <a:solidFill>
                  <a:schemeClr val="tx1"/>
                </a:solidFill>
                <a:effectLst/>
                <a:latin typeface="+mn-lt"/>
                <a:ea typeface="+mn-ea"/>
                <a:cs typeface="+mn-cs"/>
              </a:rPr>
              <a:t>So is the man who stores up treasure for himself, and is not rich toward God.”</a:t>
            </a:r>
            <a:endParaRPr lang="en-US" sz="1800" dirty="0" smtClean="0">
              <a:solidFill>
                <a:schemeClr val="bg1"/>
              </a:solidFill>
              <a:effectLst/>
              <a:latin typeface="Tahoma" pitchFamily="34" charset="0"/>
              <a:ea typeface="Tahoma" pitchFamily="34" charset="0"/>
              <a:cs typeface="Tahoma" pitchFamily="34" charset="0"/>
            </a:endParaRPr>
          </a:p>
          <a:p>
            <a:pPr eaLnBrk="1" hangingPunct="1"/>
            <a:endParaRPr lang="en-US" dirty="0" smtClean="0"/>
          </a:p>
        </p:txBody>
      </p:sp>
    </p:spTree>
    <p:extLst>
      <p:ext uri="{BB962C8B-B14F-4D97-AF65-F5344CB8AC3E}">
        <p14:creationId xmlns:p14="http://schemas.microsoft.com/office/powerpoint/2010/main" val="3462838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870814" indent="-870814"/>
            <a:r>
              <a:rPr lang="en-US" dirty="0" smtClean="0">
                <a:solidFill>
                  <a:schemeClr val="bg1"/>
                </a:solidFill>
                <a:effectLst/>
                <a:latin typeface="Tahoma" pitchFamily="34" charset="0"/>
                <a:ea typeface="Tahoma" pitchFamily="34" charset="0"/>
                <a:cs typeface="Tahoma" pitchFamily="34" charset="0"/>
              </a:rPr>
              <a:t>We can not only learn from this vast universe God created but also from His tiniest creatures (Pr. 30:24-25)  God uses the ant to teach the sluggard (6:6).  School’s out for summer and the temptation is to be</a:t>
            </a:r>
            <a:r>
              <a:rPr lang="en-US" dirty="0" smtClean="0">
                <a:solidFill>
                  <a:schemeClr val="bg1"/>
                </a:solidFill>
                <a:latin typeface="Tahoma" pitchFamily="34" charset="0"/>
                <a:ea typeface="Tahoma" pitchFamily="34" charset="0"/>
                <a:cs typeface="Tahoma" pitchFamily="34" charset="0"/>
              </a:rPr>
              <a:t> lazy, irresponsible, and watch TV all day because it’s hot. </a:t>
            </a:r>
            <a:r>
              <a:rPr lang="en-US" dirty="0" smtClean="0">
                <a:solidFill>
                  <a:schemeClr val="bg1"/>
                </a:solidFill>
                <a:effectLst/>
                <a:latin typeface="Tahoma" pitchFamily="34" charset="0"/>
                <a:ea typeface="Tahoma" pitchFamily="34" charset="0"/>
                <a:cs typeface="Tahoma" pitchFamily="34" charset="0"/>
              </a:rPr>
              <a:t>Many people are lazy in America today and a faithful Christian can’t live that way and go to heaven.  In this lesson we will examine the characteristics of the sluggard &amp; the ant from Proverbs &amp; make application.   Not</a:t>
            </a:r>
            <a:r>
              <a:rPr lang="en-US" baseline="0" dirty="0" smtClean="0">
                <a:solidFill>
                  <a:schemeClr val="bg1"/>
                </a:solidFill>
                <a:effectLst/>
                <a:latin typeface="Tahoma" pitchFamily="34" charset="0"/>
                <a:ea typeface="Tahoma" pitchFamily="34" charset="0"/>
                <a:cs typeface="Tahoma" pitchFamily="34" charset="0"/>
              </a:rPr>
              <a:t> talking about those who have cancer, disease, disabled, elderly, sick, unable to work.  Not talking about those who may have gotten 10-12 hours of sleep yesterday as their day of rest after working hard all week or all year in school.  We want to make spiritual applications to our lives if you are a Christian to not get tempted to become lazy and worldly.  I am speaking to myself as well having been raised in a household of hoarders.</a:t>
            </a:r>
            <a:endParaRPr lang="en-US" sz="800" dirty="0" smtClean="0">
              <a:solidFill>
                <a:schemeClr val="bg1"/>
              </a:solidFill>
              <a:latin typeface="Tahoma" pitchFamily="34" charset="0"/>
              <a:ea typeface="Tahoma" pitchFamily="34" charset="0"/>
              <a:cs typeface="Tahoma" pitchFamily="34" charset="0"/>
            </a:endParaRPr>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A3481A9A-E9EB-4398-B3BC-7E9464B4A171}" type="slidenum">
              <a:rPr lang="en-US" smtClean="0"/>
              <a:pPr/>
              <a:t>17</a:t>
            </a:fld>
            <a:endParaRPr lang="en-US"/>
          </a:p>
        </p:txBody>
      </p:sp>
    </p:spTree>
    <p:extLst>
      <p:ext uri="{BB962C8B-B14F-4D97-AF65-F5344CB8AC3E}">
        <p14:creationId xmlns:p14="http://schemas.microsoft.com/office/powerpoint/2010/main" val="50148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A7C8C0A0-5ED6-46DC-8CE3-02622D193ED2}" type="slidenum">
              <a:rPr lang="en-US" smtClean="0"/>
              <a:pPr/>
              <a:t>2</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marL="870814" indent="-870814"/>
            <a:r>
              <a:rPr lang="en-US" dirty="0" smtClean="0">
                <a:solidFill>
                  <a:schemeClr val="bg1"/>
                </a:solidFill>
                <a:effectLst/>
                <a:latin typeface="Tahoma" pitchFamily="34" charset="0"/>
                <a:ea typeface="Tahoma" pitchFamily="34" charset="0"/>
                <a:cs typeface="Tahoma" pitchFamily="34" charset="0"/>
              </a:rPr>
              <a:t>We can not only learn from this vast universe God created but also from His tiniest creatures (Pr. 30:24-25)  God uses the ant to teach the sluggard (6:6).  School’s out for summer and the temptation is to be</a:t>
            </a:r>
            <a:r>
              <a:rPr lang="en-US" dirty="0" smtClean="0">
                <a:solidFill>
                  <a:schemeClr val="bg1"/>
                </a:solidFill>
                <a:latin typeface="Tahoma" pitchFamily="34" charset="0"/>
                <a:ea typeface="Tahoma" pitchFamily="34" charset="0"/>
                <a:cs typeface="Tahoma" pitchFamily="34" charset="0"/>
              </a:rPr>
              <a:t> lazy, irresponsible, and watch TV all day because it’s hot. </a:t>
            </a:r>
            <a:r>
              <a:rPr lang="en-US" dirty="0" smtClean="0">
                <a:solidFill>
                  <a:schemeClr val="bg1"/>
                </a:solidFill>
                <a:effectLst/>
                <a:latin typeface="Tahoma" pitchFamily="34" charset="0"/>
                <a:ea typeface="Tahoma" pitchFamily="34" charset="0"/>
                <a:cs typeface="Tahoma" pitchFamily="34" charset="0"/>
              </a:rPr>
              <a:t>Many people are lazy in America today and a faithful Christian can’t live that way and go to heaven.  In this lesson we will examine the characteristics of the sluggard &amp; the ant from Proverbs &amp; make application.   </a:t>
            </a:r>
            <a:endParaRPr lang="en-US" sz="800" dirty="0" smtClean="0">
              <a:solidFill>
                <a:schemeClr val="bg1"/>
              </a:solidFill>
              <a:latin typeface="Tahoma" pitchFamily="34" charset="0"/>
              <a:ea typeface="Tahoma" pitchFamily="34" charset="0"/>
              <a:cs typeface="Tahoma" pitchFamily="34" charset="0"/>
            </a:endParaRPr>
          </a:p>
          <a:p>
            <a:pPr eaLnBrk="1" hangingPunct="1"/>
            <a:endParaRPr lang="en-US" dirty="0" smtClean="0"/>
          </a:p>
        </p:txBody>
      </p:sp>
    </p:spTree>
    <p:extLst>
      <p:ext uri="{BB962C8B-B14F-4D97-AF65-F5344CB8AC3E}">
        <p14:creationId xmlns:p14="http://schemas.microsoft.com/office/powerpoint/2010/main" val="1250564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hard to wake up the sluggard.  I just am so tired, I just need</a:t>
            </a:r>
            <a:r>
              <a:rPr lang="en-US" baseline="0" dirty="0" smtClean="0"/>
              <a:t> a little more sleep. </a:t>
            </a:r>
            <a:r>
              <a:rPr lang="en-US" baseline="0" dirty="0" smtClean="0"/>
              <a:t>Keep </a:t>
            </a:r>
            <a:r>
              <a:rPr lang="en-US" baseline="0" dirty="0" smtClean="0"/>
              <a:t>hitting the snooze button but don’t get up.  </a:t>
            </a:r>
            <a:r>
              <a:rPr lang="en-US" baseline="0" dirty="0" smtClean="0"/>
              <a:t>Hinged to </a:t>
            </a:r>
            <a:r>
              <a:rPr lang="en-US" baseline="0" dirty="0" smtClean="0"/>
              <a:t>his bed.  “Laziness casts into a deep sleep.  And an idle man will suffer hunger” (19:15).  It renders him useless for labor.  Idleness is the living man’s tomb (devil’s workshop).  </a:t>
            </a:r>
            <a:r>
              <a:rPr lang="en-US" baseline="0" dirty="0" smtClean="0"/>
              <a:t>Becomes like a zombie.  It </a:t>
            </a:r>
            <a:r>
              <a:rPr lang="en-US" baseline="0" dirty="0" smtClean="0"/>
              <a:t>enfeebles the mind, corrupts the higher faculties, and converts a rational being into an animal (sluggard).  He is left hungry because he didn’t work to provide for his family.  As the door turns on its hinges, so the sluggard turns from side to side on his bed.  </a:t>
            </a:r>
            <a:endParaRPr lang="en-US" dirty="0"/>
          </a:p>
        </p:txBody>
      </p:sp>
      <p:sp>
        <p:nvSpPr>
          <p:cNvPr id="4" name="Slide Number Placeholder 3"/>
          <p:cNvSpPr>
            <a:spLocks noGrp="1"/>
          </p:cNvSpPr>
          <p:nvPr>
            <p:ph type="sldNum" sz="quarter" idx="10"/>
          </p:nvPr>
        </p:nvSpPr>
        <p:spPr/>
        <p:txBody>
          <a:bodyPr/>
          <a:lstStyle/>
          <a:p>
            <a:fld id="{A3481A9A-E9EB-4398-B3BC-7E9464B4A171}" type="slidenum">
              <a:rPr lang="en-US" smtClean="0"/>
              <a:pPr/>
              <a:t>4</a:t>
            </a:fld>
            <a:endParaRPr lang="en-US"/>
          </a:p>
        </p:txBody>
      </p:sp>
    </p:spTree>
    <p:extLst>
      <p:ext uri="{BB962C8B-B14F-4D97-AF65-F5344CB8AC3E}">
        <p14:creationId xmlns:p14="http://schemas.microsoft.com/office/powerpoint/2010/main" val="2987428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Ants are active as</a:t>
            </a:r>
            <a:r>
              <a:rPr lang="en-US" baseline="0" dirty="0" smtClean="0"/>
              <a:t> they work night and day preparing food in the hot summer, their tunnels, anthills, and colonies for their home.</a:t>
            </a:r>
            <a:endParaRPr lang="en-US" dirty="0"/>
          </a:p>
        </p:txBody>
      </p:sp>
      <p:sp>
        <p:nvSpPr>
          <p:cNvPr id="4" name="Slide Number Placeholder 3"/>
          <p:cNvSpPr>
            <a:spLocks noGrp="1"/>
          </p:cNvSpPr>
          <p:nvPr>
            <p:ph type="sldNum" sz="quarter" idx="10"/>
          </p:nvPr>
        </p:nvSpPr>
        <p:spPr/>
        <p:txBody>
          <a:bodyPr/>
          <a:lstStyle/>
          <a:p>
            <a:fld id="{A3481A9A-E9EB-4398-B3BC-7E9464B4A171}" type="slidenum">
              <a:rPr lang="en-US" smtClean="0"/>
              <a:pPr/>
              <a:t>5</a:t>
            </a:fld>
            <a:endParaRPr lang="en-US"/>
          </a:p>
        </p:txBody>
      </p:sp>
    </p:spTree>
    <p:extLst>
      <p:ext uri="{BB962C8B-B14F-4D97-AF65-F5344CB8AC3E}">
        <p14:creationId xmlns:p14="http://schemas.microsoft.com/office/powerpoint/2010/main" val="2929885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Hyperbole- so </a:t>
            </a:r>
            <a:r>
              <a:rPr lang="en-US" dirty="0" smtClean="0"/>
              <a:t>lazy that he can’t even bring food to his mouth</a:t>
            </a:r>
            <a:r>
              <a:rPr lang="en-US" baseline="0" dirty="0" smtClean="0"/>
              <a:t> to </a:t>
            </a:r>
            <a:r>
              <a:rPr lang="en-US" baseline="0" dirty="0" smtClean="0"/>
              <a:t>eat, starves himself.  </a:t>
            </a:r>
            <a:r>
              <a:rPr lang="en-US" baseline="0" dirty="0" smtClean="0"/>
              <a:t>He is so conceited that he thinks his way of life is right (Pr. 3:5-7). </a:t>
            </a:r>
            <a:r>
              <a:rPr lang="en-US" sz="1700" i="0" kern="1200" dirty="0" smtClean="0">
                <a:solidFill>
                  <a:schemeClr val="tx1"/>
                </a:solidFill>
                <a:latin typeface="+mn-lt"/>
                <a:ea typeface="+mn-ea"/>
                <a:cs typeface="+mn-cs"/>
              </a:rPr>
              <a:t>Later, tomorrow, or someday are his favorite</a:t>
            </a:r>
            <a:r>
              <a:rPr lang="en-US" sz="1700" i="0" kern="1200" baseline="0" dirty="0" smtClean="0">
                <a:solidFill>
                  <a:schemeClr val="tx1"/>
                </a:solidFill>
                <a:latin typeface="+mn-lt"/>
                <a:ea typeface="+mn-ea"/>
                <a:cs typeface="+mn-cs"/>
              </a:rPr>
              <a:t> times to get anything done. </a:t>
            </a:r>
            <a:endParaRPr lang="en-US" dirty="0"/>
          </a:p>
        </p:txBody>
      </p:sp>
      <p:sp>
        <p:nvSpPr>
          <p:cNvPr id="4" name="Slide Number Placeholder 3"/>
          <p:cNvSpPr>
            <a:spLocks noGrp="1"/>
          </p:cNvSpPr>
          <p:nvPr>
            <p:ph type="sldNum" sz="quarter" idx="10"/>
          </p:nvPr>
        </p:nvSpPr>
        <p:spPr/>
        <p:txBody>
          <a:bodyPr/>
          <a:lstStyle/>
          <a:p>
            <a:fld id="{A3481A9A-E9EB-4398-B3BC-7E9464B4A171}" type="slidenum">
              <a:rPr lang="en-US" smtClean="0"/>
              <a:pPr/>
              <a:t>6</a:t>
            </a:fld>
            <a:endParaRPr lang="en-US"/>
          </a:p>
        </p:txBody>
      </p:sp>
    </p:spTree>
    <p:extLst>
      <p:ext uri="{BB962C8B-B14F-4D97-AF65-F5344CB8AC3E}">
        <p14:creationId xmlns:p14="http://schemas.microsoft.com/office/powerpoint/2010/main" val="2270827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b="0" i="0" kern="1200" dirty="0" smtClean="0">
                <a:solidFill>
                  <a:schemeClr val="tx1"/>
                </a:solidFill>
                <a:effectLst/>
                <a:latin typeface="+mn-lt"/>
                <a:ea typeface="+mn-ea"/>
                <a:cs typeface="+mn-cs"/>
              </a:rPr>
              <a:t> When they are on the trail for food, they don’t let any obstacle stand in their way.  They confront their obstacles and walk around it, over it, </a:t>
            </a:r>
            <a:r>
              <a:rPr lang="en-US" sz="1700" b="0" i="0" kern="1200" dirty="0" err="1" smtClean="0">
                <a:solidFill>
                  <a:schemeClr val="tx1"/>
                </a:solidFill>
                <a:effectLst/>
                <a:latin typeface="+mn-lt"/>
                <a:ea typeface="+mn-ea"/>
                <a:cs typeface="+mn-cs"/>
              </a:rPr>
              <a:t>through</a:t>
            </a:r>
            <a:r>
              <a:rPr lang="en-US" sz="1700" b="0" i="0" kern="1200" dirty="0" smtClean="0">
                <a:solidFill>
                  <a:schemeClr val="tx1"/>
                </a:solidFill>
                <a:effectLst/>
                <a:latin typeface="+mn-lt"/>
                <a:ea typeface="+mn-ea"/>
                <a:cs typeface="+mn-cs"/>
              </a:rPr>
              <a:t> it or under it until they achieve their desired</a:t>
            </a:r>
            <a:r>
              <a:rPr lang="en-US" sz="1700" b="0" i="0" kern="1200" baseline="0" dirty="0" smtClean="0">
                <a:solidFill>
                  <a:schemeClr val="tx1"/>
                </a:solidFill>
                <a:effectLst/>
                <a:latin typeface="+mn-lt"/>
                <a:ea typeface="+mn-ea"/>
                <a:cs typeface="+mn-cs"/>
              </a:rPr>
              <a:t> </a:t>
            </a:r>
            <a:r>
              <a:rPr lang="en-US" sz="1700" b="0" i="0" kern="1200" dirty="0" smtClean="0">
                <a:solidFill>
                  <a:schemeClr val="tx1"/>
                </a:solidFill>
                <a:effectLst/>
                <a:latin typeface="+mn-lt"/>
                <a:ea typeface="+mn-ea"/>
                <a:cs typeface="+mn-cs"/>
              </a:rPr>
              <a:t>outcome. If you step</a:t>
            </a:r>
            <a:r>
              <a:rPr lang="en-US" sz="1700" b="0" i="0" kern="1200" baseline="0" dirty="0" smtClean="0">
                <a:solidFill>
                  <a:schemeClr val="tx1"/>
                </a:solidFill>
                <a:effectLst/>
                <a:latin typeface="+mn-lt"/>
                <a:ea typeface="+mn-ea"/>
                <a:cs typeface="+mn-cs"/>
              </a:rPr>
              <a:t> on or destroy their anthill, they feverishly work again until completion.  They aren’t motivated by a paycheck, no incentive to work hard, no compensation or financial reward. </a:t>
            </a:r>
            <a:endParaRPr lang="en-US" sz="17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3481A9A-E9EB-4398-B3BC-7E9464B4A171}" type="slidenum">
              <a:rPr lang="en-US" smtClean="0"/>
              <a:pPr/>
              <a:t>7</a:t>
            </a:fld>
            <a:endParaRPr lang="en-US"/>
          </a:p>
        </p:txBody>
      </p:sp>
    </p:spTree>
    <p:extLst>
      <p:ext uri="{BB962C8B-B14F-4D97-AF65-F5344CB8AC3E}">
        <p14:creationId xmlns:p14="http://schemas.microsoft.com/office/powerpoint/2010/main" val="256909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306220" rtl="0" eaLnBrk="1" fontAlgn="auto" latinLnBrk="0" hangingPunct="1">
              <a:lnSpc>
                <a:spcPct val="100000"/>
              </a:lnSpc>
              <a:spcBef>
                <a:spcPts val="0"/>
              </a:spcBef>
              <a:spcAft>
                <a:spcPts val="0"/>
              </a:spcAft>
              <a:buClrTx/>
              <a:buSzTx/>
              <a:buFontTx/>
              <a:buNone/>
              <a:tabLst/>
              <a:defRPr/>
            </a:pPr>
            <a:r>
              <a:rPr lang="en-US" sz="1700" b="0" i="0" kern="1200" dirty="0" smtClean="0">
                <a:solidFill>
                  <a:schemeClr val="tx1"/>
                </a:solidFill>
                <a:effectLst/>
                <a:latin typeface="+mn-lt"/>
                <a:ea typeface="+mn-ea"/>
                <a:cs typeface="+mn-cs"/>
              </a:rPr>
              <a:t> He hates everything that requires labor.</a:t>
            </a:r>
            <a:r>
              <a:rPr lang="en-US" sz="1700" b="0" i="0" kern="1200" baseline="0" dirty="0" smtClean="0">
                <a:solidFill>
                  <a:schemeClr val="tx1"/>
                </a:solidFill>
                <a:effectLst/>
                <a:latin typeface="+mn-lt"/>
                <a:ea typeface="+mn-ea"/>
                <a:cs typeface="+mn-cs"/>
              </a:rPr>
              <a:t>  E</a:t>
            </a:r>
            <a:r>
              <a:rPr lang="en-US" sz="1700" b="0" i="0" kern="1200" dirty="0" smtClean="0">
                <a:solidFill>
                  <a:schemeClr val="tx1"/>
                </a:solidFill>
                <a:effectLst/>
                <a:latin typeface="+mn-lt"/>
                <a:ea typeface="+mn-ea"/>
                <a:cs typeface="+mn-cs"/>
              </a:rPr>
              <a:t>xcuses abound.  It’s too hot outside.</a:t>
            </a:r>
            <a:r>
              <a:rPr lang="en-US" sz="1700" b="0" i="0" kern="1200" baseline="0" dirty="0" smtClean="0">
                <a:solidFill>
                  <a:schemeClr val="tx1"/>
                </a:solidFill>
                <a:effectLst/>
                <a:latin typeface="+mn-lt"/>
                <a:ea typeface="+mn-ea"/>
                <a:cs typeface="+mn-cs"/>
              </a:rPr>
              <a:t> F</a:t>
            </a:r>
            <a:r>
              <a:rPr lang="en-US" sz="1700" kern="1200" dirty="0" smtClean="0">
                <a:solidFill>
                  <a:schemeClr val="tx1"/>
                </a:solidFill>
                <a:latin typeface="+mn-lt"/>
                <a:ea typeface="+mn-ea"/>
                <a:cs typeface="+mn-cs"/>
              </a:rPr>
              <a:t>righten themselves from real duties by imaginary difficulties: </a:t>
            </a:r>
            <a:r>
              <a:rPr lang="en-US" sz="1700" i="1" kern="1200" dirty="0" smtClean="0">
                <a:solidFill>
                  <a:schemeClr val="tx1"/>
                </a:solidFill>
                <a:latin typeface="+mn-lt"/>
                <a:ea typeface="+mn-ea"/>
                <a:cs typeface="+mn-cs"/>
              </a:rPr>
              <a:t>There is a lion in the street, I’ll be killed.</a:t>
            </a:r>
            <a:r>
              <a:rPr lang="en-US" sz="1700" i="1" kern="1200" baseline="0" dirty="0" smtClean="0">
                <a:solidFill>
                  <a:schemeClr val="tx1"/>
                </a:solidFill>
                <a:latin typeface="+mn-lt"/>
                <a:ea typeface="+mn-ea"/>
                <a:cs typeface="+mn-cs"/>
              </a:rPr>
              <a:t>  Irrational fear. </a:t>
            </a:r>
            <a:r>
              <a:rPr lang="en-US" sz="1700" i="0" kern="1200" dirty="0" smtClean="0">
                <a:solidFill>
                  <a:schemeClr val="tx1"/>
                </a:solidFill>
                <a:latin typeface="+mn-lt"/>
                <a:ea typeface="+mn-ea"/>
                <a:cs typeface="+mn-cs"/>
              </a:rPr>
              <a:t>He </a:t>
            </a:r>
            <a:r>
              <a:rPr lang="en-US" sz="1700" i="0" kern="1200" dirty="0" smtClean="0">
                <a:solidFill>
                  <a:schemeClr val="tx1"/>
                </a:solidFill>
                <a:latin typeface="+mn-lt"/>
                <a:ea typeface="+mn-ea"/>
                <a:cs typeface="+mn-cs"/>
              </a:rPr>
              <a:t>does not himself think so; he only says so to those that call him up.</a:t>
            </a:r>
            <a:r>
              <a:rPr lang="en-US" sz="1700" b="0" i="0" kern="1200" baseline="0" dirty="0" smtClean="0">
                <a:solidFill>
                  <a:schemeClr val="tx1"/>
                </a:solidFill>
                <a:effectLst/>
                <a:latin typeface="+mn-lt"/>
                <a:ea typeface="+mn-ea"/>
                <a:cs typeface="+mn-cs"/>
              </a:rPr>
              <a:t> </a:t>
            </a:r>
            <a:r>
              <a:rPr lang="en-US" sz="1700" kern="1200" dirty="0" smtClean="0">
                <a:solidFill>
                  <a:schemeClr val="tx1"/>
                </a:solidFill>
                <a:latin typeface="+mn-lt"/>
                <a:ea typeface="+mn-ea"/>
                <a:cs typeface="+mn-cs"/>
              </a:rPr>
              <a:t>He talks of </a:t>
            </a:r>
            <a:r>
              <a:rPr lang="en-US" sz="1700" i="1" kern="1200" dirty="0" smtClean="0">
                <a:solidFill>
                  <a:schemeClr val="tx1"/>
                </a:solidFill>
                <a:latin typeface="+mn-lt"/>
                <a:ea typeface="+mn-ea"/>
                <a:cs typeface="+mn-cs"/>
              </a:rPr>
              <a:t>a lion without,</a:t>
            </a:r>
            <a:r>
              <a:rPr lang="en-US" sz="1700" i="0" kern="1200" dirty="0" smtClean="0">
                <a:solidFill>
                  <a:schemeClr val="tx1"/>
                </a:solidFill>
                <a:latin typeface="+mn-lt"/>
                <a:ea typeface="+mn-ea"/>
                <a:cs typeface="+mn-cs"/>
              </a:rPr>
              <a:t> but considers not his real danger from the devil, that </a:t>
            </a:r>
            <a:r>
              <a:rPr lang="en-US" sz="1700" i="1" kern="1200" dirty="0" smtClean="0">
                <a:solidFill>
                  <a:schemeClr val="tx1"/>
                </a:solidFill>
                <a:latin typeface="+mn-lt"/>
                <a:ea typeface="+mn-ea"/>
                <a:cs typeface="+mn-cs"/>
              </a:rPr>
              <a:t>roaring lion,</a:t>
            </a:r>
            <a:r>
              <a:rPr lang="en-US" sz="1700" i="0" kern="1200" dirty="0" smtClean="0">
                <a:solidFill>
                  <a:schemeClr val="tx1"/>
                </a:solidFill>
                <a:latin typeface="+mn-lt"/>
                <a:ea typeface="+mn-ea"/>
                <a:cs typeface="+mn-cs"/>
              </a:rPr>
              <a:t> which is in bed with him, and from his own slothfulness, which kills him.</a:t>
            </a:r>
            <a:endParaRPr lang="en-US" sz="1700" b="1"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3481A9A-E9EB-4398-B3BC-7E9464B4A171}" type="slidenum">
              <a:rPr lang="en-US" smtClean="0"/>
              <a:pPr/>
              <a:t>8</a:t>
            </a:fld>
            <a:endParaRPr lang="en-US"/>
          </a:p>
        </p:txBody>
      </p:sp>
    </p:spTree>
    <p:extLst>
      <p:ext uri="{BB962C8B-B14F-4D97-AF65-F5344CB8AC3E}">
        <p14:creationId xmlns:p14="http://schemas.microsoft.com/office/powerpoint/2010/main" val="367628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306220" rtl="0" eaLnBrk="1" fontAlgn="auto" latinLnBrk="0" hangingPunct="1">
              <a:lnSpc>
                <a:spcPct val="100000"/>
              </a:lnSpc>
              <a:spcBef>
                <a:spcPts val="0"/>
              </a:spcBef>
              <a:spcAft>
                <a:spcPts val="0"/>
              </a:spcAft>
              <a:buClrTx/>
              <a:buSzTx/>
              <a:buFontTx/>
              <a:buNone/>
              <a:tabLst/>
              <a:defRPr/>
            </a:pPr>
            <a:r>
              <a:rPr lang="en-US" sz="1700" b="0" i="0" kern="1200" dirty="0" smtClean="0">
                <a:solidFill>
                  <a:schemeClr val="tx1"/>
                </a:solidFill>
                <a:effectLst/>
                <a:latin typeface="+mn-lt"/>
                <a:ea typeface="+mn-ea"/>
                <a:cs typeface="+mn-cs"/>
              </a:rPr>
              <a:t> While</a:t>
            </a:r>
            <a:r>
              <a:rPr lang="en-US" sz="1700" b="0" i="0" kern="1200" baseline="0" dirty="0" smtClean="0">
                <a:solidFill>
                  <a:schemeClr val="tx1"/>
                </a:solidFill>
                <a:effectLst/>
                <a:latin typeface="+mn-lt"/>
                <a:ea typeface="+mn-ea"/>
                <a:cs typeface="+mn-cs"/>
              </a:rPr>
              <a:t> the sluggard wastes his time and opportunities making excuses, the ant is using its God given talent to instinctively work hard w/o anyone telling them what to </a:t>
            </a:r>
            <a:r>
              <a:rPr lang="en-US" sz="1700" b="0" i="0" kern="1200" baseline="0" dirty="0" smtClean="0">
                <a:solidFill>
                  <a:schemeClr val="tx1"/>
                </a:solidFill>
                <a:effectLst/>
                <a:latin typeface="+mn-lt"/>
                <a:ea typeface="+mn-ea"/>
                <a:cs typeface="+mn-cs"/>
              </a:rPr>
              <a:t>do or be supervised. </a:t>
            </a:r>
            <a:r>
              <a:rPr lang="en-US" sz="1700" b="0" i="0" kern="1200" dirty="0" smtClean="0">
                <a:solidFill>
                  <a:schemeClr val="tx1"/>
                </a:solidFill>
                <a:effectLst/>
                <a:latin typeface="+mn-lt"/>
                <a:ea typeface="+mn-ea"/>
                <a:cs typeface="+mn-cs"/>
              </a:rPr>
              <a:t>Some ants tend to the eggs in the nest, some protect the nest, some find food for the colony, etc.  </a:t>
            </a:r>
            <a:r>
              <a:rPr lang="en-US" sz="1700" b="0" i="0" kern="1200" baseline="0" dirty="0" smtClean="0">
                <a:solidFill>
                  <a:schemeClr val="tx1"/>
                </a:solidFill>
                <a:effectLst/>
                <a:latin typeface="+mn-lt"/>
                <a:ea typeface="+mn-ea"/>
                <a:cs typeface="+mn-cs"/>
              </a:rPr>
              <a:t>  </a:t>
            </a:r>
            <a:r>
              <a:rPr lang="en-US" sz="1700" b="0" i="0" kern="1200" baseline="0" dirty="0" smtClean="0">
                <a:solidFill>
                  <a:schemeClr val="tx1"/>
                </a:solidFill>
                <a:effectLst/>
                <a:latin typeface="+mn-lt"/>
                <a:ea typeface="+mn-ea"/>
                <a:cs typeface="+mn-cs"/>
              </a:rPr>
              <a:t>The sluggard needs to learn from the ant to be a </a:t>
            </a:r>
            <a:r>
              <a:rPr lang="en-US" sz="1700" b="0" i="0" kern="1200" baseline="0" dirty="0" err="1" smtClean="0">
                <a:solidFill>
                  <a:schemeClr val="tx1"/>
                </a:solidFill>
                <a:effectLst/>
                <a:latin typeface="+mn-lt"/>
                <a:ea typeface="+mn-ea"/>
                <a:cs typeface="+mn-cs"/>
              </a:rPr>
              <a:t>self starter</a:t>
            </a:r>
            <a:r>
              <a:rPr lang="en-US" sz="1700" b="0" i="0" kern="1200" baseline="0" dirty="0" smtClean="0">
                <a:solidFill>
                  <a:schemeClr val="tx1"/>
                </a:solidFill>
                <a:effectLst/>
                <a:latin typeface="+mn-lt"/>
                <a:ea typeface="+mn-ea"/>
                <a:cs typeface="+mn-cs"/>
              </a:rPr>
              <a:t>, motivated to use his talents to God’s glory. </a:t>
            </a:r>
            <a:endParaRPr lang="en-US" dirty="0"/>
          </a:p>
        </p:txBody>
      </p:sp>
      <p:sp>
        <p:nvSpPr>
          <p:cNvPr id="4" name="Slide Number Placeholder 3"/>
          <p:cNvSpPr>
            <a:spLocks noGrp="1"/>
          </p:cNvSpPr>
          <p:nvPr>
            <p:ph type="sldNum" sz="quarter" idx="10"/>
          </p:nvPr>
        </p:nvSpPr>
        <p:spPr/>
        <p:txBody>
          <a:bodyPr/>
          <a:lstStyle/>
          <a:p>
            <a:fld id="{A3481A9A-E9EB-4398-B3BC-7E9464B4A171}" type="slidenum">
              <a:rPr lang="en-US" smtClean="0"/>
              <a:pPr/>
              <a:t>9</a:t>
            </a:fld>
            <a:endParaRPr lang="en-US"/>
          </a:p>
        </p:txBody>
      </p:sp>
    </p:spTree>
    <p:extLst>
      <p:ext uri="{BB962C8B-B14F-4D97-AF65-F5344CB8AC3E}">
        <p14:creationId xmlns:p14="http://schemas.microsoft.com/office/powerpoint/2010/main" val="3737802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1306220" rtl="0" eaLnBrk="1" fontAlgn="auto" latinLnBrk="0" hangingPunct="1">
              <a:lnSpc>
                <a:spcPct val="100000"/>
              </a:lnSpc>
              <a:spcBef>
                <a:spcPts val="0"/>
              </a:spcBef>
              <a:spcAft>
                <a:spcPts val="0"/>
              </a:spcAft>
              <a:buClrTx/>
              <a:buSzTx/>
              <a:buFontTx/>
              <a:buNone/>
              <a:tabLst/>
              <a:defRPr/>
            </a:pPr>
            <a:r>
              <a:rPr lang="en-US" sz="1700" b="0" i="0" kern="1200" baseline="0" dirty="0" smtClean="0">
                <a:solidFill>
                  <a:schemeClr val="tx1"/>
                </a:solidFill>
                <a:effectLst/>
                <a:latin typeface="+mn-lt"/>
                <a:ea typeface="+mn-ea"/>
                <a:cs typeface="+mn-cs"/>
              </a:rPr>
              <a:t>Field- weeds</a:t>
            </a:r>
            <a:r>
              <a:rPr lang="en-US" sz="1700" b="0" i="0" kern="1200" baseline="0" dirty="0" smtClean="0">
                <a:solidFill>
                  <a:schemeClr val="tx1"/>
                </a:solidFill>
                <a:effectLst/>
                <a:latin typeface="+mn-lt"/>
                <a:ea typeface="+mn-ea"/>
                <a:cs typeface="+mn-cs"/>
              </a:rPr>
              <a:t>, thistles, thorns, </a:t>
            </a:r>
            <a:r>
              <a:rPr lang="en-US" sz="1700" b="0" i="0" kern="1200" baseline="0" dirty="0" smtClean="0">
                <a:solidFill>
                  <a:schemeClr val="tx1"/>
                </a:solidFill>
                <a:effectLst/>
                <a:latin typeface="+mn-lt"/>
                <a:ea typeface="+mn-ea"/>
                <a:cs typeface="+mn-cs"/>
              </a:rPr>
              <a:t>broken </a:t>
            </a:r>
            <a:r>
              <a:rPr lang="en-US" sz="1700" b="0" i="0" kern="1200" baseline="0" dirty="0" smtClean="0">
                <a:solidFill>
                  <a:schemeClr val="tx1"/>
                </a:solidFill>
                <a:effectLst/>
                <a:latin typeface="+mn-lt"/>
                <a:ea typeface="+mn-ea"/>
                <a:cs typeface="+mn-cs"/>
              </a:rPr>
              <a:t>wall. </a:t>
            </a:r>
            <a:r>
              <a:rPr lang="en-US" sz="1700" b="0" i="0" kern="1200" baseline="0" dirty="0" smtClean="0">
                <a:solidFill>
                  <a:schemeClr val="tx1"/>
                </a:solidFill>
                <a:effectLst/>
                <a:latin typeface="+mn-lt"/>
                <a:ea typeface="+mn-ea"/>
                <a:cs typeface="+mn-cs"/>
              </a:rPr>
              <a:t>Poverty comes speedily to him like victim unprepared for the armed man overpowering him. A lazy man is not prepared to resist the poverty that comes because of his inactivity. Laziness</a:t>
            </a:r>
            <a:r>
              <a:rPr lang="en-US" sz="1700" b="0" i="0" kern="1200" baseline="0" dirty="0" smtClean="0">
                <a:solidFill>
                  <a:schemeClr val="tx1"/>
                </a:solidFill>
                <a:effectLst/>
                <a:latin typeface="+mn-lt"/>
                <a:ea typeface="+mn-ea"/>
                <a:cs typeface="+mn-cs"/>
              </a:rPr>
              <a:t>, negligence, half-heartedness leads to ruin, decay, and destruction. So he begs, </a:t>
            </a:r>
            <a:r>
              <a:rPr lang="en-US" sz="1700" b="0" i="0" kern="1200" baseline="0" dirty="0" smtClean="0">
                <a:solidFill>
                  <a:schemeClr val="tx1"/>
                </a:solidFill>
                <a:effectLst/>
                <a:latin typeface="+mn-lt"/>
                <a:ea typeface="+mn-ea"/>
                <a:cs typeface="+mn-cs"/>
              </a:rPr>
              <a:t>&amp; </a:t>
            </a:r>
            <a:r>
              <a:rPr lang="en-US" sz="1700" b="0" i="0" kern="1200" baseline="0" dirty="0" smtClean="0">
                <a:solidFill>
                  <a:schemeClr val="tx1"/>
                </a:solidFill>
                <a:effectLst/>
                <a:latin typeface="+mn-lt"/>
                <a:ea typeface="+mn-ea"/>
                <a:cs typeface="+mn-cs"/>
              </a:rPr>
              <a:t>causes pain or sorrow to others because you can’t trust what he says about what he will do for you.  Promises are never kept. </a:t>
            </a:r>
            <a:r>
              <a:rPr lang="en-US" sz="1700" kern="1200" dirty="0" smtClean="0">
                <a:solidFill>
                  <a:schemeClr val="tx1"/>
                </a:solidFill>
                <a:latin typeface="+mn-lt"/>
                <a:ea typeface="+mn-ea"/>
                <a:cs typeface="+mn-cs"/>
              </a:rPr>
              <a:t>The </a:t>
            </a:r>
            <a:r>
              <a:rPr lang="en-US" sz="1700" kern="1200" dirty="0" smtClean="0">
                <a:solidFill>
                  <a:schemeClr val="tx1"/>
                </a:solidFill>
                <a:latin typeface="+mn-lt"/>
                <a:ea typeface="+mn-ea"/>
                <a:cs typeface="+mn-cs"/>
              </a:rPr>
              <a:t>lazy man is an </a:t>
            </a:r>
            <a:r>
              <a:rPr lang="en-US" sz="1700" kern="1200" dirty="0" err="1" smtClean="0">
                <a:solidFill>
                  <a:schemeClr val="tx1"/>
                </a:solidFill>
                <a:latin typeface="+mn-lt"/>
                <a:ea typeface="+mn-ea"/>
                <a:cs typeface="+mn-cs"/>
              </a:rPr>
              <a:t>an</a:t>
            </a:r>
            <a:r>
              <a:rPr lang="en-US" sz="1700" kern="1200" dirty="0" smtClean="0">
                <a:solidFill>
                  <a:schemeClr val="tx1"/>
                </a:solidFill>
                <a:latin typeface="+mn-lt"/>
                <a:ea typeface="+mn-ea"/>
                <a:cs typeface="+mn-cs"/>
              </a:rPr>
              <a:t> irritation</a:t>
            </a:r>
            <a:r>
              <a:rPr lang="en-US" sz="1700" kern="1200" baseline="0" dirty="0" smtClean="0">
                <a:solidFill>
                  <a:schemeClr val="tx1"/>
                </a:solidFill>
                <a:latin typeface="+mn-lt"/>
                <a:ea typeface="+mn-ea"/>
                <a:cs typeface="+mn-cs"/>
              </a:rPr>
              <a:t> to employers &amp; nuisance to everyone else. </a:t>
            </a:r>
            <a:r>
              <a:rPr lang="en-US" sz="1700" kern="1200" dirty="0" smtClean="0">
                <a:solidFill>
                  <a:schemeClr val="tx1"/>
                </a:solidFill>
                <a:latin typeface="+mn-lt"/>
                <a:ea typeface="+mn-ea"/>
                <a:cs typeface="+mn-cs"/>
              </a:rPr>
              <a:t>A slothful servant is to his master as uneasy and troublesome as </a:t>
            </a:r>
            <a:r>
              <a:rPr lang="en-US" sz="1700" i="1" kern="1200" dirty="0" smtClean="0">
                <a:solidFill>
                  <a:schemeClr val="tx1"/>
                </a:solidFill>
                <a:latin typeface="+mn-lt"/>
                <a:ea typeface="+mn-ea"/>
                <a:cs typeface="+mn-cs"/>
              </a:rPr>
              <a:t>vinegar to the teeth</a:t>
            </a:r>
            <a:r>
              <a:rPr lang="en-US" sz="1700" i="0" kern="1200" dirty="0" smtClean="0">
                <a:solidFill>
                  <a:schemeClr val="tx1"/>
                </a:solidFill>
                <a:latin typeface="+mn-lt"/>
                <a:ea typeface="+mn-ea"/>
                <a:cs typeface="+mn-cs"/>
              </a:rPr>
              <a:t> and </a:t>
            </a:r>
            <a:r>
              <a:rPr lang="en-US" sz="1700" i="1" kern="1200" dirty="0" smtClean="0">
                <a:solidFill>
                  <a:schemeClr val="tx1"/>
                </a:solidFill>
                <a:latin typeface="+mn-lt"/>
                <a:ea typeface="+mn-ea"/>
                <a:cs typeface="+mn-cs"/>
              </a:rPr>
              <a:t>smoke to the eyes;</a:t>
            </a:r>
            <a:r>
              <a:rPr lang="en-US" sz="1700" i="0" kern="1200" dirty="0" smtClean="0">
                <a:solidFill>
                  <a:schemeClr val="tx1"/>
                </a:solidFill>
                <a:latin typeface="+mn-lt"/>
                <a:ea typeface="+mn-ea"/>
                <a:cs typeface="+mn-cs"/>
              </a:rPr>
              <a:t> he provokes his passion, as vinegar sets the teeth on edge, and </a:t>
            </a:r>
            <a:r>
              <a:rPr lang="en-US" sz="1700" i="0" kern="1200" dirty="0" smtClean="0">
                <a:solidFill>
                  <a:schemeClr val="tx1"/>
                </a:solidFill>
                <a:latin typeface="+mn-lt"/>
                <a:ea typeface="+mn-ea"/>
                <a:cs typeface="+mn-cs"/>
              </a:rPr>
              <a:t>grief </a:t>
            </a:r>
            <a:r>
              <a:rPr lang="en-US" sz="1700" i="0" kern="1200" dirty="0" smtClean="0">
                <a:solidFill>
                  <a:schemeClr val="tx1"/>
                </a:solidFill>
                <a:latin typeface="+mn-lt"/>
                <a:ea typeface="+mn-ea"/>
                <a:cs typeface="+mn-cs"/>
              </a:rPr>
              <a:t>to see his business neglected and undone, as smoke sets the eyes a weeping.</a:t>
            </a:r>
            <a:endParaRPr lang="en-US" sz="1700" b="1" i="0" kern="1200" dirty="0" smtClean="0">
              <a:solidFill>
                <a:schemeClr val="tx1"/>
              </a:solidFill>
              <a:latin typeface="+mn-lt"/>
              <a:ea typeface="+mn-ea"/>
              <a:cs typeface="+mn-cs"/>
            </a:endParaRPr>
          </a:p>
          <a:p>
            <a:pPr marL="0" marR="0" lvl="0" indent="0" algn="l" defTabSz="130622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3481A9A-E9EB-4398-B3BC-7E9464B4A171}" type="slidenum">
              <a:rPr lang="en-US" smtClean="0"/>
              <a:pPr/>
              <a:t>10</a:t>
            </a:fld>
            <a:endParaRPr lang="en-US"/>
          </a:p>
        </p:txBody>
      </p:sp>
    </p:spTree>
    <p:extLst>
      <p:ext uri="{BB962C8B-B14F-4D97-AF65-F5344CB8AC3E}">
        <p14:creationId xmlns:p14="http://schemas.microsoft.com/office/powerpoint/2010/main" val="1414844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FE907D-68E1-4E04-9BDE-2D63C4E54CEC}" type="datetimeFigureOut">
              <a:rPr lang="en-US" smtClean="0"/>
              <a:pPr/>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E907D-68E1-4E04-9BDE-2D63C4E54CEC}" type="datetimeFigureOut">
              <a:rPr lang="en-US" smtClean="0"/>
              <a:pPr/>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E907D-68E1-4E04-9BDE-2D63C4E54CEC}" type="datetimeFigureOut">
              <a:rPr lang="en-US" smtClean="0"/>
              <a:pPr/>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E907D-68E1-4E04-9BDE-2D63C4E54CEC}" type="datetimeFigureOut">
              <a:rPr lang="en-US" smtClean="0"/>
              <a:pPr/>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E907D-68E1-4E04-9BDE-2D63C4E54CEC}" type="datetimeFigureOut">
              <a:rPr lang="en-US" smtClean="0"/>
              <a:pPr/>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FE907D-68E1-4E04-9BDE-2D63C4E54CEC}" type="datetimeFigureOut">
              <a:rPr lang="en-US" smtClean="0"/>
              <a:pPr/>
              <a:t>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FE907D-68E1-4E04-9BDE-2D63C4E54CEC}" type="datetimeFigureOut">
              <a:rPr lang="en-US" smtClean="0"/>
              <a:pPr/>
              <a:t>6/10/2017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FE907D-68E1-4E04-9BDE-2D63C4E54CEC}" type="datetimeFigureOut">
              <a:rPr lang="en-US" smtClean="0"/>
              <a:pPr/>
              <a:t>6/10/2017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E907D-68E1-4E04-9BDE-2D63C4E54CEC}" type="datetimeFigureOut">
              <a:rPr lang="en-US" smtClean="0"/>
              <a:pPr/>
              <a:t>6/10/2017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E907D-68E1-4E04-9BDE-2D63C4E54CEC}" type="datetimeFigureOut">
              <a:rPr lang="en-US" smtClean="0"/>
              <a:pPr/>
              <a:t>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E907D-68E1-4E04-9BDE-2D63C4E54CEC}" type="datetimeFigureOut">
              <a:rPr lang="en-US" smtClean="0"/>
              <a:pPr/>
              <a:t>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B5FE907D-68E1-4E04-9BDE-2D63C4E54CEC}" type="datetimeFigureOut">
              <a:rPr lang="en-US" smtClean="0"/>
              <a:pPr/>
              <a:t>6/10/2017</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87F1D609-6F5E-4609-B0AC-C79D0534DD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118s- God of Prayer</a:t>
            </a:r>
          </a:p>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102s- And Can it Be?</a:t>
            </a:r>
            <a:endParaRPr lang="en-US" sz="5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508- To the Work</a:t>
            </a:r>
            <a:endParaRPr lang="en-US" sz="5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p>
          <a:p>
            <a:pPr marL="0" indent="0">
              <a:buNone/>
            </a:pPr>
            <a:endParaRPr lang="en-US" dirty="0">
              <a:solidFill>
                <a:schemeClr val="bg1"/>
              </a:solidFill>
            </a:endParaRPr>
          </a:p>
        </p:txBody>
      </p:sp>
    </p:spTree>
    <p:extLst>
      <p:ext uri="{BB962C8B-B14F-4D97-AF65-F5344CB8AC3E}">
        <p14:creationId xmlns:p14="http://schemas.microsoft.com/office/powerpoint/2010/main" val="2864847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639500938"/>
              </p:ext>
            </p:extLst>
          </p:nvPr>
        </p:nvGraphicFramePr>
        <p:xfrm>
          <a:off x="0" y="-215581"/>
          <a:ext cx="14630400" cy="5787559"/>
        </p:xfrm>
        <a:graphic>
          <a:graphicData uri="http://schemas.openxmlformats.org/drawingml/2006/table">
            <a:tbl>
              <a:tblPr firstRow="1" bandRow="1">
                <a:tableStyleId>{073A0DAA-6AF3-43AB-8588-CEC1D06C72B9}</a:tableStyleId>
              </a:tblPr>
              <a:tblGrid>
                <a:gridCol w="7315200"/>
                <a:gridCol w="7315200"/>
              </a:tblGrid>
              <a:tr h="992353">
                <a:tc>
                  <a:txBody>
                    <a:bodyPr/>
                    <a:lstStyle/>
                    <a:p>
                      <a:pPr algn="ctr"/>
                      <a:r>
                        <a:rPr lang="en-US" sz="5500" dirty="0" smtClean="0">
                          <a:solidFill>
                            <a:srgbClr val="FFFF00"/>
                          </a:solidFill>
                          <a:latin typeface="Tahoma" pitchFamily="34" charset="0"/>
                          <a:ea typeface="Tahoma" pitchFamily="34" charset="0"/>
                          <a:cs typeface="Tahoma" pitchFamily="34" charset="0"/>
                        </a:rPr>
                        <a:t>Sluggard</a:t>
                      </a:r>
                      <a:endParaRPr lang="en-US" sz="55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5500" dirty="0" smtClean="0">
                          <a:solidFill>
                            <a:srgbClr val="00B0F0"/>
                          </a:solidFill>
                          <a:latin typeface="Tahoma" pitchFamily="34" charset="0"/>
                          <a:ea typeface="Tahoma" pitchFamily="34" charset="0"/>
                          <a:cs typeface="Tahoma" pitchFamily="34" charset="0"/>
                        </a:rPr>
                        <a:t>Ants</a:t>
                      </a:r>
                      <a:endParaRPr lang="en-US" sz="5500" dirty="0">
                        <a:solidFill>
                          <a:srgbClr val="00B0F0"/>
                        </a:solidFill>
                        <a:latin typeface="Tahoma" pitchFamily="34" charset="0"/>
                        <a:ea typeface="Tahoma" pitchFamily="34" charset="0"/>
                        <a:cs typeface="Tahoma" pitchFamily="34" charset="0"/>
                      </a:endParaRPr>
                    </a:p>
                  </a:txBody>
                  <a:tcPr>
                    <a:solidFill>
                      <a:schemeClr val="tx1"/>
                    </a:solidFill>
                  </a:tcPr>
                </a:tc>
              </a:tr>
              <a:tr h="1601097">
                <a:tc>
                  <a:txBody>
                    <a:bodyPr/>
                    <a:lstStyle/>
                    <a:p>
                      <a:pPr algn="ctr"/>
                      <a:r>
                        <a:rPr lang="en-US" sz="4200" u="sng" baseline="0" dirty="0" smtClean="0">
                          <a:solidFill>
                            <a:srgbClr val="FFFF00"/>
                          </a:solidFill>
                          <a:latin typeface="Tahoma" pitchFamily="34" charset="0"/>
                          <a:ea typeface="Tahoma" pitchFamily="34" charset="0"/>
                          <a:cs typeface="Tahoma" pitchFamily="34" charset="0"/>
                        </a:rPr>
                        <a:t>S</a:t>
                      </a:r>
                      <a:r>
                        <a:rPr lang="en-US" sz="4200" baseline="0" dirty="0" smtClean="0">
                          <a:solidFill>
                            <a:schemeClr val="bg1"/>
                          </a:solidFill>
                          <a:latin typeface="Tahoma" pitchFamily="34" charset="0"/>
                          <a:ea typeface="Tahoma" pitchFamily="34" charset="0"/>
                          <a:cs typeface="Tahoma" pitchFamily="34" charset="0"/>
                        </a:rPr>
                        <a:t>luggish- hinged to his bed</a:t>
                      </a:r>
                    </a:p>
                    <a:p>
                      <a:pPr algn="ctr"/>
                      <a:r>
                        <a:rPr lang="en-US" sz="4200" dirty="0" smtClean="0">
                          <a:solidFill>
                            <a:schemeClr val="bg1"/>
                          </a:solidFill>
                          <a:effectLst/>
                          <a:latin typeface="Tahoma" pitchFamily="34" charset="0"/>
                          <a:ea typeface="Tahoma" pitchFamily="34" charset="0"/>
                          <a:cs typeface="Tahoma" pitchFamily="34" charset="0"/>
                        </a:rPr>
                        <a:t>(Pr. 6:9-10; 19:15; 26:14)</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200" u="sng" baseline="0" dirty="0" smtClean="0">
                          <a:solidFill>
                            <a:srgbClr val="00B0F0"/>
                          </a:solidFill>
                          <a:latin typeface="Tahoma" pitchFamily="34" charset="0"/>
                          <a:ea typeface="Tahoma" pitchFamily="34" charset="0"/>
                          <a:cs typeface="Tahoma" pitchFamily="34" charset="0"/>
                        </a:rPr>
                        <a:t>A</a:t>
                      </a:r>
                      <a:r>
                        <a:rPr lang="en-US" sz="4200" baseline="0" dirty="0" smtClean="0">
                          <a:solidFill>
                            <a:schemeClr val="bg1"/>
                          </a:solidFill>
                          <a:latin typeface="Tahoma" pitchFamily="34" charset="0"/>
                          <a:ea typeface="Tahoma" pitchFamily="34" charset="0"/>
                          <a:cs typeface="Tahoma" pitchFamily="34" charset="0"/>
                        </a:rPr>
                        <a:t>ctive- prepare food in summer </a:t>
                      </a:r>
                      <a:r>
                        <a:rPr lang="en-US" sz="4200" dirty="0" smtClean="0">
                          <a:solidFill>
                            <a:schemeClr val="bg1"/>
                          </a:solidFill>
                          <a:effectLst/>
                          <a:latin typeface="Tahoma" pitchFamily="34" charset="0"/>
                          <a:ea typeface="Tahoma" pitchFamily="34" charset="0"/>
                          <a:cs typeface="Tahoma" pitchFamily="34" charset="0"/>
                        </a:rPr>
                        <a:t>(6:6-8a; 30:24-25)</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r h="1122921">
                <a:tc>
                  <a:txBody>
                    <a:bodyPr/>
                    <a:lstStyle/>
                    <a:p>
                      <a:pPr algn="ctr"/>
                      <a:r>
                        <a:rPr lang="en-US" sz="4200" u="sng" dirty="0" smtClean="0">
                          <a:solidFill>
                            <a:srgbClr val="FFFF00"/>
                          </a:solidFill>
                          <a:latin typeface="Tahoma" pitchFamily="34" charset="0"/>
                          <a:ea typeface="Tahoma" pitchFamily="34" charset="0"/>
                          <a:cs typeface="Tahoma" pitchFamily="34" charset="0"/>
                        </a:rPr>
                        <a:t>L</a:t>
                      </a:r>
                      <a:r>
                        <a:rPr lang="en-US" sz="4200" dirty="0" smtClean="0">
                          <a:solidFill>
                            <a:schemeClr val="bg1"/>
                          </a:solidFill>
                          <a:latin typeface="Tahoma" pitchFamily="34" charset="0"/>
                          <a:ea typeface="Tahoma" pitchFamily="34" charset="0"/>
                          <a:cs typeface="Tahoma" pitchFamily="34" charset="0"/>
                        </a:rPr>
                        <a:t>ethargic- wastes</a:t>
                      </a:r>
                      <a:r>
                        <a:rPr lang="en-US" sz="4200" baseline="0" dirty="0" smtClean="0">
                          <a:solidFill>
                            <a:schemeClr val="bg1"/>
                          </a:solidFill>
                          <a:latin typeface="Tahoma" pitchFamily="34" charset="0"/>
                          <a:ea typeface="Tahoma" pitchFamily="34" charset="0"/>
                          <a:cs typeface="Tahoma" pitchFamily="34" charset="0"/>
                        </a:rPr>
                        <a:t> time, thinks he’s wise (26:15-16)</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lvl="0" indent="0" algn="ctr" defTabSz="1306220" rtl="0" eaLnBrk="1" fontAlgn="auto" latinLnBrk="0" hangingPunct="1">
                        <a:lnSpc>
                          <a:spcPct val="100000"/>
                        </a:lnSpc>
                        <a:spcBef>
                          <a:spcPts val="0"/>
                        </a:spcBef>
                        <a:spcAft>
                          <a:spcPts val="0"/>
                        </a:spcAft>
                        <a:buClrTx/>
                        <a:buSzTx/>
                        <a:buFontTx/>
                        <a:buNone/>
                        <a:tabLst/>
                        <a:defRPr/>
                      </a:pPr>
                      <a:r>
                        <a:rPr lang="en-US" sz="4200" u="sng" dirty="0" smtClean="0">
                          <a:solidFill>
                            <a:srgbClr val="00B0F0"/>
                          </a:solidFill>
                          <a:latin typeface="Tahoma" pitchFamily="34" charset="0"/>
                          <a:ea typeface="Tahoma" pitchFamily="34" charset="0"/>
                          <a:cs typeface="Tahoma" pitchFamily="34" charset="0"/>
                        </a:rPr>
                        <a:t>N</a:t>
                      </a:r>
                      <a:r>
                        <a:rPr lang="en-US" sz="4200" dirty="0" smtClean="0">
                          <a:solidFill>
                            <a:schemeClr val="bg1"/>
                          </a:solidFill>
                          <a:latin typeface="Tahoma" pitchFamily="34" charset="0"/>
                          <a:ea typeface="Tahoma" pitchFamily="34" charset="0"/>
                          <a:cs typeface="Tahoma" pitchFamily="34" charset="0"/>
                        </a:rPr>
                        <a:t>ever</a:t>
                      </a:r>
                      <a:r>
                        <a:rPr lang="en-US" sz="4200" baseline="0" dirty="0" smtClean="0">
                          <a:solidFill>
                            <a:schemeClr val="bg1"/>
                          </a:solidFill>
                          <a:latin typeface="Tahoma" pitchFamily="34" charset="0"/>
                          <a:ea typeface="Tahoma" pitchFamily="34" charset="0"/>
                          <a:cs typeface="Tahoma" pitchFamily="34" charset="0"/>
                        </a:rPr>
                        <a:t> quit</a:t>
                      </a:r>
                      <a:r>
                        <a:rPr lang="en-US" sz="4200" dirty="0" smtClean="0">
                          <a:solidFill>
                            <a:schemeClr val="bg1"/>
                          </a:solidFill>
                          <a:latin typeface="Tahoma" pitchFamily="34" charset="0"/>
                          <a:ea typeface="Tahoma" pitchFamily="34" charset="0"/>
                          <a:cs typeface="Tahoma" pitchFamily="34" charset="0"/>
                        </a:rPr>
                        <a:t>- w/o reward</a:t>
                      </a:r>
                      <a:r>
                        <a:rPr lang="en-US" sz="4200" baseline="0" dirty="0" smtClean="0">
                          <a:solidFill>
                            <a:schemeClr val="bg1"/>
                          </a:solidFill>
                          <a:latin typeface="Tahoma" pitchFamily="34" charset="0"/>
                          <a:ea typeface="Tahoma" pitchFamily="34" charset="0"/>
                          <a:cs typeface="Tahoma" pitchFamily="34" charset="0"/>
                        </a:rPr>
                        <a:t> (</a:t>
                      </a:r>
                      <a:r>
                        <a:rPr lang="en-US" sz="4200" dirty="0" smtClean="0">
                          <a:solidFill>
                            <a:schemeClr val="bg1"/>
                          </a:solidFill>
                          <a:effectLst/>
                          <a:latin typeface="Tahoma" pitchFamily="34" charset="0"/>
                          <a:ea typeface="Tahoma" pitchFamily="34" charset="0"/>
                          <a:cs typeface="Tahoma" pitchFamily="34" charset="0"/>
                        </a:rPr>
                        <a:t>6:6) </a:t>
                      </a:r>
                      <a:endParaRPr lang="en-US" sz="4200" dirty="0" smtClean="0">
                        <a:solidFill>
                          <a:schemeClr val="bg1"/>
                        </a:solidFill>
                        <a:latin typeface="Tahoma" pitchFamily="34" charset="0"/>
                        <a:ea typeface="Tahoma" pitchFamily="34" charset="0"/>
                        <a:cs typeface="Tahoma" pitchFamily="34" charset="0"/>
                      </a:endParaRPr>
                    </a:p>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smtClean="0">
                        <a:solidFill>
                          <a:schemeClr val="bg1"/>
                        </a:solidFill>
                        <a:latin typeface="Tahoma" pitchFamily="34" charset="0"/>
                        <a:ea typeface="Tahoma" pitchFamily="34" charset="0"/>
                        <a:cs typeface="Tahoma" pitchFamily="34" charset="0"/>
                      </a:endParaRPr>
                    </a:p>
                  </a:txBody>
                  <a:tcPr>
                    <a:solidFill>
                      <a:schemeClr val="tx1"/>
                    </a:solidFill>
                  </a:tcPr>
                </a:tc>
              </a:tr>
              <a:tr h="1822509">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200" u="sng" dirty="0" smtClean="0">
                          <a:solidFill>
                            <a:srgbClr val="FFFF00"/>
                          </a:solidFill>
                          <a:latin typeface="Tahoma" pitchFamily="34" charset="0"/>
                          <a:ea typeface="Tahoma" pitchFamily="34" charset="0"/>
                          <a:cs typeface="Tahoma" pitchFamily="34" charset="0"/>
                        </a:rPr>
                        <a:t>U</a:t>
                      </a:r>
                      <a:r>
                        <a:rPr lang="en-US" sz="4200" dirty="0" smtClean="0">
                          <a:solidFill>
                            <a:schemeClr val="bg1"/>
                          </a:solidFill>
                          <a:latin typeface="Tahoma" pitchFamily="34" charset="0"/>
                          <a:ea typeface="Tahoma" pitchFamily="34" charset="0"/>
                          <a:cs typeface="Tahoma" pitchFamily="34" charset="0"/>
                        </a:rPr>
                        <a:t>nmotivated- makes excuses  </a:t>
                      </a:r>
                      <a:r>
                        <a:rPr lang="en-US" sz="4200" dirty="0" smtClean="0">
                          <a:solidFill>
                            <a:schemeClr val="bg1"/>
                          </a:solidFill>
                          <a:effectLst/>
                          <a:latin typeface="Tahoma" pitchFamily="34" charset="0"/>
                          <a:ea typeface="Tahoma" pitchFamily="34" charset="0"/>
                          <a:cs typeface="Tahoma" pitchFamily="34" charset="0"/>
                        </a:rPr>
                        <a:t>(22:13; 26:13)</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lvl="0" indent="0" algn="ctr" defTabSz="1306220" rtl="0" eaLnBrk="1" fontAlgn="auto" latinLnBrk="0" hangingPunct="1">
                        <a:lnSpc>
                          <a:spcPct val="100000"/>
                        </a:lnSpc>
                        <a:spcBef>
                          <a:spcPts val="0"/>
                        </a:spcBef>
                        <a:spcAft>
                          <a:spcPts val="0"/>
                        </a:spcAft>
                        <a:buClrTx/>
                        <a:buSzTx/>
                        <a:buFontTx/>
                        <a:buNone/>
                        <a:tabLst/>
                        <a:defRPr/>
                      </a:pPr>
                      <a:r>
                        <a:rPr lang="en-US" sz="4200" u="sng" dirty="0" smtClean="0">
                          <a:solidFill>
                            <a:srgbClr val="00B0F0"/>
                          </a:solidFill>
                          <a:latin typeface="Tahoma" pitchFamily="34" charset="0"/>
                          <a:ea typeface="Tahoma" pitchFamily="34" charset="0"/>
                          <a:cs typeface="Tahoma" pitchFamily="34" charset="0"/>
                        </a:rPr>
                        <a:t>T</a:t>
                      </a:r>
                      <a:r>
                        <a:rPr lang="en-US" sz="4200" dirty="0" smtClean="0">
                          <a:solidFill>
                            <a:schemeClr val="bg1"/>
                          </a:solidFill>
                          <a:latin typeface="Tahoma" pitchFamily="34" charset="0"/>
                          <a:ea typeface="Tahoma" pitchFamily="34" charset="0"/>
                          <a:cs typeface="Tahoma" pitchFamily="34" charset="0"/>
                        </a:rPr>
                        <a:t>alents</a:t>
                      </a:r>
                      <a:r>
                        <a:rPr lang="en-US" sz="4200" baseline="0" dirty="0" smtClean="0">
                          <a:solidFill>
                            <a:schemeClr val="bg1"/>
                          </a:solidFill>
                          <a:latin typeface="Tahoma" pitchFamily="34" charset="0"/>
                          <a:ea typeface="Tahoma" pitchFamily="34" charset="0"/>
                          <a:cs typeface="Tahoma" pitchFamily="34" charset="0"/>
                        </a:rPr>
                        <a:t> used w/o a ruler to tell them what to do (6:7)</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068290684"/>
              </p:ext>
            </p:extLst>
          </p:nvPr>
        </p:nvGraphicFramePr>
        <p:xfrm>
          <a:off x="0" y="5562600"/>
          <a:ext cx="14630400" cy="2667000"/>
        </p:xfrm>
        <a:graphic>
          <a:graphicData uri="http://schemas.openxmlformats.org/drawingml/2006/table">
            <a:tbl>
              <a:tblPr firstRow="1" bandRow="1">
                <a:tableStyleId>{073A0DAA-6AF3-43AB-8588-CEC1D06C72B9}</a:tableStyleId>
              </a:tblPr>
              <a:tblGrid>
                <a:gridCol w="7315200"/>
                <a:gridCol w="7315200"/>
              </a:tblGrid>
              <a:tr h="2667000">
                <a:tc>
                  <a:txBody>
                    <a:bodyPr/>
                    <a:lstStyle/>
                    <a:p>
                      <a:pPr algn="ctr"/>
                      <a:r>
                        <a:rPr lang="en-US" sz="4200" b="0" u="sng" dirty="0" smtClean="0">
                          <a:solidFill>
                            <a:srgbClr val="FFFF00"/>
                          </a:solidFill>
                          <a:latin typeface="Tahoma" pitchFamily="34" charset="0"/>
                          <a:ea typeface="Tahoma" pitchFamily="34" charset="0"/>
                          <a:cs typeface="Tahoma" pitchFamily="34" charset="0"/>
                        </a:rPr>
                        <a:t>G</a:t>
                      </a:r>
                      <a:r>
                        <a:rPr lang="en-US" sz="4200" b="0" dirty="0" smtClean="0">
                          <a:latin typeface="Tahoma" pitchFamily="34" charset="0"/>
                          <a:ea typeface="Tahoma" pitchFamily="34" charset="0"/>
                          <a:cs typeface="Tahoma" pitchFamily="34" charset="0"/>
                        </a:rPr>
                        <a:t>oofs off- poor, </a:t>
                      </a:r>
                      <a:r>
                        <a:rPr lang="en-US" sz="4200" b="0" baseline="0" dirty="0" smtClean="0">
                          <a:latin typeface="Tahoma" pitchFamily="34" charset="0"/>
                          <a:ea typeface="Tahoma" pitchFamily="34" charset="0"/>
                          <a:cs typeface="Tahoma" pitchFamily="34" charset="0"/>
                        </a:rPr>
                        <a:t>begs, causes pain or sorrow to others</a:t>
                      </a:r>
                    </a:p>
                    <a:p>
                      <a:pPr algn="ctr"/>
                      <a:r>
                        <a:rPr lang="en-US" sz="4200" b="0" baseline="0" dirty="0" smtClean="0">
                          <a:solidFill>
                            <a:schemeClr val="bg1"/>
                          </a:solidFill>
                          <a:effectLst/>
                          <a:latin typeface="Tahoma" pitchFamily="34" charset="0"/>
                          <a:ea typeface="Tahoma" pitchFamily="34" charset="0"/>
                          <a:cs typeface="Tahoma" pitchFamily="34" charset="0"/>
                        </a:rPr>
                        <a:t>(</a:t>
                      </a:r>
                      <a:r>
                        <a:rPr lang="en-US" sz="4200" b="0" dirty="0" smtClean="0">
                          <a:solidFill>
                            <a:schemeClr val="bg1"/>
                          </a:solidFill>
                          <a:effectLst/>
                          <a:latin typeface="Tahoma" pitchFamily="34" charset="0"/>
                          <a:ea typeface="Tahoma" pitchFamily="34" charset="0"/>
                          <a:cs typeface="Tahoma" pitchFamily="34" charset="0"/>
                        </a:rPr>
                        <a:t>24:30-34; 10:26; 18:9; 21:25) </a:t>
                      </a:r>
                      <a:endParaRPr lang="en-US" sz="42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200" b="0"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val="1931860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639500938"/>
              </p:ext>
            </p:extLst>
          </p:nvPr>
        </p:nvGraphicFramePr>
        <p:xfrm>
          <a:off x="0" y="-215581"/>
          <a:ext cx="14630400" cy="5787559"/>
        </p:xfrm>
        <a:graphic>
          <a:graphicData uri="http://schemas.openxmlformats.org/drawingml/2006/table">
            <a:tbl>
              <a:tblPr firstRow="1" bandRow="1">
                <a:tableStyleId>{073A0DAA-6AF3-43AB-8588-CEC1D06C72B9}</a:tableStyleId>
              </a:tblPr>
              <a:tblGrid>
                <a:gridCol w="7315200"/>
                <a:gridCol w="7315200"/>
              </a:tblGrid>
              <a:tr h="992353">
                <a:tc>
                  <a:txBody>
                    <a:bodyPr/>
                    <a:lstStyle/>
                    <a:p>
                      <a:pPr algn="ctr"/>
                      <a:r>
                        <a:rPr lang="en-US" sz="5500" dirty="0" smtClean="0">
                          <a:solidFill>
                            <a:srgbClr val="FFFF00"/>
                          </a:solidFill>
                          <a:latin typeface="Tahoma" pitchFamily="34" charset="0"/>
                          <a:ea typeface="Tahoma" pitchFamily="34" charset="0"/>
                          <a:cs typeface="Tahoma" pitchFamily="34" charset="0"/>
                        </a:rPr>
                        <a:t>Sluggard</a:t>
                      </a:r>
                      <a:endParaRPr lang="en-US" sz="55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5500" dirty="0" smtClean="0">
                          <a:solidFill>
                            <a:srgbClr val="00B0F0"/>
                          </a:solidFill>
                          <a:latin typeface="Tahoma" pitchFamily="34" charset="0"/>
                          <a:ea typeface="Tahoma" pitchFamily="34" charset="0"/>
                          <a:cs typeface="Tahoma" pitchFamily="34" charset="0"/>
                        </a:rPr>
                        <a:t>Ants</a:t>
                      </a:r>
                      <a:endParaRPr lang="en-US" sz="5500" dirty="0">
                        <a:solidFill>
                          <a:srgbClr val="00B0F0"/>
                        </a:solidFill>
                        <a:latin typeface="Tahoma" pitchFamily="34" charset="0"/>
                        <a:ea typeface="Tahoma" pitchFamily="34" charset="0"/>
                        <a:cs typeface="Tahoma" pitchFamily="34" charset="0"/>
                      </a:endParaRPr>
                    </a:p>
                  </a:txBody>
                  <a:tcPr>
                    <a:solidFill>
                      <a:schemeClr val="tx1"/>
                    </a:solidFill>
                  </a:tcPr>
                </a:tc>
              </a:tr>
              <a:tr h="1601097">
                <a:tc>
                  <a:txBody>
                    <a:bodyPr/>
                    <a:lstStyle/>
                    <a:p>
                      <a:pPr algn="ctr"/>
                      <a:r>
                        <a:rPr lang="en-US" sz="4200" u="sng" baseline="0" dirty="0" smtClean="0">
                          <a:solidFill>
                            <a:srgbClr val="FFFF00"/>
                          </a:solidFill>
                          <a:latin typeface="Tahoma" pitchFamily="34" charset="0"/>
                          <a:ea typeface="Tahoma" pitchFamily="34" charset="0"/>
                          <a:cs typeface="Tahoma" pitchFamily="34" charset="0"/>
                        </a:rPr>
                        <a:t>S</a:t>
                      </a:r>
                      <a:r>
                        <a:rPr lang="en-US" sz="4200" baseline="0" dirty="0" smtClean="0">
                          <a:solidFill>
                            <a:schemeClr val="bg1"/>
                          </a:solidFill>
                          <a:latin typeface="Tahoma" pitchFamily="34" charset="0"/>
                          <a:ea typeface="Tahoma" pitchFamily="34" charset="0"/>
                          <a:cs typeface="Tahoma" pitchFamily="34" charset="0"/>
                        </a:rPr>
                        <a:t>luggish- hinged to his bed</a:t>
                      </a:r>
                    </a:p>
                    <a:p>
                      <a:pPr algn="ctr"/>
                      <a:r>
                        <a:rPr lang="en-US" sz="4200" dirty="0" smtClean="0">
                          <a:solidFill>
                            <a:schemeClr val="bg1"/>
                          </a:solidFill>
                          <a:effectLst/>
                          <a:latin typeface="Tahoma" pitchFamily="34" charset="0"/>
                          <a:ea typeface="Tahoma" pitchFamily="34" charset="0"/>
                          <a:cs typeface="Tahoma" pitchFamily="34" charset="0"/>
                        </a:rPr>
                        <a:t>(Pr. 6:9-10; 19:15; 26:14)</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200" u="sng" baseline="0" dirty="0" smtClean="0">
                          <a:solidFill>
                            <a:srgbClr val="00B0F0"/>
                          </a:solidFill>
                          <a:latin typeface="Tahoma" pitchFamily="34" charset="0"/>
                          <a:ea typeface="Tahoma" pitchFamily="34" charset="0"/>
                          <a:cs typeface="Tahoma" pitchFamily="34" charset="0"/>
                        </a:rPr>
                        <a:t>A</a:t>
                      </a:r>
                      <a:r>
                        <a:rPr lang="en-US" sz="4200" baseline="0" dirty="0" smtClean="0">
                          <a:solidFill>
                            <a:schemeClr val="bg1"/>
                          </a:solidFill>
                          <a:latin typeface="Tahoma" pitchFamily="34" charset="0"/>
                          <a:ea typeface="Tahoma" pitchFamily="34" charset="0"/>
                          <a:cs typeface="Tahoma" pitchFamily="34" charset="0"/>
                        </a:rPr>
                        <a:t>ctive- prepare food in summer </a:t>
                      </a:r>
                      <a:r>
                        <a:rPr lang="en-US" sz="4200" dirty="0" smtClean="0">
                          <a:solidFill>
                            <a:schemeClr val="bg1"/>
                          </a:solidFill>
                          <a:effectLst/>
                          <a:latin typeface="Tahoma" pitchFamily="34" charset="0"/>
                          <a:ea typeface="Tahoma" pitchFamily="34" charset="0"/>
                          <a:cs typeface="Tahoma" pitchFamily="34" charset="0"/>
                        </a:rPr>
                        <a:t>(6:6-8a; 30:24-25)</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r h="1122921">
                <a:tc>
                  <a:txBody>
                    <a:bodyPr/>
                    <a:lstStyle/>
                    <a:p>
                      <a:pPr algn="ctr"/>
                      <a:r>
                        <a:rPr lang="en-US" sz="4200" u="sng" dirty="0" smtClean="0">
                          <a:solidFill>
                            <a:srgbClr val="FFFF00"/>
                          </a:solidFill>
                          <a:latin typeface="Tahoma" pitchFamily="34" charset="0"/>
                          <a:ea typeface="Tahoma" pitchFamily="34" charset="0"/>
                          <a:cs typeface="Tahoma" pitchFamily="34" charset="0"/>
                        </a:rPr>
                        <a:t>L</a:t>
                      </a:r>
                      <a:r>
                        <a:rPr lang="en-US" sz="4200" dirty="0" smtClean="0">
                          <a:solidFill>
                            <a:schemeClr val="bg1"/>
                          </a:solidFill>
                          <a:latin typeface="Tahoma" pitchFamily="34" charset="0"/>
                          <a:ea typeface="Tahoma" pitchFamily="34" charset="0"/>
                          <a:cs typeface="Tahoma" pitchFamily="34" charset="0"/>
                        </a:rPr>
                        <a:t>ethargic- wastes</a:t>
                      </a:r>
                      <a:r>
                        <a:rPr lang="en-US" sz="4200" baseline="0" dirty="0" smtClean="0">
                          <a:solidFill>
                            <a:schemeClr val="bg1"/>
                          </a:solidFill>
                          <a:latin typeface="Tahoma" pitchFamily="34" charset="0"/>
                          <a:ea typeface="Tahoma" pitchFamily="34" charset="0"/>
                          <a:cs typeface="Tahoma" pitchFamily="34" charset="0"/>
                        </a:rPr>
                        <a:t> time, thinks he’s wise (26:15-16)</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lvl="0" indent="0" algn="ctr" defTabSz="1306220" rtl="0" eaLnBrk="1" fontAlgn="auto" latinLnBrk="0" hangingPunct="1">
                        <a:lnSpc>
                          <a:spcPct val="100000"/>
                        </a:lnSpc>
                        <a:spcBef>
                          <a:spcPts val="0"/>
                        </a:spcBef>
                        <a:spcAft>
                          <a:spcPts val="0"/>
                        </a:spcAft>
                        <a:buClrTx/>
                        <a:buSzTx/>
                        <a:buFontTx/>
                        <a:buNone/>
                        <a:tabLst/>
                        <a:defRPr/>
                      </a:pPr>
                      <a:r>
                        <a:rPr lang="en-US" sz="4200" u="sng" dirty="0" smtClean="0">
                          <a:solidFill>
                            <a:srgbClr val="00B0F0"/>
                          </a:solidFill>
                          <a:latin typeface="Tahoma" pitchFamily="34" charset="0"/>
                          <a:ea typeface="Tahoma" pitchFamily="34" charset="0"/>
                          <a:cs typeface="Tahoma" pitchFamily="34" charset="0"/>
                        </a:rPr>
                        <a:t>N</a:t>
                      </a:r>
                      <a:r>
                        <a:rPr lang="en-US" sz="4200" dirty="0" smtClean="0">
                          <a:solidFill>
                            <a:schemeClr val="bg1"/>
                          </a:solidFill>
                          <a:latin typeface="Tahoma" pitchFamily="34" charset="0"/>
                          <a:ea typeface="Tahoma" pitchFamily="34" charset="0"/>
                          <a:cs typeface="Tahoma" pitchFamily="34" charset="0"/>
                        </a:rPr>
                        <a:t>ever</a:t>
                      </a:r>
                      <a:r>
                        <a:rPr lang="en-US" sz="4200" baseline="0" dirty="0" smtClean="0">
                          <a:solidFill>
                            <a:schemeClr val="bg1"/>
                          </a:solidFill>
                          <a:latin typeface="Tahoma" pitchFamily="34" charset="0"/>
                          <a:ea typeface="Tahoma" pitchFamily="34" charset="0"/>
                          <a:cs typeface="Tahoma" pitchFamily="34" charset="0"/>
                        </a:rPr>
                        <a:t> quit</a:t>
                      </a:r>
                      <a:r>
                        <a:rPr lang="en-US" sz="4200" dirty="0" smtClean="0">
                          <a:solidFill>
                            <a:schemeClr val="bg1"/>
                          </a:solidFill>
                          <a:latin typeface="Tahoma" pitchFamily="34" charset="0"/>
                          <a:ea typeface="Tahoma" pitchFamily="34" charset="0"/>
                          <a:cs typeface="Tahoma" pitchFamily="34" charset="0"/>
                        </a:rPr>
                        <a:t>- w/o reward</a:t>
                      </a:r>
                      <a:r>
                        <a:rPr lang="en-US" sz="4200" baseline="0" dirty="0" smtClean="0">
                          <a:solidFill>
                            <a:schemeClr val="bg1"/>
                          </a:solidFill>
                          <a:latin typeface="Tahoma" pitchFamily="34" charset="0"/>
                          <a:ea typeface="Tahoma" pitchFamily="34" charset="0"/>
                          <a:cs typeface="Tahoma" pitchFamily="34" charset="0"/>
                        </a:rPr>
                        <a:t> (</a:t>
                      </a:r>
                      <a:r>
                        <a:rPr lang="en-US" sz="4200" dirty="0" smtClean="0">
                          <a:solidFill>
                            <a:schemeClr val="bg1"/>
                          </a:solidFill>
                          <a:effectLst/>
                          <a:latin typeface="Tahoma" pitchFamily="34" charset="0"/>
                          <a:ea typeface="Tahoma" pitchFamily="34" charset="0"/>
                          <a:cs typeface="Tahoma" pitchFamily="34" charset="0"/>
                        </a:rPr>
                        <a:t>6:6) </a:t>
                      </a:r>
                      <a:endParaRPr lang="en-US" sz="4200" dirty="0" smtClean="0">
                        <a:solidFill>
                          <a:schemeClr val="bg1"/>
                        </a:solidFill>
                        <a:latin typeface="Tahoma" pitchFamily="34" charset="0"/>
                        <a:ea typeface="Tahoma" pitchFamily="34" charset="0"/>
                        <a:cs typeface="Tahoma" pitchFamily="34" charset="0"/>
                      </a:endParaRPr>
                    </a:p>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smtClean="0">
                        <a:solidFill>
                          <a:schemeClr val="bg1"/>
                        </a:solidFill>
                        <a:latin typeface="Tahoma" pitchFamily="34" charset="0"/>
                        <a:ea typeface="Tahoma" pitchFamily="34" charset="0"/>
                        <a:cs typeface="Tahoma" pitchFamily="34" charset="0"/>
                      </a:endParaRPr>
                    </a:p>
                  </a:txBody>
                  <a:tcPr>
                    <a:solidFill>
                      <a:schemeClr val="tx1"/>
                    </a:solidFill>
                  </a:tcPr>
                </a:tc>
              </a:tr>
              <a:tr h="1822509">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200" u="sng" dirty="0" smtClean="0">
                          <a:solidFill>
                            <a:srgbClr val="FFFF00"/>
                          </a:solidFill>
                          <a:latin typeface="Tahoma" pitchFamily="34" charset="0"/>
                          <a:ea typeface="Tahoma" pitchFamily="34" charset="0"/>
                          <a:cs typeface="Tahoma" pitchFamily="34" charset="0"/>
                        </a:rPr>
                        <a:t>U</a:t>
                      </a:r>
                      <a:r>
                        <a:rPr lang="en-US" sz="4200" dirty="0" smtClean="0">
                          <a:solidFill>
                            <a:schemeClr val="bg1"/>
                          </a:solidFill>
                          <a:latin typeface="Tahoma" pitchFamily="34" charset="0"/>
                          <a:ea typeface="Tahoma" pitchFamily="34" charset="0"/>
                          <a:cs typeface="Tahoma" pitchFamily="34" charset="0"/>
                        </a:rPr>
                        <a:t>nmotivated- makes excuses  </a:t>
                      </a:r>
                      <a:r>
                        <a:rPr lang="en-US" sz="4200" dirty="0" smtClean="0">
                          <a:solidFill>
                            <a:schemeClr val="bg1"/>
                          </a:solidFill>
                          <a:effectLst/>
                          <a:latin typeface="Tahoma" pitchFamily="34" charset="0"/>
                          <a:ea typeface="Tahoma" pitchFamily="34" charset="0"/>
                          <a:cs typeface="Tahoma" pitchFamily="34" charset="0"/>
                        </a:rPr>
                        <a:t>(22:13; 26:13)</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lvl="0" indent="0" algn="ctr" defTabSz="1306220" rtl="0" eaLnBrk="1" fontAlgn="auto" latinLnBrk="0" hangingPunct="1">
                        <a:lnSpc>
                          <a:spcPct val="100000"/>
                        </a:lnSpc>
                        <a:spcBef>
                          <a:spcPts val="0"/>
                        </a:spcBef>
                        <a:spcAft>
                          <a:spcPts val="0"/>
                        </a:spcAft>
                        <a:buClrTx/>
                        <a:buSzTx/>
                        <a:buFontTx/>
                        <a:buNone/>
                        <a:tabLst/>
                        <a:defRPr/>
                      </a:pPr>
                      <a:r>
                        <a:rPr lang="en-US" sz="4200" u="sng" dirty="0" smtClean="0">
                          <a:solidFill>
                            <a:srgbClr val="00B0F0"/>
                          </a:solidFill>
                          <a:latin typeface="Tahoma" pitchFamily="34" charset="0"/>
                          <a:ea typeface="Tahoma" pitchFamily="34" charset="0"/>
                          <a:cs typeface="Tahoma" pitchFamily="34" charset="0"/>
                        </a:rPr>
                        <a:t>T</a:t>
                      </a:r>
                      <a:r>
                        <a:rPr lang="en-US" sz="4200" dirty="0" smtClean="0">
                          <a:solidFill>
                            <a:schemeClr val="bg1"/>
                          </a:solidFill>
                          <a:latin typeface="Tahoma" pitchFamily="34" charset="0"/>
                          <a:ea typeface="Tahoma" pitchFamily="34" charset="0"/>
                          <a:cs typeface="Tahoma" pitchFamily="34" charset="0"/>
                        </a:rPr>
                        <a:t>alents</a:t>
                      </a:r>
                      <a:r>
                        <a:rPr lang="en-US" sz="4200" baseline="0" dirty="0" smtClean="0">
                          <a:solidFill>
                            <a:schemeClr val="bg1"/>
                          </a:solidFill>
                          <a:latin typeface="Tahoma" pitchFamily="34" charset="0"/>
                          <a:ea typeface="Tahoma" pitchFamily="34" charset="0"/>
                          <a:cs typeface="Tahoma" pitchFamily="34" charset="0"/>
                        </a:rPr>
                        <a:t> used w/o a ruler to tell them what to do (6:7)</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32941905"/>
              </p:ext>
            </p:extLst>
          </p:nvPr>
        </p:nvGraphicFramePr>
        <p:xfrm>
          <a:off x="0" y="5562600"/>
          <a:ext cx="14630400" cy="2667000"/>
        </p:xfrm>
        <a:graphic>
          <a:graphicData uri="http://schemas.openxmlformats.org/drawingml/2006/table">
            <a:tbl>
              <a:tblPr firstRow="1" bandRow="1">
                <a:tableStyleId>{073A0DAA-6AF3-43AB-8588-CEC1D06C72B9}</a:tableStyleId>
              </a:tblPr>
              <a:tblGrid>
                <a:gridCol w="7315200"/>
                <a:gridCol w="7315200"/>
              </a:tblGrid>
              <a:tr h="2667000">
                <a:tc>
                  <a:txBody>
                    <a:bodyPr/>
                    <a:lstStyle/>
                    <a:p>
                      <a:pPr algn="ctr"/>
                      <a:r>
                        <a:rPr lang="en-US" sz="4200" b="0" u="sng" dirty="0" smtClean="0">
                          <a:solidFill>
                            <a:srgbClr val="FFFF00"/>
                          </a:solidFill>
                          <a:latin typeface="Tahoma" pitchFamily="34" charset="0"/>
                          <a:ea typeface="Tahoma" pitchFamily="34" charset="0"/>
                          <a:cs typeface="Tahoma" pitchFamily="34" charset="0"/>
                        </a:rPr>
                        <a:t>G</a:t>
                      </a:r>
                      <a:r>
                        <a:rPr lang="en-US" sz="4200" b="0" dirty="0" smtClean="0">
                          <a:latin typeface="Tahoma" pitchFamily="34" charset="0"/>
                          <a:ea typeface="Tahoma" pitchFamily="34" charset="0"/>
                          <a:cs typeface="Tahoma" pitchFamily="34" charset="0"/>
                        </a:rPr>
                        <a:t>oofs off- poor, </a:t>
                      </a:r>
                      <a:r>
                        <a:rPr lang="en-US" sz="4200" b="0" baseline="0" dirty="0" smtClean="0">
                          <a:latin typeface="Tahoma" pitchFamily="34" charset="0"/>
                          <a:ea typeface="Tahoma" pitchFamily="34" charset="0"/>
                          <a:cs typeface="Tahoma" pitchFamily="34" charset="0"/>
                        </a:rPr>
                        <a:t>begs, causes pain or sorrow to others</a:t>
                      </a:r>
                    </a:p>
                    <a:p>
                      <a:pPr algn="ctr"/>
                      <a:r>
                        <a:rPr lang="en-US" sz="4200" b="0" baseline="0" dirty="0" smtClean="0">
                          <a:solidFill>
                            <a:schemeClr val="bg1"/>
                          </a:solidFill>
                          <a:effectLst/>
                          <a:latin typeface="Tahoma" pitchFamily="34" charset="0"/>
                          <a:ea typeface="Tahoma" pitchFamily="34" charset="0"/>
                          <a:cs typeface="Tahoma" pitchFamily="34" charset="0"/>
                        </a:rPr>
                        <a:t>(</a:t>
                      </a:r>
                      <a:r>
                        <a:rPr lang="en-US" sz="4200" b="0" dirty="0" smtClean="0">
                          <a:solidFill>
                            <a:schemeClr val="bg1"/>
                          </a:solidFill>
                          <a:effectLst/>
                          <a:latin typeface="Tahoma" pitchFamily="34" charset="0"/>
                          <a:ea typeface="Tahoma" pitchFamily="34" charset="0"/>
                          <a:cs typeface="Tahoma" pitchFamily="34" charset="0"/>
                        </a:rPr>
                        <a:t>24:30-34; 10:26; 18:9; 21:25) </a:t>
                      </a:r>
                      <a:endParaRPr lang="en-US" sz="4200" b="0" dirty="0">
                        <a:solidFill>
                          <a:schemeClr val="bg1"/>
                        </a:solidFill>
                        <a:latin typeface="Tahoma" pitchFamily="34" charset="0"/>
                        <a:ea typeface="Tahoma" pitchFamily="34" charset="0"/>
                        <a:cs typeface="Tahoma" pitchFamily="34" charset="0"/>
                      </a:endParaRPr>
                    </a:p>
                  </a:txBody>
                  <a:tcPr/>
                </a:tc>
                <a:tc>
                  <a:txBody>
                    <a:bodyPr/>
                    <a:lstStyle/>
                    <a:p>
                      <a:pPr marL="0" marR="0" lvl="0" indent="0" algn="ctr" defTabSz="1306220" rtl="0" eaLnBrk="1" fontAlgn="auto" latinLnBrk="0" hangingPunct="1">
                        <a:lnSpc>
                          <a:spcPct val="100000"/>
                        </a:lnSpc>
                        <a:spcBef>
                          <a:spcPts val="0"/>
                        </a:spcBef>
                        <a:spcAft>
                          <a:spcPts val="0"/>
                        </a:spcAft>
                        <a:buClrTx/>
                        <a:buSzTx/>
                        <a:buFontTx/>
                        <a:buNone/>
                        <a:tabLst/>
                        <a:defRPr/>
                      </a:pPr>
                      <a:r>
                        <a:rPr lang="en-US" sz="4200" b="0" u="sng" dirty="0" smtClean="0">
                          <a:solidFill>
                            <a:srgbClr val="00B0F0"/>
                          </a:solidFill>
                          <a:latin typeface="Tahoma" pitchFamily="34" charset="0"/>
                          <a:ea typeface="Tahoma" pitchFamily="34" charset="0"/>
                          <a:cs typeface="Tahoma" pitchFamily="34" charset="0"/>
                        </a:rPr>
                        <a:t>S</a:t>
                      </a:r>
                      <a:r>
                        <a:rPr lang="en-US" sz="4200" b="0" dirty="0" smtClean="0">
                          <a:latin typeface="Tahoma" pitchFamily="34" charset="0"/>
                          <a:ea typeface="Tahoma" pitchFamily="34" charset="0"/>
                          <a:cs typeface="Tahoma" pitchFamily="34" charset="0"/>
                        </a:rPr>
                        <a:t>tores up provision for the harvest (6:8b; 10:4-5)</a:t>
                      </a:r>
                    </a:p>
                    <a:p>
                      <a:pPr algn="ctr"/>
                      <a:endParaRPr lang="en-US" sz="4200" b="0"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val="2249228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0" y="0"/>
            <a:ext cx="14630400" cy="914400"/>
          </a:xfrm>
        </p:spPr>
        <p:txBody>
          <a:bodyPr>
            <a:noAutofit/>
          </a:bodyPr>
          <a:lstStyle/>
          <a:p>
            <a:pPr eaLnBrk="1" hangingPunct="1"/>
            <a:r>
              <a:rPr lang="en-US" sz="6000" dirty="0">
                <a:solidFill>
                  <a:srgbClr val="FFFF00"/>
                </a:solidFill>
                <a:latin typeface="Tahoma" pitchFamily="34" charset="0"/>
                <a:ea typeface="Tahoma" pitchFamily="34" charset="0"/>
                <a:cs typeface="Tahoma" pitchFamily="34" charset="0"/>
              </a:rPr>
              <a:t>We Must Learn Wisdom from the </a:t>
            </a:r>
            <a:r>
              <a:rPr lang="en-US" sz="6000" dirty="0" smtClean="0">
                <a:solidFill>
                  <a:srgbClr val="00B0F0"/>
                </a:solidFill>
                <a:latin typeface="Tahoma" pitchFamily="34" charset="0"/>
                <a:ea typeface="Tahoma" pitchFamily="34" charset="0"/>
                <a:cs typeface="Tahoma" pitchFamily="34" charset="0"/>
              </a:rPr>
              <a:t>Ants</a:t>
            </a:r>
            <a:endParaRPr lang="en-US" sz="6000" dirty="0">
              <a:solidFill>
                <a:srgbClr val="00B0F0"/>
              </a:solidFill>
              <a:latin typeface="Tahoma" pitchFamily="34" charset="0"/>
              <a:ea typeface="Tahoma" pitchFamily="34" charset="0"/>
              <a:cs typeface="Tahoma" pitchFamily="34" charset="0"/>
            </a:endParaRPr>
          </a:p>
        </p:txBody>
      </p:sp>
      <p:sp>
        <p:nvSpPr>
          <p:cNvPr id="490499" name="Rectangle 3"/>
          <p:cNvSpPr>
            <a:spLocks noGrp="1" noChangeArrowheads="1"/>
          </p:cNvSpPr>
          <p:nvPr>
            <p:ph type="subTitle" idx="1"/>
          </p:nvPr>
        </p:nvSpPr>
        <p:spPr>
          <a:xfrm>
            <a:off x="0" y="1005840"/>
            <a:ext cx="14630400" cy="7223760"/>
          </a:xfrm>
        </p:spPr>
        <p:txBody>
          <a:bodyPr>
            <a:normAutofit/>
          </a:bodyPr>
          <a:lstStyle/>
          <a:p>
            <a:pPr marL="870814" indent="-870814"/>
            <a:r>
              <a:rPr lang="en-US" sz="4100" u="sng" dirty="0" smtClean="0">
                <a:solidFill>
                  <a:srgbClr val="00B0F0"/>
                </a:solidFill>
                <a:latin typeface="Tahoma" pitchFamily="34" charset="0"/>
                <a:ea typeface="Tahoma" pitchFamily="34" charset="0"/>
                <a:cs typeface="Tahoma" pitchFamily="34" charset="0"/>
              </a:rPr>
              <a:t>A</a:t>
            </a:r>
            <a:r>
              <a:rPr lang="en-US" sz="4100" u="sng" dirty="0" smtClean="0">
                <a:solidFill>
                  <a:schemeClr val="bg1"/>
                </a:solidFill>
                <a:latin typeface="Tahoma" pitchFamily="34" charset="0"/>
                <a:ea typeface="Tahoma" pitchFamily="34" charset="0"/>
                <a:cs typeface="Tahoma" pitchFamily="34" charset="0"/>
              </a:rPr>
              <a:t>ctively</a:t>
            </a:r>
            <a:r>
              <a:rPr lang="en-US" sz="4100" dirty="0" smtClean="0">
                <a:solidFill>
                  <a:schemeClr val="bg1"/>
                </a:solidFill>
                <a:latin typeface="Tahoma" pitchFamily="34" charset="0"/>
                <a:ea typeface="Tahoma" pitchFamily="34" charset="0"/>
                <a:cs typeface="Tahoma" pitchFamily="34" charset="0"/>
              </a:rPr>
              <a:t> use your time for good- don’t be idle in the Lord’s vineyard (Eph. 5:15-17; 2 Th. 3:7-12; Heb</a:t>
            </a:r>
            <a:r>
              <a:rPr lang="en-US" sz="4100" dirty="0">
                <a:solidFill>
                  <a:schemeClr val="bg1"/>
                </a:solidFill>
                <a:latin typeface="Tahoma" pitchFamily="34" charset="0"/>
                <a:ea typeface="Tahoma" pitchFamily="34" charset="0"/>
                <a:cs typeface="Tahoma" pitchFamily="34" charset="0"/>
              </a:rPr>
              <a:t>. </a:t>
            </a:r>
            <a:r>
              <a:rPr lang="en-US" sz="4100" dirty="0" smtClean="0">
                <a:solidFill>
                  <a:schemeClr val="bg1"/>
                </a:solidFill>
                <a:latin typeface="Tahoma" pitchFamily="34" charset="0"/>
                <a:ea typeface="Tahoma" pitchFamily="34" charset="0"/>
                <a:cs typeface="Tahoma" pitchFamily="34" charset="0"/>
              </a:rPr>
              <a:t>6:11-12)</a:t>
            </a:r>
            <a:endParaRPr lang="en-US" sz="4100" i="1" dirty="0">
              <a:solidFill>
                <a:schemeClr val="bg1"/>
              </a:solidFill>
              <a:latin typeface="Tahoma" pitchFamily="34" charset="0"/>
              <a:ea typeface="Tahoma" pitchFamily="34" charset="0"/>
              <a:cs typeface="Tahoma" pitchFamily="34" charset="0"/>
            </a:endParaRPr>
          </a:p>
          <a:p>
            <a:pPr marL="870814" indent="-870814"/>
            <a:endParaRPr lang="en-US" sz="11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3358521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0" y="0"/>
            <a:ext cx="14630400" cy="914400"/>
          </a:xfrm>
        </p:spPr>
        <p:txBody>
          <a:bodyPr>
            <a:noAutofit/>
          </a:bodyPr>
          <a:lstStyle/>
          <a:p>
            <a:pPr eaLnBrk="1" hangingPunct="1"/>
            <a:r>
              <a:rPr lang="en-US" sz="6000" dirty="0">
                <a:solidFill>
                  <a:srgbClr val="FFFF00"/>
                </a:solidFill>
                <a:latin typeface="Tahoma" pitchFamily="34" charset="0"/>
                <a:ea typeface="Tahoma" pitchFamily="34" charset="0"/>
                <a:cs typeface="Tahoma" pitchFamily="34" charset="0"/>
              </a:rPr>
              <a:t>We Must Learn Wisdom from the </a:t>
            </a:r>
            <a:r>
              <a:rPr lang="en-US" sz="6000" dirty="0" smtClean="0">
                <a:solidFill>
                  <a:srgbClr val="00B0F0"/>
                </a:solidFill>
                <a:latin typeface="Tahoma" pitchFamily="34" charset="0"/>
                <a:ea typeface="Tahoma" pitchFamily="34" charset="0"/>
                <a:cs typeface="Tahoma" pitchFamily="34" charset="0"/>
              </a:rPr>
              <a:t>Ants</a:t>
            </a:r>
            <a:endParaRPr lang="en-US" sz="6000" dirty="0">
              <a:solidFill>
                <a:srgbClr val="00B0F0"/>
              </a:solidFill>
              <a:latin typeface="Tahoma" pitchFamily="34" charset="0"/>
              <a:ea typeface="Tahoma" pitchFamily="34" charset="0"/>
              <a:cs typeface="Tahoma" pitchFamily="34" charset="0"/>
            </a:endParaRPr>
          </a:p>
        </p:txBody>
      </p:sp>
      <p:sp>
        <p:nvSpPr>
          <p:cNvPr id="490499" name="Rectangle 3"/>
          <p:cNvSpPr>
            <a:spLocks noGrp="1" noChangeArrowheads="1"/>
          </p:cNvSpPr>
          <p:nvPr>
            <p:ph type="subTitle" idx="1"/>
          </p:nvPr>
        </p:nvSpPr>
        <p:spPr>
          <a:xfrm>
            <a:off x="0" y="1005840"/>
            <a:ext cx="14630400" cy="7223760"/>
          </a:xfrm>
        </p:spPr>
        <p:txBody>
          <a:bodyPr>
            <a:normAutofit/>
          </a:bodyPr>
          <a:lstStyle/>
          <a:p>
            <a:pPr marL="870814" indent="-870814"/>
            <a:r>
              <a:rPr lang="en-US" sz="4100" u="sng" dirty="0" smtClean="0">
                <a:solidFill>
                  <a:srgbClr val="00B0F0"/>
                </a:solidFill>
                <a:latin typeface="Tahoma" pitchFamily="34" charset="0"/>
                <a:ea typeface="Tahoma" pitchFamily="34" charset="0"/>
                <a:cs typeface="Tahoma" pitchFamily="34" charset="0"/>
              </a:rPr>
              <a:t>A</a:t>
            </a:r>
            <a:r>
              <a:rPr lang="en-US" sz="4100" u="sng" dirty="0" smtClean="0">
                <a:solidFill>
                  <a:schemeClr val="bg1"/>
                </a:solidFill>
                <a:latin typeface="Tahoma" pitchFamily="34" charset="0"/>
                <a:ea typeface="Tahoma" pitchFamily="34" charset="0"/>
                <a:cs typeface="Tahoma" pitchFamily="34" charset="0"/>
              </a:rPr>
              <a:t>ctively</a:t>
            </a:r>
            <a:r>
              <a:rPr lang="en-US" sz="4100" dirty="0" smtClean="0">
                <a:solidFill>
                  <a:schemeClr val="bg1"/>
                </a:solidFill>
                <a:latin typeface="Tahoma" pitchFamily="34" charset="0"/>
                <a:ea typeface="Tahoma" pitchFamily="34" charset="0"/>
                <a:cs typeface="Tahoma" pitchFamily="34" charset="0"/>
              </a:rPr>
              <a:t> use your time for good- don’t be idle in the Lord’s vineyard (Eph. 5:15-17; 2 Th. 3:7-12; Heb</a:t>
            </a:r>
            <a:r>
              <a:rPr lang="en-US" sz="4100" dirty="0">
                <a:solidFill>
                  <a:schemeClr val="bg1"/>
                </a:solidFill>
                <a:latin typeface="Tahoma" pitchFamily="34" charset="0"/>
                <a:ea typeface="Tahoma" pitchFamily="34" charset="0"/>
                <a:cs typeface="Tahoma" pitchFamily="34" charset="0"/>
              </a:rPr>
              <a:t>. </a:t>
            </a:r>
            <a:r>
              <a:rPr lang="en-US" sz="4100" dirty="0" smtClean="0">
                <a:solidFill>
                  <a:schemeClr val="bg1"/>
                </a:solidFill>
                <a:latin typeface="Tahoma" pitchFamily="34" charset="0"/>
                <a:ea typeface="Tahoma" pitchFamily="34" charset="0"/>
                <a:cs typeface="Tahoma" pitchFamily="34" charset="0"/>
              </a:rPr>
              <a:t>6:11-12)</a:t>
            </a:r>
            <a:endParaRPr lang="en-US" sz="4100" i="1" dirty="0">
              <a:solidFill>
                <a:schemeClr val="bg1"/>
              </a:solidFill>
              <a:latin typeface="Tahoma" pitchFamily="34" charset="0"/>
              <a:ea typeface="Tahoma" pitchFamily="34" charset="0"/>
              <a:cs typeface="Tahoma" pitchFamily="34" charset="0"/>
            </a:endParaRP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100" u="sng" dirty="0" smtClean="0">
                <a:solidFill>
                  <a:srgbClr val="00B0F0"/>
                </a:solidFill>
                <a:latin typeface="Tahoma" pitchFamily="34" charset="0"/>
                <a:ea typeface="Tahoma" pitchFamily="34" charset="0"/>
                <a:cs typeface="Tahoma" pitchFamily="34" charset="0"/>
              </a:rPr>
              <a:t>N</a:t>
            </a:r>
            <a:r>
              <a:rPr lang="en-US" sz="4100" u="sng" dirty="0" smtClean="0">
                <a:solidFill>
                  <a:schemeClr val="bg1"/>
                </a:solidFill>
                <a:latin typeface="Tahoma" pitchFamily="34" charset="0"/>
                <a:ea typeface="Tahoma" pitchFamily="34" charset="0"/>
                <a:cs typeface="Tahoma" pitchFamily="34" charset="0"/>
              </a:rPr>
              <a:t>ever </a:t>
            </a:r>
            <a:r>
              <a:rPr lang="en-US" sz="4100" u="sng" dirty="0">
                <a:solidFill>
                  <a:schemeClr val="bg1"/>
                </a:solidFill>
                <a:latin typeface="Tahoma" pitchFamily="34" charset="0"/>
                <a:ea typeface="Tahoma" pitchFamily="34" charset="0"/>
                <a:cs typeface="Tahoma" pitchFamily="34" charset="0"/>
              </a:rPr>
              <a:t>quit</a:t>
            </a:r>
            <a:r>
              <a:rPr lang="en-US" sz="4100" dirty="0">
                <a:solidFill>
                  <a:schemeClr val="bg1"/>
                </a:solidFill>
                <a:latin typeface="Tahoma" pitchFamily="34" charset="0"/>
                <a:ea typeface="Tahoma" pitchFamily="34" charset="0"/>
                <a:cs typeface="Tahoma" pitchFamily="34" charset="0"/>
              </a:rPr>
              <a:t> </a:t>
            </a:r>
            <a:r>
              <a:rPr lang="en-US" sz="4100" dirty="0" smtClean="0">
                <a:solidFill>
                  <a:schemeClr val="bg1"/>
                </a:solidFill>
                <a:latin typeface="Tahoma" pitchFamily="34" charset="0"/>
                <a:ea typeface="Tahoma" pitchFamily="34" charset="0"/>
                <a:cs typeface="Tahoma" pitchFamily="34" charset="0"/>
              </a:rPr>
              <a:t>(don’t procrastinate) for we will reap what we sow (Matt. 4:4; 5:6; 2 Tim. </a:t>
            </a:r>
            <a:r>
              <a:rPr lang="en-US" sz="4100" dirty="0">
                <a:solidFill>
                  <a:schemeClr val="bg1"/>
                </a:solidFill>
                <a:latin typeface="Tahoma" pitchFamily="34" charset="0"/>
                <a:ea typeface="Tahoma" pitchFamily="34" charset="0"/>
                <a:cs typeface="Tahoma" pitchFamily="34" charset="0"/>
              </a:rPr>
              <a:t>2:15; </a:t>
            </a:r>
            <a:r>
              <a:rPr lang="en-US" sz="4100" dirty="0" smtClean="0">
                <a:solidFill>
                  <a:schemeClr val="bg1"/>
                </a:solidFill>
                <a:latin typeface="Tahoma" pitchFamily="34" charset="0"/>
                <a:ea typeface="Tahoma" pitchFamily="34" charset="0"/>
                <a:cs typeface="Tahoma" pitchFamily="34" charset="0"/>
              </a:rPr>
              <a:t>Gal. </a:t>
            </a:r>
            <a:r>
              <a:rPr lang="en-US" sz="4100" dirty="0">
                <a:solidFill>
                  <a:schemeClr val="bg1"/>
                </a:solidFill>
                <a:latin typeface="Tahoma" pitchFamily="34" charset="0"/>
                <a:ea typeface="Tahoma" pitchFamily="34" charset="0"/>
                <a:cs typeface="Tahoma" pitchFamily="34" charset="0"/>
              </a:rPr>
              <a:t>6:7-10) </a:t>
            </a:r>
          </a:p>
          <a:p>
            <a:pPr marL="870814" indent="-870814"/>
            <a:endParaRPr lang="en-US" sz="11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3653609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90499">
                                            <p:txEl>
                                              <p:pRg st="2" end="2"/>
                                            </p:txEl>
                                          </p:spTgt>
                                        </p:tgtEl>
                                        <p:attrNameLst>
                                          <p:attrName>style.visibility</p:attrName>
                                        </p:attrNameLst>
                                      </p:cBhvr>
                                      <p:to>
                                        <p:strVal val="visible"/>
                                      </p:to>
                                    </p:set>
                                    <p:anim calcmode="lin" valueType="num">
                                      <p:cBhvr>
                                        <p:cTn id="7" dur="500" fill="hold"/>
                                        <p:tgtEl>
                                          <p:spTgt spid="490499">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90499">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904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0" y="0"/>
            <a:ext cx="14630400" cy="914400"/>
          </a:xfrm>
        </p:spPr>
        <p:txBody>
          <a:bodyPr>
            <a:noAutofit/>
          </a:bodyPr>
          <a:lstStyle/>
          <a:p>
            <a:pPr eaLnBrk="1" hangingPunct="1"/>
            <a:r>
              <a:rPr lang="en-US" sz="6000" dirty="0">
                <a:solidFill>
                  <a:srgbClr val="FFFF00"/>
                </a:solidFill>
                <a:latin typeface="Tahoma" pitchFamily="34" charset="0"/>
                <a:ea typeface="Tahoma" pitchFamily="34" charset="0"/>
                <a:cs typeface="Tahoma" pitchFamily="34" charset="0"/>
              </a:rPr>
              <a:t>We Must Learn Wisdom from the </a:t>
            </a:r>
            <a:r>
              <a:rPr lang="en-US" sz="6000" dirty="0" smtClean="0">
                <a:solidFill>
                  <a:srgbClr val="00B0F0"/>
                </a:solidFill>
                <a:latin typeface="Tahoma" pitchFamily="34" charset="0"/>
                <a:ea typeface="Tahoma" pitchFamily="34" charset="0"/>
                <a:cs typeface="Tahoma" pitchFamily="34" charset="0"/>
              </a:rPr>
              <a:t>Ants</a:t>
            </a:r>
            <a:endParaRPr lang="en-US" sz="6000" dirty="0">
              <a:solidFill>
                <a:srgbClr val="00B0F0"/>
              </a:solidFill>
              <a:latin typeface="Tahoma" pitchFamily="34" charset="0"/>
              <a:ea typeface="Tahoma" pitchFamily="34" charset="0"/>
              <a:cs typeface="Tahoma" pitchFamily="34" charset="0"/>
            </a:endParaRPr>
          </a:p>
        </p:txBody>
      </p:sp>
      <p:sp>
        <p:nvSpPr>
          <p:cNvPr id="490499" name="Rectangle 3"/>
          <p:cNvSpPr>
            <a:spLocks noGrp="1" noChangeArrowheads="1"/>
          </p:cNvSpPr>
          <p:nvPr>
            <p:ph type="subTitle" idx="1"/>
          </p:nvPr>
        </p:nvSpPr>
        <p:spPr>
          <a:xfrm>
            <a:off x="0" y="1005840"/>
            <a:ext cx="14630400" cy="7223760"/>
          </a:xfrm>
        </p:spPr>
        <p:txBody>
          <a:bodyPr>
            <a:normAutofit/>
          </a:bodyPr>
          <a:lstStyle/>
          <a:p>
            <a:pPr marL="870814" indent="-870814"/>
            <a:r>
              <a:rPr lang="en-US" sz="4100" u="sng" dirty="0" smtClean="0">
                <a:solidFill>
                  <a:srgbClr val="00B0F0"/>
                </a:solidFill>
                <a:latin typeface="Tahoma" pitchFamily="34" charset="0"/>
                <a:ea typeface="Tahoma" pitchFamily="34" charset="0"/>
                <a:cs typeface="Tahoma" pitchFamily="34" charset="0"/>
              </a:rPr>
              <a:t>A</a:t>
            </a:r>
            <a:r>
              <a:rPr lang="en-US" sz="4100" u="sng" dirty="0" smtClean="0">
                <a:solidFill>
                  <a:schemeClr val="bg1"/>
                </a:solidFill>
                <a:latin typeface="Tahoma" pitchFamily="34" charset="0"/>
                <a:ea typeface="Tahoma" pitchFamily="34" charset="0"/>
                <a:cs typeface="Tahoma" pitchFamily="34" charset="0"/>
              </a:rPr>
              <a:t>ctively</a:t>
            </a:r>
            <a:r>
              <a:rPr lang="en-US" sz="4100" dirty="0" smtClean="0">
                <a:solidFill>
                  <a:schemeClr val="bg1"/>
                </a:solidFill>
                <a:latin typeface="Tahoma" pitchFamily="34" charset="0"/>
                <a:ea typeface="Tahoma" pitchFamily="34" charset="0"/>
                <a:cs typeface="Tahoma" pitchFamily="34" charset="0"/>
              </a:rPr>
              <a:t> use your time for good- don’t be idle in the Lord’s vineyard (Eph. 5:15-17; 2 Th. 3:7-12; Heb</a:t>
            </a:r>
            <a:r>
              <a:rPr lang="en-US" sz="4100" dirty="0">
                <a:solidFill>
                  <a:schemeClr val="bg1"/>
                </a:solidFill>
                <a:latin typeface="Tahoma" pitchFamily="34" charset="0"/>
                <a:ea typeface="Tahoma" pitchFamily="34" charset="0"/>
                <a:cs typeface="Tahoma" pitchFamily="34" charset="0"/>
              </a:rPr>
              <a:t>. </a:t>
            </a:r>
            <a:r>
              <a:rPr lang="en-US" sz="4100" dirty="0" smtClean="0">
                <a:solidFill>
                  <a:schemeClr val="bg1"/>
                </a:solidFill>
                <a:latin typeface="Tahoma" pitchFamily="34" charset="0"/>
                <a:ea typeface="Tahoma" pitchFamily="34" charset="0"/>
                <a:cs typeface="Tahoma" pitchFamily="34" charset="0"/>
              </a:rPr>
              <a:t>6:11-12)</a:t>
            </a:r>
            <a:endParaRPr lang="en-US" sz="4100" i="1" dirty="0">
              <a:solidFill>
                <a:schemeClr val="bg1"/>
              </a:solidFill>
              <a:latin typeface="Tahoma" pitchFamily="34" charset="0"/>
              <a:ea typeface="Tahoma" pitchFamily="34" charset="0"/>
              <a:cs typeface="Tahoma" pitchFamily="34" charset="0"/>
            </a:endParaRP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100" u="sng" dirty="0" smtClean="0">
                <a:solidFill>
                  <a:srgbClr val="00B0F0"/>
                </a:solidFill>
                <a:latin typeface="Tahoma" pitchFamily="34" charset="0"/>
                <a:ea typeface="Tahoma" pitchFamily="34" charset="0"/>
                <a:cs typeface="Tahoma" pitchFamily="34" charset="0"/>
              </a:rPr>
              <a:t>N</a:t>
            </a:r>
            <a:r>
              <a:rPr lang="en-US" sz="4100" u="sng" dirty="0" smtClean="0">
                <a:solidFill>
                  <a:schemeClr val="bg1"/>
                </a:solidFill>
                <a:latin typeface="Tahoma" pitchFamily="34" charset="0"/>
                <a:ea typeface="Tahoma" pitchFamily="34" charset="0"/>
                <a:cs typeface="Tahoma" pitchFamily="34" charset="0"/>
              </a:rPr>
              <a:t>ever </a:t>
            </a:r>
            <a:r>
              <a:rPr lang="en-US" sz="4100" u="sng" dirty="0">
                <a:solidFill>
                  <a:schemeClr val="bg1"/>
                </a:solidFill>
                <a:latin typeface="Tahoma" pitchFamily="34" charset="0"/>
                <a:ea typeface="Tahoma" pitchFamily="34" charset="0"/>
                <a:cs typeface="Tahoma" pitchFamily="34" charset="0"/>
              </a:rPr>
              <a:t>quit</a:t>
            </a:r>
            <a:r>
              <a:rPr lang="en-US" sz="4100" dirty="0">
                <a:solidFill>
                  <a:schemeClr val="bg1"/>
                </a:solidFill>
                <a:latin typeface="Tahoma" pitchFamily="34" charset="0"/>
                <a:ea typeface="Tahoma" pitchFamily="34" charset="0"/>
                <a:cs typeface="Tahoma" pitchFamily="34" charset="0"/>
              </a:rPr>
              <a:t> </a:t>
            </a:r>
            <a:r>
              <a:rPr lang="en-US" sz="4100" dirty="0" smtClean="0">
                <a:solidFill>
                  <a:schemeClr val="bg1"/>
                </a:solidFill>
                <a:latin typeface="Tahoma" pitchFamily="34" charset="0"/>
                <a:ea typeface="Tahoma" pitchFamily="34" charset="0"/>
                <a:cs typeface="Tahoma" pitchFamily="34" charset="0"/>
              </a:rPr>
              <a:t>(don’t procrastinate) for we will reap what we sow (Matt. 4:4; 5:6; 2 Tim. </a:t>
            </a:r>
            <a:r>
              <a:rPr lang="en-US" sz="4100" dirty="0">
                <a:solidFill>
                  <a:schemeClr val="bg1"/>
                </a:solidFill>
                <a:latin typeface="Tahoma" pitchFamily="34" charset="0"/>
                <a:ea typeface="Tahoma" pitchFamily="34" charset="0"/>
                <a:cs typeface="Tahoma" pitchFamily="34" charset="0"/>
              </a:rPr>
              <a:t>2:15; </a:t>
            </a:r>
            <a:r>
              <a:rPr lang="en-US" sz="4100" dirty="0" smtClean="0">
                <a:solidFill>
                  <a:schemeClr val="bg1"/>
                </a:solidFill>
                <a:latin typeface="Tahoma" pitchFamily="34" charset="0"/>
                <a:ea typeface="Tahoma" pitchFamily="34" charset="0"/>
                <a:cs typeface="Tahoma" pitchFamily="34" charset="0"/>
              </a:rPr>
              <a:t>Gal. </a:t>
            </a:r>
            <a:r>
              <a:rPr lang="en-US" sz="4100" dirty="0">
                <a:solidFill>
                  <a:schemeClr val="bg1"/>
                </a:solidFill>
                <a:latin typeface="Tahoma" pitchFamily="34" charset="0"/>
                <a:ea typeface="Tahoma" pitchFamily="34" charset="0"/>
                <a:cs typeface="Tahoma" pitchFamily="34" charset="0"/>
              </a:rPr>
              <a:t>6:7-10) </a:t>
            </a: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100" u="sng" dirty="0" smtClean="0">
                <a:solidFill>
                  <a:srgbClr val="00B0F0"/>
                </a:solidFill>
                <a:latin typeface="Tahoma" pitchFamily="34" charset="0"/>
                <a:ea typeface="Tahoma" pitchFamily="34" charset="0"/>
                <a:cs typeface="Tahoma" pitchFamily="34" charset="0"/>
              </a:rPr>
              <a:t>T</a:t>
            </a:r>
            <a:r>
              <a:rPr lang="en-US" sz="4100" dirty="0" smtClean="0">
                <a:solidFill>
                  <a:schemeClr val="bg1"/>
                </a:solidFill>
                <a:latin typeface="Tahoma" pitchFamily="34" charset="0"/>
                <a:ea typeface="Tahoma" pitchFamily="34" charset="0"/>
                <a:cs typeface="Tahoma" pitchFamily="34" charset="0"/>
              </a:rPr>
              <a:t>alents must be used (not buried) in the Lord’s service w/o excuses (Ax 17:11; Luke 14:16-24; Matt. 25:14-30) </a:t>
            </a:r>
            <a:endParaRPr lang="en-US" sz="4100" dirty="0">
              <a:solidFill>
                <a:schemeClr val="bg1"/>
              </a:solidFill>
              <a:latin typeface="Tahoma" pitchFamily="34" charset="0"/>
              <a:ea typeface="Tahoma" pitchFamily="34" charset="0"/>
              <a:cs typeface="Tahoma" pitchFamily="34" charset="0"/>
            </a:endParaRPr>
          </a:p>
          <a:p>
            <a:pPr marL="870814" indent="-870814"/>
            <a:endParaRPr lang="en-US" sz="11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7471915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90499">
                                            <p:txEl>
                                              <p:pRg st="4" end="4"/>
                                            </p:txEl>
                                          </p:spTgt>
                                        </p:tgtEl>
                                        <p:attrNameLst>
                                          <p:attrName>style.visibility</p:attrName>
                                        </p:attrNameLst>
                                      </p:cBhvr>
                                      <p:to>
                                        <p:strVal val="visible"/>
                                      </p:to>
                                    </p:set>
                                    <p:anim calcmode="lin" valueType="num">
                                      <p:cBhvr>
                                        <p:cTn id="7" dur="500" fill="hold"/>
                                        <p:tgtEl>
                                          <p:spTgt spid="490499">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490499">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4904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0" y="0"/>
            <a:ext cx="14630400" cy="914400"/>
          </a:xfrm>
        </p:spPr>
        <p:txBody>
          <a:bodyPr>
            <a:noAutofit/>
          </a:bodyPr>
          <a:lstStyle/>
          <a:p>
            <a:pPr eaLnBrk="1" hangingPunct="1"/>
            <a:r>
              <a:rPr lang="en-US" sz="6000" dirty="0">
                <a:solidFill>
                  <a:srgbClr val="FFFF00"/>
                </a:solidFill>
                <a:latin typeface="Tahoma" pitchFamily="34" charset="0"/>
                <a:ea typeface="Tahoma" pitchFamily="34" charset="0"/>
                <a:cs typeface="Tahoma" pitchFamily="34" charset="0"/>
              </a:rPr>
              <a:t>We Must Learn Wisdom from the </a:t>
            </a:r>
            <a:r>
              <a:rPr lang="en-US" sz="6000" dirty="0" smtClean="0">
                <a:solidFill>
                  <a:srgbClr val="00B0F0"/>
                </a:solidFill>
                <a:latin typeface="Tahoma" pitchFamily="34" charset="0"/>
                <a:ea typeface="Tahoma" pitchFamily="34" charset="0"/>
                <a:cs typeface="Tahoma" pitchFamily="34" charset="0"/>
              </a:rPr>
              <a:t>Ants</a:t>
            </a:r>
            <a:endParaRPr lang="en-US" sz="6000" dirty="0">
              <a:solidFill>
                <a:srgbClr val="00B0F0"/>
              </a:solidFill>
              <a:latin typeface="Tahoma" pitchFamily="34" charset="0"/>
              <a:ea typeface="Tahoma" pitchFamily="34" charset="0"/>
              <a:cs typeface="Tahoma" pitchFamily="34" charset="0"/>
            </a:endParaRPr>
          </a:p>
        </p:txBody>
      </p:sp>
      <p:sp>
        <p:nvSpPr>
          <p:cNvPr id="490499" name="Rectangle 3"/>
          <p:cNvSpPr>
            <a:spLocks noGrp="1" noChangeArrowheads="1"/>
          </p:cNvSpPr>
          <p:nvPr>
            <p:ph type="subTitle" idx="1"/>
          </p:nvPr>
        </p:nvSpPr>
        <p:spPr>
          <a:xfrm>
            <a:off x="0" y="1005840"/>
            <a:ext cx="14630400" cy="7223760"/>
          </a:xfrm>
        </p:spPr>
        <p:txBody>
          <a:bodyPr>
            <a:normAutofit/>
          </a:bodyPr>
          <a:lstStyle/>
          <a:p>
            <a:pPr marL="870814" indent="-870814"/>
            <a:r>
              <a:rPr lang="en-US" sz="4100" u="sng" dirty="0" smtClean="0">
                <a:solidFill>
                  <a:srgbClr val="00B0F0"/>
                </a:solidFill>
                <a:latin typeface="Tahoma" pitchFamily="34" charset="0"/>
                <a:ea typeface="Tahoma" pitchFamily="34" charset="0"/>
                <a:cs typeface="Tahoma" pitchFamily="34" charset="0"/>
              </a:rPr>
              <a:t>A</a:t>
            </a:r>
            <a:r>
              <a:rPr lang="en-US" sz="4100" u="sng" dirty="0" smtClean="0">
                <a:solidFill>
                  <a:schemeClr val="bg1"/>
                </a:solidFill>
                <a:latin typeface="Tahoma" pitchFamily="34" charset="0"/>
                <a:ea typeface="Tahoma" pitchFamily="34" charset="0"/>
                <a:cs typeface="Tahoma" pitchFamily="34" charset="0"/>
              </a:rPr>
              <a:t>ctively</a:t>
            </a:r>
            <a:r>
              <a:rPr lang="en-US" sz="4100" dirty="0" smtClean="0">
                <a:solidFill>
                  <a:schemeClr val="bg1"/>
                </a:solidFill>
                <a:latin typeface="Tahoma" pitchFamily="34" charset="0"/>
                <a:ea typeface="Tahoma" pitchFamily="34" charset="0"/>
                <a:cs typeface="Tahoma" pitchFamily="34" charset="0"/>
              </a:rPr>
              <a:t> use your time for good- don’t be idle in the Lord’s vineyard (Eph. 5:15-17; 2 Th. 3:7-12; Heb</a:t>
            </a:r>
            <a:r>
              <a:rPr lang="en-US" sz="4100" dirty="0">
                <a:solidFill>
                  <a:schemeClr val="bg1"/>
                </a:solidFill>
                <a:latin typeface="Tahoma" pitchFamily="34" charset="0"/>
                <a:ea typeface="Tahoma" pitchFamily="34" charset="0"/>
                <a:cs typeface="Tahoma" pitchFamily="34" charset="0"/>
              </a:rPr>
              <a:t>. </a:t>
            </a:r>
            <a:r>
              <a:rPr lang="en-US" sz="4100" dirty="0" smtClean="0">
                <a:solidFill>
                  <a:schemeClr val="bg1"/>
                </a:solidFill>
                <a:latin typeface="Tahoma" pitchFamily="34" charset="0"/>
                <a:ea typeface="Tahoma" pitchFamily="34" charset="0"/>
                <a:cs typeface="Tahoma" pitchFamily="34" charset="0"/>
              </a:rPr>
              <a:t>6:11-12)</a:t>
            </a:r>
            <a:endParaRPr lang="en-US" sz="4100" i="1" dirty="0">
              <a:solidFill>
                <a:schemeClr val="bg1"/>
              </a:solidFill>
              <a:latin typeface="Tahoma" pitchFamily="34" charset="0"/>
              <a:ea typeface="Tahoma" pitchFamily="34" charset="0"/>
              <a:cs typeface="Tahoma" pitchFamily="34" charset="0"/>
            </a:endParaRP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100" u="sng" dirty="0" smtClean="0">
                <a:solidFill>
                  <a:srgbClr val="00B0F0"/>
                </a:solidFill>
                <a:latin typeface="Tahoma" pitchFamily="34" charset="0"/>
                <a:ea typeface="Tahoma" pitchFamily="34" charset="0"/>
                <a:cs typeface="Tahoma" pitchFamily="34" charset="0"/>
              </a:rPr>
              <a:t>N</a:t>
            </a:r>
            <a:r>
              <a:rPr lang="en-US" sz="4100" u="sng" dirty="0" smtClean="0">
                <a:solidFill>
                  <a:schemeClr val="bg1"/>
                </a:solidFill>
                <a:latin typeface="Tahoma" pitchFamily="34" charset="0"/>
                <a:ea typeface="Tahoma" pitchFamily="34" charset="0"/>
                <a:cs typeface="Tahoma" pitchFamily="34" charset="0"/>
              </a:rPr>
              <a:t>ever </a:t>
            </a:r>
            <a:r>
              <a:rPr lang="en-US" sz="4100" u="sng" dirty="0">
                <a:solidFill>
                  <a:schemeClr val="bg1"/>
                </a:solidFill>
                <a:latin typeface="Tahoma" pitchFamily="34" charset="0"/>
                <a:ea typeface="Tahoma" pitchFamily="34" charset="0"/>
                <a:cs typeface="Tahoma" pitchFamily="34" charset="0"/>
              </a:rPr>
              <a:t>quit</a:t>
            </a:r>
            <a:r>
              <a:rPr lang="en-US" sz="4100" dirty="0">
                <a:solidFill>
                  <a:schemeClr val="bg1"/>
                </a:solidFill>
                <a:latin typeface="Tahoma" pitchFamily="34" charset="0"/>
                <a:ea typeface="Tahoma" pitchFamily="34" charset="0"/>
                <a:cs typeface="Tahoma" pitchFamily="34" charset="0"/>
              </a:rPr>
              <a:t> </a:t>
            </a:r>
            <a:r>
              <a:rPr lang="en-US" sz="4100" dirty="0" smtClean="0">
                <a:solidFill>
                  <a:schemeClr val="bg1"/>
                </a:solidFill>
                <a:latin typeface="Tahoma" pitchFamily="34" charset="0"/>
                <a:ea typeface="Tahoma" pitchFamily="34" charset="0"/>
                <a:cs typeface="Tahoma" pitchFamily="34" charset="0"/>
              </a:rPr>
              <a:t>(don’t procrastinate) for we will reap what we sow (Matt. 4:4; 5:6; 2 Tim. </a:t>
            </a:r>
            <a:r>
              <a:rPr lang="en-US" sz="4100" dirty="0">
                <a:solidFill>
                  <a:schemeClr val="bg1"/>
                </a:solidFill>
                <a:latin typeface="Tahoma" pitchFamily="34" charset="0"/>
                <a:ea typeface="Tahoma" pitchFamily="34" charset="0"/>
                <a:cs typeface="Tahoma" pitchFamily="34" charset="0"/>
              </a:rPr>
              <a:t>2:15; </a:t>
            </a:r>
            <a:r>
              <a:rPr lang="en-US" sz="4100" dirty="0" smtClean="0">
                <a:solidFill>
                  <a:schemeClr val="bg1"/>
                </a:solidFill>
                <a:latin typeface="Tahoma" pitchFamily="34" charset="0"/>
                <a:ea typeface="Tahoma" pitchFamily="34" charset="0"/>
                <a:cs typeface="Tahoma" pitchFamily="34" charset="0"/>
              </a:rPr>
              <a:t>Gal. </a:t>
            </a:r>
            <a:r>
              <a:rPr lang="en-US" sz="4100" dirty="0">
                <a:solidFill>
                  <a:schemeClr val="bg1"/>
                </a:solidFill>
                <a:latin typeface="Tahoma" pitchFamily="34" charset="0"/>
                <a:ea typeface="Tahoma" pitchFamily="34" charset="0"/>
                <a:cs typeface="Tahoma" pitchFamily="34" charset="0"/>
              </a:rPr>
              <a:t>6:7-10) </a:t>
            </a: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100" u="sng" dirty="0" smtClean="0">
                <a:solidFill>
                  <a:srgbClr val="00B0F0"/>
                </a:solidFill>
                <a:latin typeface="Tahoma" pitchFamily="34" charset="0"/>
                <a:ea typeface="Tahoma" pitchFamily="34" charset="0"/>
                <a:cs typeface="Tahoma" pitchFamily="34" charset="0"/>
              </a:rPr>
              <a:t>T</a:t>
            </a:r>
            <a:r>
              <a:rPr lang="en-US" sz="4100" dirty="0" smtClean="0">
                <a:solidFill>
                  <a:schemeClr val="bg1"/>
                </a:solidFill>
                <a:latin typeface="Tahoma" pitchFamily="34" charset="0"/>
                <a:ea typeface="Tahoma" pitchFamily="34" charset="0"/>
                <a:cs typeface="Tahoma" pitchFamily="34" charset="0"/>
              </a:rPr>
              <a:t>alents must be used (not buried) in the Lord’s service w/o excuses (Ax 17:11; Luke 14:16-24; Matt. 25:14-30) </a:t>
            </a:r>
          </a:p>
          <a:p>
            <a:pPr marL="870814" indent="-870814"/>
            <a:endParaRPr lang="en-US" sz="1100" dirty="0" smtClean="0">
              <a:solidFill>
                <a:schemeClr val="bg1"/>
              </a:solidFill>
              <a:latin typeface="Tahoma" pitchFamily="34" charset="0"/>
              <a:ea typeface="Tahoma" pitchFamily="34" charset="0"/>
              <a:cs typeface="Tahoma" pitchFamily="34" charset="0"/>
            </a:endParaRPr>
          </a:p>
          <a:p>
            <a:pPr marL="870814" indent="-870814"/>
            <a:r>
              <a:rPr lang="en-US" sz="4100" u="sng" dirty="0">
                <a:solidFill>
                  <a:srgbClr val="00B0F0"/>
                </a:solidFill>
                <a:latin typeface="Tahoma" pitchFamily="34" charset="0"/>
                <a:ea typeface="Tahoma" pitchFamily="34" charset="0"/>
                <a:cs typeface="Tahoma" pitchFamily="34" charset="0"/>
              </a:rPr>
              <a:t>S</a:t>
            </a:r>
            <a:r>
              <a:rPr lang="en-US" sz="4100" dirty="0">
                <a:solidFill>
                  <a:schemeClr val="bg1"/>
                </a:solidFill>
                <a:latin typeface="Tahoma" pitchFamily="34" charset="0"/>
                <a:ea typeface="Tahoma" pitchFamily="34" charset="0"/>
                <a:cs typeface="Tahoma" pitchFamily="34" charset="0"/>
              </a:rPr>
              <a:t>tore up</a:t>
            </a:r>
            <a:r>
              <a:rPr lang="en-US" sz="4100" dirty="0">
                <a:solidFill>
                  <a:srgbClr val="00B0F0"/>
                </a:solidFill>
                <a:latin typeface="Tahoma" pitchFamily="34" charset="0"/>
                <a:ea typeface="Tahoma" pitchFamily="34" charset="0"/>
                <a:cs typeface="Tahoma" pitchFamily="34" charset="0"/>
              </a:rPr>
              <a:t> </a:t>
            </a:r>
            <a:r>
              <a:rPr lang="en-US" sz="4100" dirty="0">
                <a:solidFill>
                  <a:schemeClr val="bg1"/>
                </a:solidFill>
                <a:latin typeface="Tahoma" pitchFamily="34" charset="0"/>
                <a:ea typeface="Tahoma" pitchFamily="34" charset="0"/>
                <a:cs typeface="Tahoma" pitchFamily="34" charset="0"/>
              </a:rPr>
              <a:t>for yourself treasures in heaven by sharing your blessings instead of taking advantage of other people’s kindness (Matt. 6:20; 1 Tim. 6:17-19; 2 Cor. 12:17-18</a:t>
            </a:r>
            <a:r>
              <a:rPr lang="en-US" sz="4100" dirty="0" smtClean="0">
                <a:solidFill>
                  <a:schemeClr val="bg1"/>
                </a:solidFill>
                <a:latin typeface="Tahoma" pitchFamily="34" charset="0"/>
                <a:ea typeface="Tahoma" pitchFamily="34" charset="0"/>
                <a:cs typeface="Tahoma" pitchFamily="34" charset="0"/>
              </a:rPr>
              <a:t>)</a:t>
            </a:r>
            <a:endParaRPr lang="en-US" sz="4100" dirty="0">
              <a:solidFill>
                <a:schemeClr val="bg1"/>
              </a:solidFill>
              <a:latin typeface="Tahoma" pitchFamily="34" charset="0"/>
              <a:ea typeface="Tahoma" pitchFamily="34" charset="0"/>
              <a:cs typeface="Tahoma" pitchFamily="34" charset="0"/>
            </a:endParaRPr>
          </a:p>
          <a:p>
            <a:pPr marL="870814" indent="-870814"/>
            <a:endParaRPr lang="en-US" sz="4100" dirty="0">
              <a:solidFill>
                <a:schemeClr val="bg1"/>
              </a:solidFill>
              <a:latin typeface="Tahoma" pitchFamily="34" charset="0"/>
              <a:ea typeface="Tahoma" pitchFamily="34" charset="0"/>
              <a:cs typeface="Tahoma" pitchFamily="34" charset="0"/>
            </a:endParaRPr>
          </a:p>
          <a:p>
            <a:pPr marL="870814" indent="-870814"/>
            <a:endParaRPr lang="en-US" sz="11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2171113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90499">
                                            <p:txEl>
                                              <p:pRg st="6" end="6"/>
                                            </p:txEl>
                                          </p:spTgt>
                                        </p:tgtEl>
                                        <p:attrNameLst>
                                          <p:attrName>style.visibility</p:attrName>
                                        </p:attrNameLst>
                                      </p:cBhvr>
                                      <p:to>
                                        <p:strVal val="visible"/>
                                      </p:to>
                                    </p:set>
                                    <p:anim calcmode="lin" valueType="num">
                                      <p:cBhvr>
                                        <p:cTn id="7" dur="500" fill="hold"/>
                                        <p:tgtEl>
                                          <p:spTgt spid="490499">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490499">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4904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0" y="0"/>
            <a:ext cx="14630400" cy="914400"/>
          </a:xfrm>
        </p:spPr>
        <p:txBody>
          <a:bodyPr>
            <a:noAutofit/>
          </a:bodyPr>
          <a:lstStyle/>
          <a:p>
            <a:pPr eaLnBrk="1" hangingPunct="1"/>
            <a:r>
              <a:rPr lang="en-US" sz="6000" dirty="0">
                <a:solidFill>
                  <a:srgbClr val="FFFF00"/>
                </a:solidFill>
                <a:latin typeface="Tahoma" pitchFamily="34" charset="0"/>
                <a:ea typeface="Tahoma" pitchFamily="34" charset="0"/>
                <a:cs typeface="Tahoma" pitchFamily="34" charset="0"/>
              </a:rPr>
              <a:t>Conclusion</a:t>
            </a:r>
            <a:endParaRPr lang="en-US" sz="6000" dirty="0">
              <a:solidFill>
                <a:srgbClr val="00B0F0"/>
              </a:solidFill>
              <a:latin typeface="Tahoma" pitchFamily="34" charset="0"/>
              <a:ea typeface="Tahoma" pitchFamily="34" charset="0"/>
              <a:cs typeface="Tahoma" pitchFamily="34" charset="0"/>
            </a:endParaRPr>
          </a:p>
        </p:txBody>
      </p:sp>
      <p:sp>
        <p:nvSpPr>
          <p:cNvPr id="490499" name="Rectangle 3"/>
          <p:cNvSpPr>
            <a:spLocks noGrp="1" noChangeArrowheads="1"/>
          </p:cNvSpPr>
          <p:nvPr>
            <p:ph type="subTitle" idx="1"/>
          </p:nvPr>
        </p:nvSpPr>
        <p:spPr>
          <a:xfrm>
            <a:off x="0" y="1066800"/>
            <a:ext cx="14630400" cy="7391400"/>
          </a:xfrm>
        </p:spPr>
        <p:txBody>
          <a:bodyPr>
            <a:normAutofit/>
          </a:bodyPr>
          <a:lstStyle/>
          <a:p>
            <a:pPr marL="870814" indent="-870814"/>
            <a:r>
              <a:rPr lang="en-US" dirty="0" smtClean="0">
                <a:solidFill>
                  <a:schemeClr val="bg1"/>
                </a:solidFill>
                <a:effectLst/>
                <a:latin typeface="Tahoma" pitchFamily="34" charset="0"/>
                <a:ea typeface="Tahoma" pitchFamily="34" charset="0"/>
                <a:cs typeface="Tahoma" pitchFamily="34" charset="0"/>
              </a:rPr>
              <a:t>Are you like the sluggard or the ant? </a:t>
            </a:r>
            <a:endParaRPr lang="en-US" i="1" dirty="0" smtClean="0">
              <a:solidFill>
                <a:schemeClr val="bg1"/>
              </a:solidFill>
              <a:effectLst/>
              <a:latin typeface="Tahoma" pitchFamily="34" charset="0"/>
              <a:ea typeface="Tahoma" pitchFamily="34" charset="0"/>
              <a:cs typeface="Tahoma" pitchFamily="34" charset="0"/>
            </a:endParaRPr>
          </a:p>
          <a:p>
            <a:pPr marL="870814" indent="-870814"/>
            <a:endParaRPr lang="en-US" sz="2800" dirty="0">
              <a:solidFill>
                <a:schemeClr val="bg1"/>
              </a:solidFill>
              <a:latin typeface="Tahoma" pitchFamily="34" charset="0"/>
              <a:ea typeface="Tahoma" pitchFamily="34" charset="0"/>
              <a:cs typeface="Tahoma" pitchFamily="34" charset="0"/>
            </a:endParaRPr>
          </a:p>
          <a:p>
            <a:pPr marL="870814" indent="-870814"/>
            <a:r>
              <a:rPr lang="en-US" dirty="0" smtClean="0">
                <a:solidFill>
                  <a:schemeClr val="bg1"/>
                </a:solidFill>
                <a:effectLst/>
                <a:latin typeface="Tahoma" pitchFamily="34" charset="0"/>
                <a:ea typeface="Tahoma" pitchFamily="34" charset="0"/>
                <a:cs typeface="Tahoma" pitchFamily="34" charset="0"/>
              </a:rPr>
              <a:t>Are you sluggish or active in the Lord’s service? </a:t>
            </a:r>
          </a:p>
          <a:p>
            <a:pPr marL="870814" indent="-870814"/>
            <a:endParaRPr lang="en-US" sz="2800" dirty="0">
              <a:solidFill>
                <a:schemeClr val="bg1"/>
              </a:solidFill>
              <a:latin typeface="Tahoma" pitchFamily="34" charset="0"/>
              <a:ea typeface="Tahoma" pitchFamily="34" charset="0"/>
              <a:cs typeface="Tahoma" pitchFamily="34" charset="0"/>
            </a:endParaRPr>
          </a:p>
          <a:p>
            <a:pPr marL="870814" indent="-870814"/>
            <a:r>
              <a:rPr lang="en-US" dirty="0" smtClean="0">
                <a:solidFill>
                  <a:schemeClr val="bg1"/>
                </a:solidFill>
                <a:effectLst/>
                <a:latin typeface="Tahoma" pitchFamily="34" charset="0"/>
                <a:ea typeface="Tahoma" pitchFamily="34" charset="0"/>
                <a:cs typeface="Tahoma" pitchFamily="34" charset="0"/>
              </a:rPr>
              <a:t>Are you lethargic or persevering in good works? </a:t>
            </a:r>
          </a:p>
          <a:p>
            <a:pPr marL="870814" indent="-870814"/>
            <a:endParaRPr lang="en-US" sz="2800" dirty="0" smtClean="0">
              <a:solidFill>
                <a:schemeClr val="bg1"/>
              </a:solidFill>
              <a:latin typeface="Tahoma" pitchFamily="34" charset="0"/>
              <a:ea typeface="Tahoma" pitchFamily="34" charset="0"/>
              <a:cs typeface="Tahoma" pitchFamily="34" charset="0"/>
            </a:endParaRPr>
          </a:p>
          <a:p>
            <a:pPr marL="870814" indent="-870814"/>
            <a:r>
              <a:rPr lang="en-US" dirty="0" smtClean="0">
                <a:solidFill>
                  <a:schemeClr val="bg1"/>
                </a:solidFill>
                <a:latin typeface="Tahoma" pitchFamily="34" charset="0"/>
                <a:ea typeface="Tahoma" pitchFamily="34" charset="0"/>
                <a:cs typeface="Tahoma" pitchFamily="34" charset="0"/>
              </a:rPr>
              <a:t>Are you making excuses or using your talents </a:t>
            </a:r>
            <a:r>
              <a:rPr lang="en-US" dirty="0" smtClean="0">
                <a:solidFill>
                  <a:schemeClr val="bg1"/>
                </a:solidFill>
                <a:latin typeface="Tahoma" pitchFamily="34" charset="0"/>
                <a:ea typeface="Tahoma" pitchFamily="34" charset="0"/>
                <a:cs typeface="Tahoma" pitchFamily="34" charset="0"/>
              </a:rPr>
              <a:t>for God? </a:t>
            </a:r>
            <a:endParaRPr lang="en-US" dirty="0" smtClean="0">
              <a:solidFill>
                <a:schemeClr val="bg1"/>
              </a:solidFill>
              <a:latin typeface="Tahoma" pitchFamily="34" charset="0"/>
              <a:ea typeface="Tahoma" pitchFamily="34" charset="0"/>
              <a:cs typeface="Tahoma" pitchFamily="34" charset="0"/>
            </a:endParaRPr>
          </a:p>
          <a:p>
            <a:pPr marL="870814" indent="-870814"/>
            <a:endParaRPr lang="en-US" sz="2800" dirty="0" smtClean="0">
              <a:solidFill>
                <a:schemeClr val="bg1"/>
              </a:solidFill>
              <a:latin typeface="Tahoma" pitchFamily="34" charset="0"/>
              <a:ea typeface="Tahoma" pitchFamily="34" charset="0"/>
              <a:cs typeface="Tahoma" pitchFamily="34" charset="0"/>
            </a:endParaRPr>
          </a:p>
          <a:p>
            <a:pPr marL="870814" indent="-870814"/>
            <a:r>
              <a:rPr lang="en-US" sz="4800" dirty="0" smtClean="0">
                <a:solidFill>
                  <a:schemeClr val="bg1"/>
                </a:solidFill>
                <a:latin typeface="Tahoma" pitchFamily="34" charset="0"/>
                <a:ea typeface="Tahoma" pitchFamily="34" charset="0"/>
                <a:cs typeface="Tahoma" pitchFamily="34" charset="0"/>
              </a:rPr>
              <a:t>Are you storing up earthly treasures </a:t>
            </a:r>
            <a:r>
              <a:rPr lang="en-US" sz="4800" dirty="0" smtClean="0">
                <a:solidFill>
                  <a:schemeClr val="bg1"/>
                </a:solidFill>
                <a:latin typeface="Tahoma" pitchFamily="34" charset="0"/>
                <a:ea typeface="Tahoma" pitchFamily="34" charset="0"/>
                <a:cs typeface="Tahoma" pitchFamily="34" charset="0"/>
              </a:rPr>
              <a:t>for yourself or </a:t>
            </a:r>
            <a:r>
              <a:rPr lang="en-US" sz="4800" dirty="0" smtClean="0">
                <a:solidFill>
                  <a:schemeClr val="bg1"/>
                </a:solidFill>
                <a:latin typeface="Tahoma" pitchFamily="34" charset="0"/>
                <a:ea typeface="Tahoma" pitchFamily="34" charset="0"/>
                <a:cs typeface="Tahoma" pitchFamily="34" charset="0"/>
              </a:rPr>
              <a:t>in heaven by sharing what you have? </a:t>
            </a:r>
            <a:endParaRPr lang="en-US" sz="11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 calcmode="lin" valueType="num">
                                      <p:cBhvr>
                                        <p:cTn id="7" dur="500" fill="hold"/>
                                        <p:tgtEl>
                                          <p:spTgt spid="4904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9049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904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90499">
                                            <p:txEl>
                                              <p:pRg st="2" end="2"/>
                                            </p:txEl>
                                          </p:spTgt>
                                        </p:tgtEl>
                                        <p:attrNameLst>
                                          <p:attrName>style.visibility</p:attrName>
                                        </p:attrNameLst>
                                      </p:cBhvr>
                                      <p:to>
                                        <p:strVal val="visible"/>
                                      </p:to>
                                    </p:set>
                                    <p:anim calcmode="lin" valueType="num">
                                      <p:cBhvr>
                                        <p:cTn id="14" dur="500" fill="hold"/>
                                        <p:tgtEl>
                                          <p:spTgt spid="490499">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90499">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9049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90499">
                                            <p:txEl>
                                              <p:pRg st="4" end="4"/>
                                            </p:txEl>
                                          </p:spTgt>
                                        </p:tgtEl>
                                        <p:attrNameLst>
                                          <p:attrName>style.visibility</p:attrName>
                                        </p:attrNameLst>
                                      </p:cBhvr>
                                      <p:to>
                                        <p:strVal val="visible"/>
                                      </p:to>
                                    </p:set>
                                    <p:anim calcmode="lin" valueType="num">
                                      <p:cBhvr>
                                        <p:cTn id="21" dur="500" fill="hold"/>
                                        <p:tgtEl>
                                          <p:spTgt spid="490499">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90499">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9049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490499">
                                            <p:txEl>
                                              <p:pRg st="6" end="6"/>
                                            </p:txEl>
                                          </p:spTgt>
                                        </p:tgtEl>
                                        <p:attrNameLst>
                                          <p:attrName>style.visibility</p:attrName>
                                        </p:attrNameLst>
                                      </p:cBhvr>
                                      <p:to>
                                        <p:strVal val="visible"/>
                                      </p:to>
                                    </p:set>
                                    <p:anim calcmode="lin" valueType="num">
                                      <p:cBhvr>
                                        <p:cTn id="28" dur="500" fill="hold"/>
                                        <p:tgtEl>
                                          <p:spTgt spid="490499">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490499">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490499">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490499">
                                            <p:txEl>
                                              <p:pRg st="8" end="8"/>
                                            </p:txEl>
                                          </p:spTgt>
                                        </p:tgtEl>
                                        <p:attrNameLst>
                                          <p:attrName>style.visibility</p:attrName>
                                        </p:attrNameLst>
                                      </p:cBhvr>
                                      <p:to>
                                        <p:strVal val="visible"/>
                                      </p:to>
                                    </p:set>
                                    <p:anim calcmode="lin" valueType="num">
                                      <p:cBhvr>
                                        <p:cTn id="35" dur="500" fill="hold"/>
                                        <p:tgtEl>
                                          <p:spTgt spid="490499">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490499">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4904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118s- God of Prayer</a:t>
            </a:r>
          </a:p>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102s- And Can it Be?</a:t>
            </a:r>
            <a:endParaRPr lang="en-US" sz="5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508- To the Work</a:t>
            </a:r>
            <a:endParaRPr lang="en-US" sz="5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p>
          <a:p>
            <a:pPr marL="0" indent="0">
              <a:buNone/>
            </a:pPr>
            <a:endParaRPr lang="en-US" dirty="0">
              <a:solidFill>
                <a:schemeClr val="bg1"/>
              </a:solidFill>
            </a:endParaRPr>
          </a:p>
        </p:txBody>
      </p:sp>
    </p:spTree>
    <p:extLst>
      <p:ext uri="{BB962C8B-B14F-4D97-AF65-F5344CB8AC3E}">
        <p14:creationId xmlns:p14="http://schemas.microsoft.com/office/powerpoint/2010/main" val="2516484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6"/>
          <p:cNvSpPr>
            <a:spLocks noChangeArrowheads="1" noChangeShapeType="1" noTextEdit="1"/>
          </p:cNvSpPr>
          <p:nvPr/>
        </p:nvSpPr>
        <p:spPr bwMode="auto">
          <a:xfrm>
            <a:off x="365760" y="0"/>
            <a:ext cx="9921240" cy="3749040"/>
          </a:xfrm>
          <a:prstGeom prst="rect">
            <a:avLst/>
          </a:prstGeom>
        </p:spPr>
        <p:txBody>
          <a:bodyPr wrap="none" lIns="130622" tIns="65311" rIns="130622" bIns="65311" fromWordArt="1">
            <a:prstTxWarp prst="textCanUp">
              <a:avLst>
                <a:gd name="adj" fmla="val 85713"/>
              </a:avLst>
            </a:prstTxWarp>
          </a:bodyPr>
          <a:lstStyle/>
          <a:p>
            <a:pPr algn="ctr"/>
            <a:r>
              <a:rPr lang="en-US" sz="7700" kern="10" dirty="0" smtClean="0">
                <a:ln w="9525">
                  <a:noFill/>
                  <a:prstDash val="lgDash"/>
                  <a:round/>
                  <a:headEnd/>
                  <a:tailEnd/>
                </a:ln>
                <a:solidFill>
                  <a:srgbClr val="FFFF00"/>
                </a:solidFill>
                <a:effectLst>
                  <a:outerShdw dist="53882" dir="2700000" algn="ctr" rotWithShape="0">
                    <a:srgbClr val="9999FF">
                      <a:alpha val="79999"/>
                    </a:srgbClr>
                  </a:outerShdw>
                </a:effectLst>
                <a:latin typeface="Impact"/>
              </a:rPr>
              <a:t>Sluggard</a:t>
            </a:r>
            <a:endParaRPr lang="en-US" sz="7700" kern="10" dirty="0">
              <a:ln w="9525">
                <a:noFill/>
                <a:prstDash val="lgDash"/>
                <a:round/>
                <a:headEnd/>
                <a:tailEnd/>
              </a:ln>
              <a:solidFill>
                <a:srgbClr val="FFFF00"/>
              </a:solidFill>
              <a:effectLst>
                <a:outerShdw dist="53882" dir="2700000" algn="ctr" rotWithShape="0">
                  <a:srgbClr val="9999FF">
                    <a:alpha val="79999"/>
                  </a:srgbClr>
                </a:outerShdw>
              </a:effectLst>
              <a:latin typeface="Impact"/>
            </a:endParaRPr>
          </a:p>
        </p:txBody>
      </p:sp>
      <p:sp>
        <p:nvSpPr>
          <p:cNvPr id="18447" name="WordArt 15"/>
          <p:cNvSpPr>
            <a:spLocks noChangeArrowheads="1" noChangeShapeType="1" noTextEdit="1"/>
          </p:cNvSpPr>
          <p:nvPr/>
        </p:nvSpPr>
        <p:spPr bwMode="auto">
          <a:xfrm>
            <a:off x="365760" y="4206240"/>
            <a:ext cx="10119360" cy="3657600"/>
          </a:xfrm>
          <a:prstGeom prst="rect">
            <a:avLst/>
          </a:prstGeom>
        </p:spPr>
        <p:txBody>
          <a:bodyPr wrap="none" lIns="130622" tIns="65311" rIns="130622" bIns="65311" fromWordArt="1">
            <a:prstTxWarp prst="textPlain">
              <a:avLst>
                <a:gd name="adj" fmla="val 50000"/>
              </a:avLst>
            </a:prstTxWarp>
          </a:bodyPr>
          <a:lstStyle/>
          <a:p>
            <a:pPr algn="ctr"/>
            <a:r>
              <a:rPr lang="en-US" sz="5100" kern="10" dirty="0" smtClean="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Learn from the Ant</a:t>
            </a:r>
            <a:endParaRPr lang="en-US" sz="5100" kern="10" dirty="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endParaRPr>
          </a:p>
        </p:txBody>
      </p:sp>
      <p:pic>
        <p:nvPicPr>
          <p:cNvPr id="14340" name="Picture 2"/>
          <p:cNvPicPr>
            <a:picLocks noChangeAspect="1" noChangeArrowheads="1"/>
          </p:cNvPicPr>
          <p:nvPr/>
        </p:nvPicPr>
        <p:blipFill>
          <a:blip r:embed="rId3" cstate="print"/>
          <a:srcRect/>
          <a:stretch>
            <a:fillRect/>
          </a:stretch>
        </p:blipFill>
        <p:spPr bwMode="auto">
          <a:xfrm>
            <a:off x="10668000" y="609600"/>
            <a:ext cx="3558541" cy="2103120"/>
          </a:xfrm>
          <a:prstGeom prst="rect">
            <a:avLst/>
          </a:prstGeom>
          <a:noFill/>
          <a:ln w="9525">
            <a:noFill/>
            <a:miter lim="800000"/>
            <a:headEnd/>
            <a:tailEnd/>
          </a:ln>
        </p:spPr>
      </p:pic>
      <p:pic>
        <p:nvPicPr>
          <p:cNvPr id="12294" name="Picture 6" descr="https://encrypted-tbn2.gstatic.com/images?q=tbn:ANd9GcTaMelLlXcjBlKBqMEoHxovTh2aTfQo2theD6ai0LUpUf5XD9qk"/>
          <p:cNvPicPr>
            <a:picLocks noChangeAspect="1" noChangeArrowheads="1"/>
          </p:cNvPicPr>
          <p:nvPr/>
        </p:nvPicPr>
        <p:blipFill>
          <a:blip r:embed="rId4" cstate="print"/>
          <a:srcRect/>
          <a:stretch>
            <a:fillRect/>
          </a:stretch>
        </p:blipFill>
        <p:spPr bwMode="auto">
          <a:xfrm>
            <a:off x="10668000" y="4820602"/>
            <a:ext cx="3862388" cy="242887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0" fill="hold" grpId="0" nodeType="clickEffect">
                                  <p:stCondLst>
                                    <p:cond delay="0"/>
                                  </p:stCondLst>
                                  <p:childTnLst>
                                    <p:set>
                                      <p:cBhvr>
                                        <p:cTn id="6" dur="1" fill="hold">
                                          <p:stCondLst>
                                            <p:cond delay="0"/>
                                          </p:stCondLst>
                                        </p:cTn>
                                        <p:tgtEl>
                                          <p:spTgt spid="184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2140104548"/>
              </p:ext>
            </p:extLst>
          </p:nvPr>
        </p:nvGraphicFramePr>
        <p:xfrm>
          <a:off x="0" y="-2650"/>
          <a:ext cx="14630400" cy="5538880"/>
        </p:xfrm>
        <a:graphic>
          <a:graphicData uri="http://schemas.openxmlformats.org/drawingml/2006/table">
            <a:tbl>
              <a:tblPr firstRow="1" bandRow="1">
                <a:tableStyleId>{073A0DAA-6AF3-43AB-8588-CEC1D06C72B9}</a:tableStyleId>
              </a:tblPr>
              <a:tblGrid>
                <a:gridCol w="7315200"/>
                <a:gridCol w="7315200"/>
              </a:tblGrid>
              <a:tr h="992353">
                <a:tc>
                  <a:txBody>
                    <a:bodyPr/>
                    <a:lstStyle/>
                    <a:p>
                      <a:pPr algn="ctr"/>
                      <a:r>
                        <a:rPr lang="en-US" sz="5500" dirty="0" smtClean="0">
                          <a:solidFill>
                            <a:srgbClr val="FFFF00"/>
                          </a:solidFill>
                          <a:latin typeface="Tahoma" pitchFamily="34" charset="0"/>
                          <a:ea typeface="Tahoma" pitchFamily="34" charset="0"/>
                          <a:cs typeface="Tahoma" pitchFamily="34" charset="0"/>
                        </a:rPr>
                        <a:t>Sluggard</a:t>
                      </a:r>
                      <a:endParaRPr lang="en-US" sz="55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5500" dirty="0" smtClean="0">
                          <a:solidFill>
                            <a:srgbClr val="00B0F0"/>
                          </a:solidFill>
                          <a:latin typeface="Tahoma" pitchFamily="34" charset="0"/>
                          <a:ea typeface="Tahoma" pitchFamily="34" charset="0"/>
                          <a:cs typeface="Tahoma" pitchFamily="34" charset="0"/>
                        </a:rPr>
                        <a:t>Ants</a:t>
                      </a:r>
                      <a:endParaRPr lang="en-US" sz="5500" dirty="0">
                        <a:solidFill>
                          <a:srgbClr val="00B0F0"/>
                        </a:solidFill>
                        <a:latin typeface="Tahoma" pitchFamily="34" charset="0"/>
                        <a:ea typeface="Tahoma" pitchFamily="34" charset="0"/>
                        <a:cs typeface="Tahoma" pitchFamily="34" charset="0"/>
                      </a:endParaRPr>
                    </a:p>
                  </a:txBody>
                  <a:tcPr>
                    <a:solidFill>
                      <a:schemeClr val="tx1"/>
                    </a:solidFill>
                  </a:tcPr>
                </a:tc>
              </a:tr>
              <a:tr h="1601097">
                <a:tc>
                  <a:txBody>
                    <a:bodyPr/>
                    <a:lstStyle/>
                    <a:p>
                      <a:pPr algn="ct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r h="1122921">
                <a:tc>
                  <a:txBody>
                    <a:bodyPr/>
                    <a:lstStyle/>
                    <a:p>
                      <a:pPr algn="ct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smtClean="0">
                        <a:solidFill>
                          <a:schemeClr val="bg1"/>
                        </a:solidFill>
                        <a:latin typeface="Tahoma" pitchFamily="34" charset="0"/>
                        <a:ea typeface="Tahoma" pitchFamily="34" charset="0"/>
                        <a:cs typeface="Tahoma" pitchFamily="34" charset="0"/>
                      </a:endParaRPr>
                    </a:p>
                  </a:txBody>
                  <a:tcPr>
                    <a:solidFill>
                      <a:schemeClr val="tx1"/>
                    </a:solidFill>
                  </a:tcPr>
                </a:tc>
              </a:tr>
              <a:tr h="1822509">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993519095"/>
              </p:ext>
            </p:extLst>
          </p:nvPr>
        </p:nvGraphicFramePr>
        <p:xfrm>
          <a:off x="0" y="5562600"/>
          <a:ext cx="14630400" cy="2667000"/>
        </p:xfrm>
        <a:graphic>
          <a:graphicData uri="http://schemas.openxmlformats.org/drawingml/2006/table">
            <a:tbl>
              <a:tblPr firstRow="1" bandRow="1">
                <a:tableStyleId>{073A0DAA-6AF3-43AB-8588-CEC1D06C72B9}</a:tableStyleId>
              </a:tblPr>
              <a:tblGrid>
                <a:gridCol w="7315200"/>
                <a:gridCol w="7315200"/>
              </a:tblGrid>
              <a:tr h="2667000">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200" b="0" dirty="0">
                        <a:latin typeface="Tahoma" pitchFamily="34" charset="0"/>
                        <a:ea typeface="Tahoma" pitchFamily="34" charset="0"/>
                        <a:cs typeface="Tahom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2380218185"/>
              </p:ext>
            </p:extLst>
          </p:nvPr>
        </p:nvGraphicFramePr>
        <p:xfrm>
          <a:off x="0" y="-2650"/>
          <a:ext cx="14630400" cy="5538880"/>
        </p:xfrm>
        <a:graphic>
          <a:graphicData uri="http://schemas.openxmlformats.org/drawingml/2006/table">
            <a:tbl>
              <a:tblPr firstRow="1" bandRow="1">
                <a:tableStyleId>{073A0DAA-6AF3-43AB-8588-CEC1D06C72B9}</a:tableStyleId>
              </a:tblPr>
              <a:tblGrid>
                <a:gridCol w="7315200"/>
                <a:gridCol w="7315200"/>
              </a:tblGrid>
              <a:tr h="992353">
                <a:tc>
                  <a:txBody>
                    <a:bodyPr/>
                    <a:lstStyle/>
                    <a:p>
                      <a:pPr algn="ctr"/>
                      <a:r>
                        <a:rPr lang="en-US" sz="5500" dirty="0" smtClean="0">
                          <a:solidFill>
                            <a:srgbClr val="FFFF00"/>
                          </a:solidFill>
                          <a:latin typeface="Tahoma" pitchFamily="34" charset="0"/>
                          <a:ea typeface="Tahoma" pitchFamily="34" charset="0"/>
                          <a:cs typeface="Tahoma" pitchFamily="34" charset="0"/>
                        </a:rPr>
                        <a:t>Sluggard</a:t>
                      </a:r>
                      <a:endParaRPr lang="en-US" sz="55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5500" dirty="0" smtClean="0">
                          <a:solidFill>
                            <a:srgbClr val="00B0F0"/>
                          </a:solidFill>
                          <a:latin typeface="Tahoma" pitchFamily="34" charset="0"/>
                          <a:ea typeface="Tahoma" pitchFamily="34" charset="0"/>
                          <a:cs typeface="Tahoma" pitchFamily="34" charset="0"/>
                        </a:rPr>
                        <a:t>Ants</a:t>
                      </a:r>
                      <a:endParaRPr lang="en-US" sz="5500" dirty="0">
                        <a:solidFill>
                          <a:srgbClr val="00B0F0"/>
                        </a:solidFill>
                        <a:latin typeface="Tahoma" pitchFamily="34" charset="0"/>
                        <a:ea typeface="Tahoma" pitchFamily="34" charset="0"/>
                        <a:cs typeface="Tahoma" pitchFamily="34" charset="0"/>
                      </a:endParaRPr>
                    </a:p>
                  </a:txBody>
                  <a:tcPr>
                    <a:solidFill>
                      <a:schemeClr val="tx1"/>
                    </a:solidFill>
                  </a:tcPr>
                </a:tc>
              </a:tr>
              <a:tr h="1601097">
                <a:tc>
                  <a:txBody>
                    <a:bodyPr/>
                    <a:lstStyle/>
                    <a:p>
                      <a:pPr algn="ctr"/>
                      <a:r>
                        <a:rPr lang="en-US" sz="4200" u="sng" baseline="0" dirty="0" smtClean="0">
                          <a:solidFill>
                            <a:srgbClr val="FFFF00"/>
                          </a:solidFill>
                          <a:latin typeface="Tahoma" pitchFamily="34" charset="0"/>
                          <a:ea typeface="Tahoma" pitchFamily="34" charset="0"/>
                          <a:cs typeface="Tahoma" pitchFamily="34" charset="0"/>
                        </a:rPr>
                        <a:t>S</a:t>
                      </a:r>
                      <a:r>
                        <a:rPr lang="en-US" sz="4200" baseline="0" dirty="0" smtClean="0">
                          <a:solidFill>
                            <a:schemeClr val="bg1"/>
                          </a:solidFill>
                          <a:latin typeface="Tahoma" pitchFamily="34" charset="0"/>
                          <a:ea typeface="Tahoma" pitchFamily="34" charset="0"/>
                          <a:cs typeface="Tahoma" pitchFamily="34" charset="0"/>
                        </a:rPr>
                        <a:t>luggish- hinged to his bed</a:t>
                      </a:r>
                    </a:p>
                    <a:p>
                      <a:pPr algn="ctr"/>
                      <a:r>
                        <a:rPr lang="en-US" sz="4200" dirty="0" smtClean="0">
                          <a:solidFill>
                            <a:schemeClr val="bg1"/>
                          </a:solidFill>
                          <a:effectLst/>
                          <a:latin typeface="Tahoma" pitchFamily="34" charset="0"/>
                          <a:ea typeface="Tahoma" pitchFamily="34" charset="0"/>
                          <a:cs typeface="Tahoma" pitchFamily="34" charset="0"/>
                        </a:rPr>
                        <a:t>(Pr. 6:9-10; 19:15; 26:14)</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r h="1122921">
                <a:tc>
                  <a:txBody>
                    <a:bodyPr/>
                    <a:lstStyle/>
                    <a:p>
                      <a:pPr algn="ct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smtClean="0">
                        <a:solidFill>
                          <a:schemeClr val="bg1"/>
                        </a:solidFill>
                        <a:latin typeface="Tahoma" pitchFamily="34" charset="0"/>
                        <a:ea typeface="Tahoma" pitchFamily="34" charset="0"/>
                        <a:cs typeface="Tahoma" pitchFamily="34" charset="0"/>
                      </a:endParaRPr>
                    </a:p>
                  </a:txBody>
                  <a:tcPr>
                    <a:solidFill>
                      <a:schemeClr val="tx1"/>
                    </a:solidFill>
                  </a:tcPr>
                </a:tc>
              </a:tr>
              <a:tr h="1822509">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19337423"/>
              </p:ext>
            </p:extLst>
          </p:nvPr>
        </p:nvGraphicFramePr>
        <p:xfrm>
          <a:off x="0" y="5562600"/>
          <a:ext cx="14630400" cy="2667000"/>
        </p:xfrm>
        <a:graphic>
          <a:graphicData uri="http://schemas.openxmlformats.org/drawingml/2006/table">
            <a:tbl>
              <a:tblPr firstRow="1" bandRow="1">
                <a:tableStyleId>{073A0DAA-6AF3-43AB-8588-CEC1D06C72B9}</a:tableStyleId>
              </a:tblPr>
              <a:tblGrid>
                <a:gridCol w="7315200"/>
                <a:gridCol w="7315200"/>
              </a:tblGrid>
              <a:tr h="2667000">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200" b="0"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val="3619544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694067165"/>
              </p:ext>
            </p:extLst>
          </p:nvPr>
        </p:nvGraphicFramePr>
        <p:xfrm>
          <a:off x="0" y="-2650"/>
          <a:ext cx="14630400" cy="5538880"/>
        </p:xfrm>
        <a:graphic>
          <a:graphicData uri="http://schemas.openxmlformats.org/drawingml/2006/table">
            <a:tbl>
              <a:tblPr firstRow="1" bandRow="1">
                <a:tableStyleId>{073A0DAA-6AF3-43AB-8588-CEC1D06C72B9}</a:tableStyleId>
              </a:tblPr>
              <a:tblGrid>
                <a:gridCol w="7315200"/>
                <a:gridCol w="7315200"/>
              </a:tblGrid>
              <a:tr h="992353">
                <a:tc>
                  <a:txBody>
                    <a:bodyPr/>
                    <a:lstStyle/>
                    <a:p>
                      <a:pPr algn="ctr"/>
                      <a:r>
                        <a:rPr lang="en-US" sz="5500" dirty="0" smtClean="0">
                          <a:solidFill>
                            <a:srgbClr val="FFFF00"/>
                          </a:solidFill>
                          <a:latin typeface="Tahoma" pitchFamily="34" charset="0"/>
                          <a:ea typeface="Tahoma" pitchFamily="34" charset="0"/>
                          <a:cs typeface="Tahoma" pitchFamily="34" charset="0"/>
                        </a:rPr>
                        <a:t>Sluggard</a:t>
                      </a:r>
                      <a:endParaRPr lang="en-US" sz="55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5500" dirty="0" smtClean="0">
                          <a:solidFill>
                            <a:srgbClr val="00B0F0"/>
                          </a:solidFill>
                          <a:latin typeface="Tahoma" pitchFamily="34" charset="0"/>
                          <a:ea typeface="Tahoma" pitchFamily="34" charset="0"/>
                          <a:cs typeface="Tahoma" pitchFamily="34" charset="0"/>
                        </a:rPr>
                        <a:t>Ants</a:t>
                      </a:r>
                      <a:endParaRPr lang="en-US" sz="5500" dirty="0">
                        <a:solidFill>
                          <a:srgbClr val="00B0F0"/>
                        </a:solidFill>
                        <a:latin typeface="Tahoma" pitchFamily="34" charset="0"/>
                        <a:ea typeface="Tahoma" pitchFamily="34" charset="0"/>
                        <a:cs typeface="Tahoma" pitchFamily="34" charset="0"/>
                      </a:endParaRPr>
                    </a:p>
                  </a:txBody>
                  <a:tcPr>
                    <a:solidFill>
                      <a:schemeClr val="tx1"/>
                    </a:solidFill>
                  </a:tcPr>
                </a:tc>
              </a:tr>
              <a:tr h="1601097">
                <a:tc>
                  <a:txBody>
                    <a:bodyPr/>
                    <a:lstStyle/>
                    <a:p>
                      <a:pPr algn="ctr"/>
                      <a:r>
                        <a:rPr lang="en-US" sz="4200" u="sng" baseline="0" dirty="0" smtClean="0">
                          <a:solidFill>
                            <a:srgbClr val="FFFF00"/>
                          </a:solidFill>
                          <a:latin typeface="Tahoma" pitchFamily="34" charset="0"/>
                          <a:ea typeface="Tahoma" pitchFamily="34" charset="0"/>
                          <a:cs typeface="Tahoma" pitchFamily="34" charset="0"/>
                        </a:rPr>
                        <a:t>S</a:t>
                      </a:r>
                      <a:r>
                        <a:rPr lang="en-US" sz="4200" baseline="0" dirty="0" smtClean="0">
                          <a:solidFill>
                            <a:schemeClr val="bg1"/>
                          </a:solidFill>
                          <a:latin typeface="Tahoma" pitchFamily="34" charset="0"/>
                          <a:ea typeface="Tahoma" pitchFamily="34" charset="0"/>
                          <a:cs typeface="Tahoma" pitchFamily="34" charset="0"/>
                        </a:rPr>
                        <a:t>luggish- hinged to his bed</a:t>
                      </a:r>
                    </a:p>
                    <a:p>
                      <a:pPr algn="ctr"/>
                      <a:r>
                        <a:rPr lang="en-US" sz="4200" dirty="0" smtClean="0">
                          <a:solidFill>
                            <a:schemeClr val="bg1"/>
                          </a:solidFill>
                          <a:effectLst/>
                          <a:latin typeface="Tahoma" pitchFamily="34" charset="0"/>
                          <a:ea typeface="Tahoma" pitchFamily="34" charset="0"/>
                          <a:cs typeface="Tahoma" pitchFamily="34" charset="0"/>
                        </a:rPr>
                        <a:t>(Pr. 6:9-10; 19:15; 26:14)</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200" u="sng" baseline="0" dirty="0" smtClean="0">
                          <a:solidFill>
                            <a:srgbClr val="00B0F0"/>
                          </a:solidFill>
                          <a:latin typeface="Tahoma" pitchFamily="34" charset="0"/>
                          <a:ea typeface="Tahoma" pitchFamily="34" charset="0"/>
                          <a:cs typeface="Tahoma" pitchFamily="34" charset="0"/>
                        </a:rPr>
                        <a:t>A</a:t>
                      </a:r>
                      <a:r>
                        <a:rPr lang="en-US" sz="4200" baseline="0" dirty="0" smtClean="0">
                          <a:solidFill>
                            <a:schemeClr val="bg1"/>
                          </a:solidFill>
                          <a:latin typeface="Tahoma" pitchFamily="34" charset="0"/>
                          <a:ea typeface="Tahoma" pitchFamily="34" charset="0"/>
                          <a:cs typeface="Tahoma" pitchFamily="34" charset="0"/>
                        </a:rPr>
                        <a:t>ctive- prepare food in summer </a:t>
                      </a:r>
                      <a:r>
                        <a:rPr lang="en-US" sz="4200" dirty="0" smtClean="0">
                          <a:solidFill>
                            <a:schemeClr val="bg1"/>
                          </a:solidFill>
                          <a:effectLst/>
                          <a:latin typeface="Tahoma" pitchFamily="34" charset="0"/>
                          <a:ea typeface="Tahoma" pitchFamily="34" charset="0"/>
                          <a:cs typeface="Tahoma" pitchFamily="34" charset="0"/>
                        </a:rPr>
                        <a:t>(6:6-8a; 30:24-25)</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r h="1122921">
                <a:tc>
                  <a:txBody>
                    <a:bodyPr/>
                    <a:lstStyle/>
                    <a:p>
                      <a:pPr algn="ct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smtClean="0">
                        <a:solidFill>
                          <a:schemeClr val="bg1"/>
                        </a:solidFill>
                        <a:latin typeface="Tahoma" pitchFamily="34" charset="0"/>
                        <a:ea typeface="Tahoma" pitchFamily="34" charset="0"/>
                        <a:cs typeface="Tahoma" pitchFamily="34" charset="0"/>
                      </a:endParaRPr>
                    </a:p>
                  </a:txBody>
                  <a:tcPr>
                    <a:solidFill>
                      <a:schemeClr val="tx1"/>
                    </a:solidFill>
                  </a:tcPr>
                </a:tc>
              </a:tr>
              <a:tr h="1822509">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472682259"/>
              </p:ext>
            </p:extLst>
          </p:nvPr>
        </p:nvGraphicFramePr>
        <p:xfrm>
          <a:off x="0" y="5562600"/>
          <a:ext cx="14630400" cy="2667000"/>
        </p:xfrm>
        <a:graphic>
          <a:graphicData uri="http://schemas.openxmlformats.org/drawingml/2006/table">
            <a:tbl>
              <a:tblPr firstRow="1" bandRow="1">
                <a:tableStyleId>{073A0DAA-6AF3-43AB-8588-CEC1D06C72B9}</a:tableStyleId>
              </a:tblPr>
              <a:tblGrid>
                <a:gridCol w="7315200"/>
                <a:gridCol w="7315200"/>
              </a:tblGrid>
              <a:tr h="2667000">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200" b="0"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val="3309657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192288353"/>
              </p:ext>
            </p:extLst>
          </p:nvPr>
        </p:nvGraphicFramePr>
        <p:xfrm>
          <a:off x="0" y="-215581"/>
          <a:ext cx="14630400" cy="5787559"/>
        </p:xfrm>
        <a:graphic>
          <a:graphicData uri="http://schemas.openxmlformats.org/drawingml/2006/table">
            <a:tbl>
              <a:tblPr firstRow="1" bandRow="1">
                <a:tableStyleId>{073A0DAA-6AF3-43AB-8588-CEC1D06C72B9}</a:tableStyleId>
              </a:tblPr>
              <a:tblGrid>
                <a:gridCol w="7315200"/>
                <a:gridCol w="7315200"/>
              </a:tblGrid>
              <a:tr h="992353">
                <a:tc>
                  <a:txBody>
                    <a:bodyPr/>
                    <a:lstStyle/>
                    <a:p>
                      <a:pPr algn="ctr"/>
                      <a:r>
                        <a:rPr lang="en-US" sz="5500" dirty="0" smtClean="0">
                          <a:solidFill>
                            <a:srgbClr val="FFFF00"/>
                          </a:solidFill>
                          <a:latin typeface="Tahoma" pitchFamily="34" charset="0"/>
                          <a:ea typeface="Tahoma" pitchFamily="34" charset="0"/>
                          <a:cs typeface="Tahoma" pitchFamily="34" charset="0"/>
                        </a:rPr>
                        <a:t>Sluggard</a:t>
                      </a:r>
                      <a:endParaRPr lang="en-US" sz="55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5500" dirty="0" smtClean="0">
                          <a:solidFill>
                            <a:srgbClr val="00B0F0"/>
                          </a:solidFill>
                          <a:latin typeface="Tahoma" pitchFamily="34" charset="0"/>
                          <a:ea typeface="Tahoma" pitchFamily="34" charset="0"/>
                          <a:cs typeface="Tahoma" pitchFamily="34" charset="0"/>
                        </a:rPr>
                        <a:t>Ants</a:t>
                      </a:r>
                      <a:endParaRPr lang="en-US" sz="5500" dirty="0">
                        <a:solidFill>
                          <a:srgbClr val="00B0F0"/>
                        </a:solidFill>
                        <a:latin typeface="Tahoma" pitchFamily="34" charset="0"/>
                        <a:ea typeface="Tahoma" pitchFamily="34" charset="0"/>
                        <a:cs typeface="Tahoma" pitchFamily="34" charset="0"/>
                      </a:endParaRPr>
                    </a:p>
                  </a:txBody>
                  <a:tcPr>
                    <a:solidFill>
                      <a:schemeClr val="tx1"/>
                    </a:solidFill>
                  </a:tcPr>
                </a:tc>
              </a:tr>
              <a:tr h="1601097">
                <a:tc>
                  <a:txBody>
                    <a:bodyPr/>
                    <a:lstStyle/>
                    <a:p>
                      <a:pPr algn="ctr"/>
                      <a:r>
                        <a:rPr lang="en-US" sz="4200" u="sng" baseline="0" dirty="0" smtClean="0">
                          <a:solidFill>
                            <a:srgbClr val="FFFF00"/>
                          </a:solidFill>
                          <a:latin typeface="Tahoma" pitchFamily="34" charset="0"/>
                          <a:ea typeface="Tahoma" pitchFamily="34" charset="0"/>
                          <a:cs typeface="Tahoma" pitchFamily="34" charset="0"/>
                        </a:rPr>
                        <a:t>S</a:t>
                      </a:r>
                      <a:r>
                        <a:rPr lang="en-US" sz="4200" baseline="0" dirty="0" smtClean="0">
                          <a:solidFill>
                            <a:schemeClr val="bg1"/>
                          </a:solidFill>
                          <a:latin typeface="Tahoma" pitchFamily="34" charset="0"/>
                          <a:ea typeface="Tahoma" pitchFamily="34" charset="0"/>
                          <a:cs typeface="Tahoma" pitchFamily="34" charset="0"/>
                        </a:rPr>
                        <a:t>luggish- hinged to his bed</a:t>
                      </a:r>
                    </a:p>
                    <a:p>
                      <a:pPr algn="ctr"/>
                      <a:r>
                        <a:rPr lang="en-US" sz="4200" dirty="0" smtClean="0">
                          <a:solidFill>
                            <a:schemeClr val="bg1"/>
                          </a:solidFill>
                          <a:effectLst/>
                          <a:latin typeface="Tahoma" pitchFamily="34" charset="0"/>
                          <a:ea typeface="Tahoma" pitchFamily="34" charset="0"/>
                          <a:cs typeface="Tahoma" pitchFamily="34" charset="0"/>
                        </a:rPr>
                        <a:t>(Pr. 6:9-10; 19:15; 26:14)</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200" u="sng" baseline="0" dirty="0" smtClean="0">
                          <a:solidFill>
                            <a:srgbClr val="00B0F0"/>
                          </a:solidFill>
                          <a:latin typeface="Tahoma" pitchFamily="34" charset="0"/>
                          <a:ea typeface="Tahoma" pitchFamily="34" charset="0"/>
                          <a:cs typeface="Tahoma" pitchFamily="34" charset="0"/>
                        </a:rPr>
                        <a:t>A</a:t>
                      </a:r>
                      <a:r>
                        <a:rPr lang="en-US" sz="4200" baseline="0" dirty="0" smtClean="0">
                          <a:solidFill>
                            <a:schemeClr val="bg1"/>
                          </a:solidFill>
                          <a:latin typeface="Tahoma" pitchFamily="34" charset="0"/>
                          <a:ea typeface="Tahoma" pitchFamily="34" charset="0"/>
                          <a:cs typeface="Tahoma" pitchFamily="34" charset="0"/>
                        </a:rPr>
                        <a:t>ctive- prepare food in summer </a:t>
                      </a:r>
                      <a:r>
                        <a:rPr lang="en-US" sz="4200" dirty="0" smtClean="0">
                          <a:solidFill>
                            <a:schemeClr val="bg1"/>
                          </a:solidFill>
                          <a:effectLst/>
                          <a:latin typeface="Tahoma" pitchFamily="34" charset="0"/>
                          <a:ea typeface="Tahoma" pitchFamily="34" charset="0"/>
                          <a:cs typeface="Tahoma" pitchFamily="34" charset="0"/>
                        </a:rPr>
                        <a:t>(6:6-8a; 30:24-25)</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r h="1122921">
                <a:tc>
                  <a:txBody>
                    <a:bodyPr/>
                    <a:lstStyle/>
                    <a:p>
                      <a:pPr algn="ctr"/>
                      <a:r>
                        <a:rPr lang="en-US" sz="4200" u="sng" dirty="0" smtClean="0">
                          <a:solidFill>
                            <a:srgbClr val="FFFF00"/>
                          </a:solidFill>
                          <a:latin typeface="Tahoma" pitchFamily="34" charset="0"/>
                          <a:ea typeface="Tahoma" pitchFamily="34" charset="0"/>
                          <a:cs typeface="Tahoma" pitchFamily="34" charset="0"/>
                        </a:rPr>
                        <a:t>L</a:t>
                      </a:r>
                      <a:r>
                        <a:rPr lang="en-US" sz="4200" dirty="0" smtClean="0">
                          <a:solidFill>
                            <a:schemeClr val="bg1"/>
                          </a:solidFill>
                          <a:latin typeface="Tahoma" pitchFamily="34" charset="0"/>
                          <a:ea typeface="Tahoma" pitchFamily="34" charset="0"/>
                          <a:cs typeface="Tahoma" pitchFamily="34" charset="0"/>
                        </a:rPr>
                        <a:t>ethargic- wastes</a:t>
                      </a:r>
                      <a:r>
                        <a:rPr lang="en-US" sz="4200" baseline="0" dirty="0" smtClean="0">
                          <a:solidFill>
                            <a:schemeClr val="bg1"/>
                          </a:solidFill>
                          <a:latin typeface="Tahoma" pitchFamily="34" charset="0"/>
                          <a:ea typeface="Tahoma" pitchFamily="34" charset="0"/>
                          <a:cs typeface="Tahoma" pitchFamily="34" charset="0"/>
                        </a:rPr>
                        <a:t> time, thinks he’s wise (26:15-16)</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smtClean="0">
                        <a:solidFill>
                          <a:schemeClr val="bg1"/>
                        </a:solidFill>
                        <a:latin typeface="Tahoma" pitchFamily="34" charset="0"/>
                        <a:ea typeface="Tahoma" pitchFamily="34" charset="0"/>
                        <a:cs typeface="Tahoma" pitchFamily="34" charset="0"/>
                      </a:endParaRPr>
                    </a:p>
                  </a:txBody>
                  <a:tcPr>
                    <a:solidFill>
                      <a:schemeClr val="tx1"/>
                    </a:solidFill>
                  </a:tcPr>
                </a:tc>
              </a:tr>
              <a:tr h="1822509">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97605257"/>
              </p:ext>
            </p:extLst>
          </p:nvPr>
        </p:nvGraphicFramePr>
        <p:xfrm>
          <a:off x="0" y="5562600"/>
          <a:ext cx="14630400" cy="2667000"/>
        </p:xfrm>
        <a:graphic>
          <a:graphicData uri="http://schemas.openxmlformats.org/drawingml/2006/table">
            <a:tbl>
              <a:tblPr firstRow="1" bandRow="1">
                <a:tableStyleId>{073A0DAA-6AF3-43AB-8588-CEC1D06C72B9}</a:tableStyleId>
              </a:tblPr>
              <a:tblGrid>
                <a:gridCol w="7315200"/>
                <a:gridCol w="7315200"/>
              </a:tblGrid>
              <a:tr h="2667000">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200" b="0"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val="3643097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015457261"/>
              </p:ext>
            </p:extLst>
          </p:nvPr>
        </p:nvGraphicFramePr>
        <p:xfrm>
          <a:off x="0" y="-215581"/>
          <a:ext cx="14630400" cy="5787559"/>
        </p:xfrm>
        <a:graphic>
          <a:graphicData uri="http://schemas.openxmlformats.org/drawingml/2006/table">
            <a:tbl>
              <a:tblPr firstRow="1" bandRow="1">
                <a:tableStyleId>{073A0DAA-6AF3-43AB-8588-CEC1D06C72B9}</a:tableStyleId>
              </a:tblPr>
              <a:tblGrid>
                <a:gridCol w="7315200"/>
                <a:gridCol w="7315200"/>
              </a:tblGrid>
              <a:tr h="992353">
                <a:tc>
                  <a:txBody>
                    <a:bodyPr/>
                    <a:lstStyle/>
                    <a:p>
                      <a:pPr algn="ctr"/>
                      <a:r>
                        <a:rPr lang="en-US" sz="5500" dirty="0" smtClean="0">
                          <a:solidFill>
                            <a:srgbClr val="FFFF00"/>
                          </a:solidFill>
                          <a:latin typeface="Tahoma" pitchFamily="34" charset="0"/>
                          <a:ea typeface="Tahoma" pitchFamily="34" charset="0"/>
                          <a:cs typeface="Tahoma" pitchFamily="34" charset="0"/>
                        </a:rPr>
                        <a:t>Sluggard</a:t>
                      </a:r>
                      <a:endParaRPr lang="en-US" sz="55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5500" dirty="0" smtClean="0">
                          <a:solidFill>
                            <a:srgbClr val="00B0F0"/>
                          </a:solidFill>
                          <a:latin typeface="Tahoma" pitchFamily="34" charset="0"/>
                          <a:ea typeface="Tahoma" pitchFamily="34" charset="0"/>
                          <a:cs typeface="Tahoma" pitchFamily="34" charset="0"/>
                        </a:rPr>
                        <a:t>Ants</a:t>
                      </a:r>
                      <a:endParaRPr lang="en-US" sz="5500" dirty="0">
                        <a:solidFill>
                          <a:srgbClr val="00B0F0"/>
                        </a:solidFill>
                        <a:latin typeface="Tahoma" pitchFamily="34" charset="0"/>
                        <a:ea typeface="Tahoma" pitchFamily="34" charset="0"/>
                        <a:cs typeface="Tahoma" pitchFamily="34" charset="0"/>
                      </a:endParaRPr>
                    </a:p>
                  </a:txBody>
                  <a:tcPr>
                    <a:solidFill>
                      <a:schemeClr val="tx1"/>
                    </a:solidFill>
                  </a:tcPr>
                </a:tc>
              </a:tr>
              <a:tr h="1601097">
                <a:tc>
                  <a:txBody>
                    <a:bodyPr/>
                    <a:lstStyle/>
                    <a:p>
                      <a:pPr algn="ctr"/>
                      <a:r>
                        <a:rPr lang="en-US" sz="4200" u="sng" baseline="0" dirty="0" smtClean="0">
                          <a:solidFill>
                            <a:srgbClr val="FFFF00"/>
                          </a:solidFill>
                          <a:latin typeface="Tahoma" pitchFamily="34" charset="0"/>
                          <a:ea typeface="Tahoma" pitchFamily="34" charset="0"/>
                          <a:cs typeface="Tahoma" pitchFamily="34" charset="0"/>
                        </a:rPr>
                        <a:t>S</a:t>
                      </a:r>
                      <a:r>
                        <a:rPr lang="en-US" sz="4200" baseline="0" dirty="0" smtClean="0">
                          <a:solidFill>
                            <a:schemeClr val="bg1"/>
                          </a:solidFill>
                          <a:latin typeface="Tahoma" pitchFamily="34" charset="0"/>
                          <a:ea typeface="Tahoma" pitchFamily="34" charset="0"/>
                          <a:cs typeface="Tahoma" pitchFamily="34" charset="0"/>
                        </a:rPr>
                        <a:t>luggish- hinged to his bed</a:t>
                      </a:r>
                    </a:p>
                    <a:p>
                      <a:pPr algn="ctr"/>
                      <a:r>
                        <a:rPr lang="en-US" sz="4200" dirty="0" smtClean="0">
                          <a:solidFill>
                            <a:schemeClr val="bg1"/>
                          </a:solidFill>
                          <a:effectLst/>
                          <a:latin typeface="Tahoma" pitchFamily="34" charset="0"/>
                          <a:ea typeface="Tahoma" pitchFamily="34" charset="0"/>
                          <a:cs typeface="Tahoma" pitchFamily="34" charset="0"/>
                        </a:rPr>
                        <a:t>(Pr. 6:9-10; 19:15; 26:14)</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200" u="sng" baseline="0" dirty="0" smtClean="0">
                          <a:solidFill>
                            <a:srgbClr val="00B0F0"/>
                          </a:solidFill>
                          <a:latin typeface="Tahoma" pitchFamily="34" charset="0"/>
                          <a:ea typeface="Tahoma" pitchFamily="34" charset="0"/>
                          <a:cs typeface="Tahoma" pitchFamily="34" charset="0"/>
                        </a:rPr>
                        <a:t>A</a:t>
                      </a:r>
                      <a:r>
                        <a:rPr lang="en-US" sz="4200" baseline="0" dirty="0" smtClean="0">
                          <a:solidFill>
                            <a:schemeClr val="bg1"/>
                          </a:solidFill>
                          <a:latin typeface="Tahoma" pitchFamily="34" charset="0"/>
                          <a:ea typeface="Tahoma" pitchFamily="34" charset="0"/>
                          <a:cs typeface="Tahoma" pitchFamily="34" charset="0"/>
                        </a:rPr>
                        <a:t>ctive- prepare food in summer </a:t>
                      </a:r>
                      <a:r>
                        <a:rPr lang="en-US" sz="4200" dirty="0" smtClean="0">
                          <a:solidFill>
                            <a:schemeClr val="bg1"/>
                          </a:solidFill>
                          <a:effectLst/>
                          <a:latin typeface="Tahoma" pitchFamily="34" charset="0"/>
                          <a:ea typeface="Tahoma" pitchFamily="34" charset="0"/>
                          <a:cs typeface="Tahoma" pitchFamily="34" charset="0"/>
                        </a:rPr>
                        <a:t>(6:6-8a; 30:24-25)</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r h="1122921">
                <a:tc>
                  <a:txBody>
                    <a:bodyPr/>
                    <a:lstStyle/>
                    <a:p>
                      <a:pPr algn="ctr"/>
                      <a:r>
                        <a:rPr lang="en-US" sz="4200" u="sng" dirty="0" smtClean="0">
                          <a:solidFill>
                            <a:srgbClr val="FFFF00"/>
                          </a:solidFill>
                          <a:latin typeface="Tahoma" pitchFamily="34" charset="0"/>
                          <a:ea typeface="Tahoma" pitchFamily="34" charset="0"/>
                          <a:cs typeface="Tahoma" pitchFamily="34" charset="0"/>
                        </a:rPr>
                        <a:t>L</a:t>
                      </a:r>
                      <a:r>
                        <a:rPr lang="en-US" sz="4200" dirty="0" smtClean="0">
                          <a:solidFill>
                            <a:schemeClr val="bg1"/>
                          </a:solidFill>
                          <a:latin typeface="Tahoma" pitchFamily="34" charset="0"/>
                          <a:ea typeface="Tahoma" pitchFamily="34" charset="0"/>
                          <a:cs typeface="Tahoma" pitchFamily="34" charset="0"/>
                        </a:rPr>
                        <a:t>ethargic- wastes</a:t>
                      </a:r>
                      <a:r>
                        <a:rPr lang="en-US" sz="4200" baseline="0" dirty="0" smtClean="0">
                          <a:solidFill>
                            <a:schemeClr val="bg1"/>
                          </a:solidFill>
                          <a:latin typeface="Tahoma" pitchFamily="34" charset="0"/>
                          <a:ea typeface="Tahoma" pitchFamily="34" charset="0"/>
                          <a:cs typeface="Tahoma" pitchFamily="34" charset="0"/>
                        </a:rPr>
                        <a:t> time, thinks he’s wise (26:15-16)</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lvl="0" indent="0" algn="ctr" defTabSz="1306220" rtl="0" eaLnBrk="1" fontAlgn="auto" latinLnBrk="0" hangingPunct="1">
                        <a:lnSpc>
                          <a:spcPct val="100000"/>
                        </a:lnSpc>
                        <a:spcBef>
                          <a:spcPts val="0"/>
                        </a:spcBef>
                        <a:spcAft>
                          <a:spcPts val="0"/>
                        </a:spcAft>
                        <a:buClrTx/>
                        <a:buSzTx/>
                        <a:buFontTx/>
                        <a:buNone/>
                        <a:tabLst/>
                        <a:defRPr/>
                      </a:pPr>
                      <a:r>
                        <a:rPr lang="en-US" sz="4200" u="sng" dirty="0" smtClean="0">
                          <a:solidFill>
                            <a:srgbClr val="00B0F0"/>
                          </a:solidFill>
                          <a:latin typeface="Tahoma" pitchFamily="34" charset="0"/>
                          <a:ea typeface="Tahoma" pitchFamily="34" charset="0"/>
                          <a:cs typeface="Tahoma" pitchFamily="34" charset="0"/>
                        </a:rPr>
                        <a:t>N</a:t>
                      </a:r>
                      <a:r>
                        <a:rPr lang="en-US" sz="4200" dirty="0" smtClean="0">
                          <a:solidFill>
                            <a:schemeClr val="bg1"/>
                          </a:solidFill>
                          <a:latin typeface="Tahoma" pitchFamily="34" charset="0"/>
                          <a:ea typeface="Tahoma" pitchFamily="34" charset="0"/>
                          <a:cs typeface="Tahoma" pitchFamily="34" charset="0"/>
                        </a:rPr>
                        <a:t>ever</a:t>
                      </a:r>
                      <a:r>
                        <a:rPr lang="en-US" sz="4200" baseline="0" dirty="0" smtClean="0">
                          <a:solidFill>
                            <a:schemeClr val="bg1"/>
                          </a:solidFill>
                          <a:latin typeface="Tahoma" pitchFamily="34" charset="0"/>
                          <a:ea typeface="Tahoma" pitchFamily="34" charset="0"/>
                          <a:cs typeface="Tahoma" pitchFamily="34" charset="0"/>
                        </a:rPr>
                        <a:t> quit</a:t>
                      </a:r>
                      <a:r>
                        <a:rPr lang="en-US" sz="4200" dirty="0" smtClean="0">
                          <a:solidFill>
                            <a:schemeClr val="bg1"/>
                          </a:solidFill>
                          <a:latin typeface="Tahoma" pitchFamily="34" charset="0"/>
                          <a:ea typeface="Tahoma" pitchFamily="34" charset="0"/>
                          <a:cs typeface="Tahoma" pitchFamily="34" charset="0"/>
                        </a:rPr>
                        <a:t>- w/o reward</a:t>
                      </a:r>
                      <a:r>
                        <a:rPr lang="en-US" sz="4200" baseline="0" dirty="0" smtClean="0">
                          <a:solidFill>
                            <a:schemeClr val="bg1"/>
                          </a:solidFill>
                          <a:latin typeface="Tahoma" pitchFamily="34" charset="0"/>
                          <a:ea typeface="Tahoma" pitchFamily="34" charset="0"/>
                          <a:cs typeface="Tahoma" pitchFamily="34" charset="0"/>
                        </a:rPr>
                        <a:t> (</a:t>
                      </a:r>
                      <a:r>
                        <a:rPr lang="en-US" sz="4200" dirty="0" smtClean="0">
                          <a:solidFill>
                            <a:schemeClr val="bg1"/>
                          </a:solidFill>
                          <a:effectLst/>
                          <a:latin typeface="Tahoma" pitchFamily="34" charset="0"/>
                          <a:ea typeface="Tahoma" pitchFamily="34" charset="0"/>
                          <a:cs typeface="Tahoma" pitchFamily="34" charset="0"/>
                        </a:rPr>
                        <a:t>6:6) </a:t>
                      </a:r>
                      <a:endParaRPr lang="en-US" sz="4200" dirty="0" smtClean="0">
                        <a:solidFill>
                          <a:schemeClr val="bg1"/>
                        </a:solidFill>
                        <a:latin typeface="Tahoma" pitchFamily="34" charset="0"/>
                        <a:ea typeface="Tahoma" pitchFamily="34" charset="0"/>
                        <a:cs typeface="Tahoma" pitchFamily="34" charset="0"/>
                      </a:endParaRPr>
                    </a:p>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smtClean="0">
                        <a:solidFill>
                          <a:schemeClr val="bg1"/>
                        </a:solidFill>
                        <a:latin typeface="Tahoma" pitchFamily="34" charset="0"/>
                        <a:ea typeface="Tahoma" pitchFamily="34" charset="0"/>
                        <a:cs typeface="Tahoma" pitchFamily="34" charset="0"/>
                      </a:endParaRPr>
                    </a:p>
                  </a:txBody>
                  <a:tcPr>
                    <a:solidFill>
                      <a:schemeClr val="tx1"/>
                    </a:solidFill>
                  </a:tcPr>
                </a:tc>
              </a:tr>
              <a:tr h="1822509">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97605257"/>
              </p:ext>
            </p:extLst>
          </p:nvPr>
        </p:nvGraphicFramePr>
        <p:xfrm>
          <a:off x="0" y="5562600"/>
          <a:ext cx="14630400" cy="2667000"/>
        </p:xfrm>
        <a:graphic>
          <a:graphicData uri="http://schemas.openxmlformats.org/drawingml/2006/table">
            <a:tbl>
              <a:tblPr firstRow="1" bandRow="1">
                <a:tableStyleId>{073A0DAA-6AF3-43AB-8588-CEC1D06C72B9}</a:tableStyleId>
              </a:tblPr>
              <a:tblGrid>
                <a:gridCol w="7315200"/>
                <a:gridCol w="7315200"/>
              </a:tblGrid>
              <a:tr h="2667000">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200" b="0"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val="579311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599852571"/>
              </p:ext>
            </p:extLst>
          </p:nvPr>
        </p:nvGraphicFramePr>
        <p:xfrm>
          <a:off x="0" y="-215581"/>
          <a:ext cx="14630400" cy="5787559"/>
        </p:xfrm>
        <a:graphic>
          <a:graphicData uri="http://schemas.openxmlformats.org/drawingml/2006/table">
            <a:tbl>
              <a:tblPr firstRow="1" bandRow="1">
                <a:tableStyleId>{073A0DAA-6AF3-43AB-8588-CEC1D06C72B9}</a:tableStyleId>
              </a:tblPr>
              <a:tblGrid>
                <a:gridCol w="7315200"/>
                <a:gridCol w="7315200"/>
              </a:tblGrid>
              <a:tr h="992353">
                <a:tc>
                  <a:txBody>
                    <a:bodyPr/>
                    <a:lstStyle/>
                    <a:p>
                      <a:pPr algn="ctr"/>
                      <a:r>
                        <a:rPr lang="en-US" sz="5500" dirty="0" smtClean="0">
                          <a:solidFill>
                            <a:srgbClr val="FFFF00"/>
                          </a:solidFill>
                          <a:latin typeface="Tahoma" pitchFamily="34" charset="0"/>
                          <a:ea typeface="Tahoma" pitchFamily="34" charset="0"/>
                          <a:cs typeface="Tahoma" pitchFamily="34" charset="0"/>
                        </a:rPr>
                        <a:t>Sluggard</a:t>
                      </a:r>
                      <a:endParaRPr lang="en-US" sz="55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5500" dirty="0" smtClean="0">
                          <a:solidFill>
                            <a:srgbClr val="00B0F0"/>
                          </a:solidFill>
                          <a:latin typeface="Tahoma" pitchFamily="34" charset="0"/>
                          <a:ea typeface="Tahoma" pitchFamily="34" charset="0"/>
                          <a:cs typeface="Tahoma" pitchFamily="34" charset="0"/>
                        </a:rPr>
                        <a:t>Ants</a:t>
                      </a:r>
                      <a:endParaRPr lang="en-US" sz="5500" dirty="0">
                        <a:solidFill>
                          <a:srgbClr val="00B0F0"/>
                        </a:solidFill>
                        <a:latin typeface="Tahoma" pitchFamily="34" charset="0"/>
                        <a:ea typeface="Tahoma" pitchFamily="34" charset="0"/>
                        <a:cs typeface="Tahoma" pitchFamily="34" charset="0"/>
                      </a:endParaRPr>
                    </a:p>
                  </a:txBody>
                  <a:tcPr>
                    <a:solidFill>
                      <a:schemeClr val="tx1"/>
                    </a:solidFill>
                  </a:tcPr>
                </a:tc>
              </a:tr>
              <a:tr h="1601097">
                <a:tc>
                  <a:txBody>
                    <a:bodyPr/>
                    <a:lstStyle/>
                    <a:p>
                      <a:pPr algn="ctr"/>
                      <a:r>
                        <a:rPr lang="en-US" sz="4200" u="sng" baseline="0" dirty="0" smtClean="0">
                          <a:solidFill>
                            <a:srgbClr val="FFFF00"/>
                          </a:solidFill>
                          <a:latin typeface="Tahoma" pitchFamily="34" charset="0"/>
                          <a:ea typeface="Tahoma" pitchFamily="34" charset="0"/>
                          <a:cs typeface="Tahoma" pitchFamily="34" charset="0"/>
                        </a:rPr>
                        <a:t>S</a:t>
                      </a:r>
                      <a:r>
                        <a:rPr lang="en-US" sz="4200" baseline="0" dirty="0" smtClean="0">
                          <a:solidFill>
                            <a:schemeClr val="bg1"/>
                          </a:solidFill>
                          <a:latin typeface="Tahoma" pitchFamily="34" charset="0"/>
                          <a:ea typeface="Tahoma" pitchFamily="34" charset="0"/>
                          <a:cs typeface="Tahoma" pitchFamily="34" charset="0"/>
                        </a:rPr>
                        <a:t>luggish- hinged to his bed</a:t>
                      </a:r>
                    </a:p>
                    <a:p>
                      <a:pPr algn="ctr"/>
                      <a:r>
                        <a:rPr lang="en-US" sz="4200" dirty="0" smtClean="0">
                          <a:solidFill>
                            <a:schemeClr val="bg1"/>
                          </a:solidFill>
                          <a:effectLst/>
                          <a:latin typeface="Tahoma" pitchFamily="34" charset="0"/>
                          <a:ea typeface="Tahoma" pitchFamily="34" charset="0"/>
                          <a:cs typeface="Tahoma" pitchFamily="34" charset="0"/>
                        </a:rPr>
                        <a:t>(Pr. 6:9-10; 19:15; 26:14)</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200" u="sng" baseline="0" dirty="0" smtClean="0">
                          <a:solidFill>
                            <a:srgbClr val="00B0F0"/>
                          </a:solidFill>
                          <a:latin typeface="Tahoma" pitchFamily="34" charset="0"/>
                          <a:ea typeface="Tahoma" pitchFamily="34" charset="0"/>
                          <a:cs typeface="Tahoma" pitchFamily="34" charset="0"/>
                        </a:rPr>
                        <a:t>A</a:t>
                      </a:r>
                      <a:r>
                        <a:rPr lang="en-US" sz="4200" baseline="0" dirty="0" smtClean="0">
                          <a:solidFill>
                            <a:schemeClr val="bg1"/>
                          </a:solidFill>
                          <a:latin typeface="Tahoma" pitchFamily="34" charset="0"/>
                          <a:ea typeface="Tahoma" pitchFamily="34" charset="0"/>
                          <a:cs typeface="Tahoma" pitchFamily="34" charset="0"/>
                        </a:rPr>
                        <a:t>ctive- prepare food in summer </a:t>
                      </a:r>
                      <a:r>
                        <a:rPr lang="en-US" sz="4200" dirty="0" smtClean="0">
                          <a:solidFill>
                            <a:schemeClr val="bg1"/>
                          </a:solidFill>
                          <a:effectLst/>
                          <a:latin typeface="Tahoma" pitchFamily="34" charset="0"/>
                          <a:ea typeface="Tahoma" pitchFamily="34" charset="0"/>
                          <a:cs typeface="Tahoma" pitchFamily="34" charset="0"/>
                        </a:rPr>
                        <a:t>(6:6-8a; 30:24-25)</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r h="1122921">
                <a:tc>
                  <a:txBody>
                    <a:bodyPr/>
                    <a:lstStyle/>
                    <a:p>
                      <a:pPr algn="ctr"/>
                      <a:r>
                        <a:rPr lang="en-US" sz="4200" u="sng" dirty="0" smtClean="0">
                          <a:solidFill>
                            <a:srgbClr val="FFFF00"/>
                          </a:solidFill>
                          <a:latin typeface="Tahoma" pitchFamily="34" charset="0"/>
                          <a:ea typeface="Tahoma" pitchFamily="34" charset="0"/>
                          <a:cs typeface="Tahoma" pitchFamily="34" charset="0"/>
                        </a:rPr>
                        <a:t>L</a:t>
                      </a:r>
                      <a:r>
                        <a:rPr lang="en-US" sz="4200" dirty="0" smtClean="0">
                          <a:solidFill>
                            <a:schemeClr val="bg1"/>
                          </a:solidFill>
                          <a:latin typeface="Tahoma" pitchFamily="34" charset="0"/>
                          <a:ea typeface="Tahoma" pitchFamily="34" charset="0"/>
                          <a:cs typeface="Tahoma" pitchFamily="34" charset="0"/>
                        </a:rPr>
                        <a:t>ethargic- wastes</a:t>
                      </a:r>
                      <a:r>
                        <a:rPr lang="en-US" sz="4200" baseline="0" dirty="0" smtClean="0">
                          <a:solidFill>
                            <a:schemeClr val="bg1"/>
                          </a:solidFill>
                          <a:latin typeface="Tahoma" pitchFamily="34" charset="0"/>
                          <a:ea typeface="Tahoma" pitchFamily="34" charset="0"/>
                          <a:cs typeface="Tahoma" pitchFamily="34" charset="0"/>
                        </a:rPr>
                        <a:t> time, thinks he’s wise (26:15-16)</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lvl="0" indent="0" algn="ctr" defTabSz="1306220" rtl="0" eaLnBrk="1" fontAlgn="auto" latinLnBrk="0" hangingPunct="1">
                        <a:lnSpc>
                          <a:spcPct val="100000"/>
                        </a:lnSpc>
                        <a:spcBef>
                          <a:spcPts val="0"/>
                        </a:spcBef>
                        <a:spcAft>
                          <a:spcPts val="0"/>
                        </a:spcAft>
                        <a:buClrTx/>
                        <a:buSzTx/>
                        <a:buFontTx/>
                        <a:buNone/>
                        <a:tabLst/>
                        <a:defRPr/>
                      </a:pPr>
                      <a:r>
                        <a:rPr lang="en-US" sz="4200" u="sng" dirty="0" smtClean="0">
                          <a:solidFill>
                            <a:srgbClr val="00B0F0"/>
                          </a:solidFill>
                          <a:latin typeface="Tahoma" pitchFamily="34" charset="0"/>
                          <a:ea typeface="Tahoma" pitchFamily="34" charset="0"/>
                          <a:cs typeface="Tahoma" pitchFamily="34" charset="0"/>
                        </a:rPr>
                        <a:t>N</a:t>
                      </a:r>
                      <a:r>
                        <a:rPr lang="en-US" sz="4200" dirty="0" smtClean="0">
                          <a:solidFill>
                            <a:schemeClr val="bg1"/>
                          </a:solidFill>
                          <a:latin typeface="Tahoma" pitchFamily="34" charset="0"/>
                          <a:ea typeface="Tahoma" pitchFamily="34" charset="0"/>
                          <a:cs typeface="Tahoma" pitchFamily="34" charset="0"/>
                        </a:rPr>
                        <a:t>ever</a:t>
                      </a:r>
                      <a:r>
                        <a:rPr lang="en-US" sz="4200" baseline="0" dirty="0" smtClean="0">
                          <a:solidFill>
                            <a:schemeClr val="bg1"/>
                          </a:solidFill>
                          <a:latin typeface="Tahoma" pitchFamily="34" charset="0"/>
                          <a:ea typeface="Tahoma" pitchFamily="34" charset="0"/>
                          <a:cs typeface="Tahoma" pitchFamily="34" charset="0"/>
                        </a:rPr>
                        <a:t> quit</a:t>
                      </a:r>
                      <a:r>
                        <a:rPr lang="en-US" sz="4200" dirty="0" smtClean="0">
                          <a:solidFill>
                            <a:schemeClr val="bg1"/>
                          </a:solidFill>
                          <a:latin typeface="Tahoma" pitchFamily="34" charset="0"/>
                          <a:ea typeface="Tahoma" pitchFamily="34" charset="0"/>
                          <a:cs typeface="Tahoma" pitchFamily="34" charset="0"/>
                        </a:rPr>
                        <a:t>- w/o reward</a:t>
                      </a:r>
                      <a:r>
                        <a:rPr lang="en-US" sz="4200" baseline="0" dirty="0" smtClean="0">
                          <a:solidFill>
                            <a:schemeClr val="bg1"/>
                          </a:solidFill>
                          <a:latin typeface="Tahoma" pitchFamily="34" charset="0"/>
                          <a:ea typeface="Tahoma" pitchFamily="34" charset="0"/>
                          <a:cs typeface="Tahoma" pitchFamily="34" charset="0"/>
                        </a:rPr>
                        <a:t> (</a:t>
                      </a:r>
                      <a:r>
                        <a:rPr lang="en-US" sz="4200" dirty="0" smtClean="0">
                          <a:solidFill>
                            <a:schemeClr val="bg1"/>
                          </a:solidFill>
                          <a:effectLst/>
                          <a:latin typeface="Tahoma" pitchFamily="34" charset="0"/>
                          <a:ea typeface="Tahoma" pitchFamily="34" charset="0"/>
                          <a:cs typeface="Tahoma" pitchFamily="34" charset="0"/>
                        </a:rPr>
                        <a:t>6:6) </a:t>
                      </a:r>
                      <a:endParaRPr lang="en-US" sz="4200" dirty="0" smtClean="0">
                        <a:solidFill>
                          <a:schemeClr val="bg1"/>
                        </a:solidFill>
                        <a:latin typeface="Tahoma" pitchFamily="34" charset="0"/>
                        <a:ea typeface="Tahoma" pitchFamily="34" charset="0"/>
                        <a:cs typeface="Tahoma" pitchFamily="34" charset="0"/>
                      </a:endParaRPr>
                    </a:p>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smtClean="0">
                        <a:solidFill>
                          <a:schemeClr val="bg1"/>
                        </a:solidFill>
                        <a:latin typeface="Tahoma" pitchFamily="34" charset="0"/>
                        <a:ea typeface="Tahoma" pitchFamily="34" charset="0"/>
                        <a:cs typeface="Tahoma" pitchFamily="34" charset="0"/>
                      </a:endParaRPr>
                    </a:p>
                  </a:txBody>
                  <a:tcPr>
                    <a:solidFill>
                      <a:schemeClr val="tx1"/>
                    </a:solidFill>
                  </a:tcPr>
                </a:tc>
              </a:tr>
              <a:tr h="1822509">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200" u="sng" dirty="0" smtClean="0">
                          <a:solidFill>
                            <a:srgbClr val="FFFF00"/>
                          </a:solidFill>
                          <a:latin typeface="Tahoma" pitchFamily="34" charset="0"/>
                          <a:ea typeface="Tahoma" pitchFamily="34" charset="0"/>
                          <a:cs typeface="Tahoma" pitchFamily="34" charset="0"/>
                        </a:rPr>
                        <a:t>U</a:t>
                      </a:r>
                      <a:r>
                        <a:rPr lang="en-US" sz="4200" dirty="0" smtClean="0">
                          <a:solidFill>
                            <a:schemeClr val="bg1"/>
                          </a:solidFill>
                          <a:latin typeface="Tahoma" pitchFamily="34" charset="0"/>
                          <a:ea typeface="Tahoma" pitchFamily="34" charset="0"/>
                          <a:cs typeface="Tahoma" pitchFamily="34" charset="0"/>
                        </a:rPr>
                        <a:t>nmotivated- makes excuses  </a:t>
                      </a:r>
                      <a:r>
                        <a:rPr lang="en-US" sz="4200" dirty="0" smtClean="0">
                          <a:solidFill>
                            <a:schemeClr val="bg1"/>
                          </a:solidFill>
                          <a:effectLst/>
                          <a:latin typeface="Tahoma" pitchFamily="34" charset="0"/>
                          <a:ea typeface="Tahoma" pitchFamily="34" charset="0"/>
                          <a:cs typeface="Tahoma" pitchFamily="34" charset="0"/>
                        </a:rPr>
                        <a:t>(22:13; 26:13)</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97605257"/>
              </p:ext>
            </p:extLst>
          </p:nvPr>
        </p:nvGraphicFramePr>
        <p:xfrm>
          <a:off x="0" y="5562600"/>
          <a:ext cx="14630400" cy="2667000"/>
        </p:xfrm>
        <a:graphic>
          <a:graphicData uri="http://schemas.openxmlformats.org/drawingml/2006/table">
            <a:tbl>
              <a:tblPr firstRow="1" bandRow="1">
                <a:tableStyleId>{073A0DAA-6AF3-43AB-8588-CEC1D06C72B9}</a:tableStyleId>
              </a:tblPr>
              <a:tblGrid>
                <a:gridCol w="7315200"/>
                <a:gridCol w="7315200"/>
              </a:tblGrid>
              <a:tr h="2667000">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200" b="0"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val="877704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639500938"/>
              </p:ext>
            </p:extLst>
          </p:nvPr>
        </p:nvGraphicFramePr>
        <p:xfrm>
          <a:off x="0" y="-215581"/>
          <a:ext cx="14630400" cy="5787559"/>
        </p:xfrm>
        <a:graphic>
          <a:graphicData uri="http://schemas.openxmlformats.org/drawingml/2006/table">
            <a:tbl>
              <a:tblPr firstRow="1" bandRow="1">
                <a:tableStyleId>{073A0DAA-6AF3-43AB-8588-CEC1D06C72B9}</a:tableStyleId>
              </a:tblPr>
              <a:tblGrid>
                <a:gridCol w="7315200"/>
                <a:gridCol w="7315200"/>
              </a:tblGrid>
              <a:tr h="992353">
                <a:tc>
                  <a:txBody>
                    <a:bodyPr/>
                    <a:lstStyle/>
                    <a:p>
                      <a:pPr algn="ctr"/>
                      <a:r>
                        <a:rPr lang="en-US" sz="5500" dirty="0" smtClean="0">
                          <a:solidFill>
                            <a:srgbClr val="FFFF00"/>
                          </a:solidFill>
                          <a:latin typeface="Tahoma" pitchFamily="34" charset="0"/>
                          <a:ea typeface="Tahoma" pitchFamily="34" charset="0"/>
                          <a:cs typeface="Tahoma" pitchFamily="34" charset="0"/>
                        </a:rPr>
                        <a:t>Sluggard</a:t>
                      </a:r>
                      <a:endParaRPr lang="en-US" sz="55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5500" dirty="0" smtClean="0">
                          <a:solidFill>
                            <a:srgbClr val="00B0F0"/>
                          </a:solidFill>
                          <a:latin typeface="Tahoma" pitchFamily="34" charset="0"/>
                          <a:ea typeface="Tahoma" pitchFamily="34" charset="0"/>
                          <a:cs typeface="Tahoma" pitchFamily="34" charset="0"/>
                        </a:rPr>
                        <a:t>Ants</a:t>
                      </a:r>
                      <a:endParaRPr lang="en-US" sz="5500" dirty="0">
                        <a:solidFill>
                          <a:srgbClr val="00B0F0"/>
                        </a:solidFill>
                        <a:latin typeface="Tahoma" pitchFamily="34" charset="0"/>
                        <a:ea typeface="Tahoma" pitchFamily="34" charset="0"/>
                        <a:cs typeface="Tahoma" pitchFamily="34" charset="0"/>
                      </a:endParaRPr>
                    </a:p>
                  </a:txBody>
                  <a:tcPr>
                    <a:solidFill>
                      <a:schemeClr val="tx1"/>
                    </a:solidFill>
                  </a:tcPr>
                </a:tc>
              </a:tr>
              <a:tr h="1601097">
                <a:tc>
                  <a:txBody>
                    <a:bodyPr/>
                    <a:lstStyle/>
                    <a:p>
                      <a:pPr algn="ctr"/>
                      <a:r>
                        <a:rPr lang="en-US" sz="4200" u="sng" baseline="0" dirty="0" smtClean="0">
                          <a:solidFill>
                            <a:srgbClr val="FFFF00"/>
                          </a:solidFill>
                          <a:latin typeface="Tahoma" pitchFamily="34" charset="0"/>
                          <a:ea typeface="Tahoma" pitchFamily="34" charset="0"/>
                          <a:cs typeface="Tahoma" pitchFamily="34" charset="0"/>
                        </a:rPr>
                        <a:t>S</a:t>
                      </a:r>
                      <a:r>
                        <a:rPr lang="en-US" sz="4200" baseline="0" dirty="0" smtClean="0">
                          <a:solidFill>
                            <a:schemeClr val="bg1"/>
                          </a:solidFill>
                          <a:latin typeface="Tahoma" pitchFamily="34" charset="0"/>
                          <a:ea typeface="Tahoma" pitchFamily="34" charset="0"/>
                          <a:cs typeface="Tahoma" pitchFamily="34" charset="0"/>
                        </a:rPr>
                        <a:t>luggish- hinged to his bed</a:t>
                      </a:r>
                    </a:p>
                    <a:p>
                      <a:pPr algn="ctr"/>
                      <a:r>
                        <a:rPr lang="en-US" sz="4200" dirty="0" smtClean="0">
                          <a:solidFill>
                            <a:schemeClr val="bg1"/>
                          </a:solidFill>
                          <a:effectLst/>
                          <a:latin typeface="Tahoma" pitchFamily="34" charset="0"/>
                          <a:ea typeface="Tahoma" pitchFamily="34" charset="0"/>
                          <a:cs typeface="Tahoma" pitchFamily="34" charset="0"/>
                        </a:rPr>
                        <a:t>(Pr. 6:9-10; 19:15; 26:14)</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200" u="sng" baseline="0" dirty="0" smtClean="0">
                          <a:solidFill>
                            <a:srgbClr val="00B0F0"/>
                          </a:solidFill>
                          <a:latin typeface="Tahoma" pitchFamily="34" charset="0"/>
                          <a:ea typeface="Tahoma" pitchFamily="34" charset="0"/>
                          <a:cs typeface="Tahoma" pitchFamily="34" charset="0"/>
                        </a:rPr>
                        <a:t>A</a:t>
                      </a:r>
                      <a:r>
                        <a:rPr lang="en-US" sz="4200" baseline="0" dirty="0" smtClean="0">
                          <a:solidFill>
                            <a:schemeClr val="bg1"/>
                          </a:solidFill>
                          <a:latin typeface="Tahoma" pitchFamily="34" charset="0"/>
                          <a:ea typeface="Tahoma" pitchFamily="34" charset="0"/>
                          <a:cs typeface="Tahoma" pitchFamily="34" charset="0"/>
                        </a:rPr>
                        <a:t>ctive- prepare food in summer </a:t>
                      </a:r>
                      <a:r>
                        <a:rPr lang="en-US" sz="4200" dirty="0" smtClean="0">
                          <a:solidFill>
                            <a:schemeClr val="bg1"/>
                          </a:solidFill>
                          <a:effectLst/>
                          <a:latin typeface="Tahoma" pitchFamily="34" charset="0"/>
                          <a:ea typeface="Tahoma" pitchFamily="34" charset="0"/>
                          <a:cs typeface="Tahoma" pitchFamily="34" charset="0"/>
                        </a:rPr>
                        <a:t>(6:6-8a; 30:24-25)</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r h="1122921">
                <a:tc>
                  <a:txBody>
                    <a:bodyPr/>
                    <a:lstStyle/>
                    <a:p>
                      <a:pPr algn="ctr"/>
                      <a:r>
                        <a:rPr lang="en-US" sz="4200" u="sng" dirty="0" smtClean="0">
                          <a:solidFill>
                            <a:srgbClr val="FFFF00"/>
                          </a:solidFill>
                          <a:latin typeface="Tahoma" pitchFamily="34" charset="0"/>
                          <a:ea typeface="Tahoma" pitchFamily="34" charset="0"/>
                          <a:cs typeface="Tahoma" pitchFamily="34" charset="0"/>
                        </a:rPr>
                        <a:t>L</a:t>
                      </a:r>
                      <a:r>
                        <a:rPr lang="en-US" sz="4200" dirty="0" smtClean="0">
                          <a:solidFill>
                            <a:schemeClr val="bg1"/>
                          </a:solidFill>
                          <a:latin typeface="Tahoma" pitchFamily="34" charset="0"/>
                          <a:ea typeface="Tahoma" pitchFamily="34" charset="0"/>
                          <a:cs typeface="Tahoma" pitchFamily="34" charset="0"/>
                        </a:rPr>
                        <a:t>ethargic- wastes</a:t>
                      </a:r>
                      <a:r>
                        <a:rPr lang="en-US" sz="4200" baseline="0" dirty="0" smtClean="0">
                          <a:solidFill>
                            <a:schemeClr val="bg1"/>
                          </a:solidFill>
                          <a:latin typeface="Tahoma" pitchFamily="34" charset="0"/>
                          <a:ea typeface="Tahoma" pitchFamily="34" charset="0"/>
                          <a:cs typeface="Tahoma" pitchFamily="34" charset="0"/>
                        </a:rPr>
                        <a:t> time, thinks he’s wise (26:15-16)</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lvl="0" indent="0" algn="ctr" defTabSz="1306220" rtl="0" eaLnBrk="1" fontAlgn="auto" latinLnBrk="0" hangingPunct="1">
                        <a:lnSpc>
                          <a:spcPct val="100000"/>
                        </a:lnSpc>
                        <a:spcBef>
                          <a:spcPts val="0"/>
                        </a:spcBef>
                        <a:spcAft>
                          <a:spcPts val="0"/>
                        </a:spcAft>
                        <a:buClrTx/>
                        <a:buSzTx/>
                        <a:buFontTx/>
                        <a:buNone/>
                        <a:tabLst/>
                        <a:defRPr/>
                      </a:pPr>
                      <a:r>
                        <a:rPr lang="en-US" sz="4200" u="sng" dirty="0" smtClean="0">
                          <a:solidFill>
                            <a:srgbClr val="00B0F0"/>
                          </a:solidFill>
                          <a:latin typeface="Tahoma" pitchFamily="34" charset="0"/>
                          <a:ea typeface="Tahoma" pitchFamily="34" charset="0"/>
                          <a:cs typeface="Tahoma" pitchFamily="34" charset="0"/>
                        </a:rPr>
                        <a:t>N</a:t>
                      </a:r>
                      <a:r>
                        <a:rPr lang="en-US" sz="4200" dirty="0" smtClean="0">
                          <a:solidFill>
                            <a:schemeClr val="bg1"/>
                          </a:solidFill>
                          <a:latin typeface="Tahoma" pitchFamily="34" charset="0"/>
                          <a:ea typeface="Tahoma" pitchFamily="34" charset="0"/>
                          <a:cs typeface="Tahoma" pitchFamily="34" charset="0"/>
                        </a:rPr>
                        <a:t>ever</a:t>
                      </a:r>
                      <a:r>
                        <a:rPr lang="en-US" sz="4200" baseline="0" dirty="0" smtClean="0">
                          <a:solidFill>
                            <a:schemeClr val="bg1"/>
                          </a:solidFill>
                          <a:latin typeface="Tahoma" pitchFamily="34" charset="0"/>
                          <a:ea typeface="Tahoma" pitchFamily="34" charset="0"/>
                          <a:cs typeface="Tahoma" pitchFamily="34" charset="0"/>
                        </a:rPr>
                        <a:t> quit</a:t>
                      </a:r>
                      <a:r>
                        <a:rPr lang="en-US" sz="4200" dirty="0" smtClean="0">
                          <a:solidFill>
                            <a:schemeClr val="bg1"/>
                          </a:solidFill>
                          <a:latin typeface="Tahoma" pitchFamily="34" charset="0"/>
                          <a:ea typeface="Tahoma" pitchFamily="34" charset="0"/>
                          <a:cs typeface="Tahoma" pitchFamily="34" charset="0"/>
                        </a:rPr>
                        <a:t>- w/o reward</a:t>
                      </a:r>
                      <a:r>
                        <a:rPr lang="en-US" sz="4200" baseline="0" dirty="0" smtClean="0">
                          <a:solidFill>
                            <a:schemeClr val="bg1"/>
                          </a:solidFill>
                          <a:latin typeface="Tahoma" pitchFamily="34" charset="0"/>
                          <a:ea typeface="Tahoma" pitchFamily="34" charset="0"/>
                          <a:cs typeface="Tahoma" pitchFamily="34" charset="0"/>
                        </a:rPr>
                        <a:t> (</a:t>
                      </a:r>
                      <a:r>
                        <a:rPr lang="en-US" sz="4200" dirty="0" smtClean="0">
                          <a:solidFill>
                            <a:schemeClr val="bg1"/>
                          </a:solidFill>
                          <a:effectLst/>
                          <a:latin typeface="Tahoma" pitchFamily="34" charset="0"/>
                          <a:ea typeface="Tahoma" pitchFamily="34" charset="0"/>
                          <a:cs typeface="Tahoma" pitchFamily="34" charset="0"/>
                        </a:rPr>
                        <a:t>6:6) </a:t>
                      </a:r>
                      <a:endParaRPr lang="en-US" sz="4200" dirty="0" smtClean="0">
                        <a:solidFill>
                          <a:schemeClr val="bg1"/>
                        </a:solidFill>
                        <a:latin typeface="Tahoma" pitchFamily="34" charset="0"/>
                        <a:ea typeface="Tahoma" pitchFamily="34" charset="0"/>
                        <a:cs typeface="Tahoma" pitchFamily="34" charset="0"/>
                      </a:endParaRPr>
                    </a:p>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dirty="0" smtClean="0">
                        <a:solidFill>
                          <a:schemeClr val="bg1"/>
                        </a:solidFill>
                        <a:latin typeface="Tahoma" pitchFamily="34" charset="0"/>
                        <a:ea typeface="Tahoma" pitchFamily="34" charset="0"/>
                        <a:cs typeface="Tahoma" pitchFamily="34" charset="0"/>
                      </a:endParaRPr>
                    </a:p>
                  </a:txBody>
                  <a:tcPr>
                    <a:solidFill>
                      <a:schemeClr val="tx1"/>
                    </a:solidFill>
                  </a:tcPr>
                </a:tc>
              </a:tr>
              <a:tr h="1822509">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200" u="sng" dirty="0" smtClean="0">
                          <a:solidFill>
                            <a:srgbClr val="FFFF00"/>
                          </a:solidFill>
                          <a:latin typeface="Tahoma" pitchFamily="34" charset="0"/>
                          <a:ea typeface="Tahoma" pitchFamily="34" charset="0"/>
                          <a:cs typeface="Tahoma" pitchFamily="34" charset="0"/>
                        </a:rPr>
                        <a:t>U</a:t>
                      </a:r>
                      <a:r>
                        <a:rPr lang="en-US" sz="4200" dirty="0" smtClean="0">
                          <a:solidFill>
                            <a:schemeClr val="bg1"/>
                          </a:solidFill>
                          <a:latin typeface="Tahoma" pitchFamily="34" charset="0"/>
                          <a:ea typeface="Tahoma" pitchFamily="34" charset="0"/>
                          <a:cs typeface="Tahoma" pitchFamily="34" charset="0"/>
                        </a:rPr>
                        <a:t>nmotivated- makes excuses  </a:t>
                      </a:r>
                      <a:r>
                        <a:rPr lang="en-US" sz="4200" dirty="0" smtClean="0">
                          <a:solidFill>
                            <a:schemeClr val="bg1"/>
                          </a:solidFill>
                          <a:effectLst/>
                          <a:latin typeface="Tahoma" pitchFamily="34" charset="0"/>
                          <a:ea typeface="Tahoma" pitchFamily="34" charset="0"/>
                          <a:cs typeface="Tahoma" pitchFamily="34" charset="0"/>
                        </a:rPr>
                        <a:t>(22:13; 26:13)</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lvl="0" indent="0" algn="ctr" defTabSz="1306220" rtl="0" eaLnBrk="1" fontAlgn="auto" latinLnBrk="0" hangingPunct="1">
                        <a:lnSpc>
                          <a:spcPct val="100000"/>
                        </a:lnSpc>
                        <a:spcBef>
                          <a:spcPts val="0"/>
                        </a:spcBef>
                        <a:spcAft>
                          <a:spcPts val="0"/>
                        </a:spcAft>
                        <a:buClrTx/>
                        <a:buSzTx/>
                        <a:buFontTx/>
                        <a:buNone/>
                        <a:tabLst/>
                        <a:defRPr/>
                      </a:pPr>
                      <a:r>
                        <a:rPr lang="en-US" sz="4200" u="sng" dirty="0" smtClean="0">
                          <a:solidFill>
                            <a:srgbClr val="00B0F0"/>
                          </a:solidFill>
                          <a:latin typeface="Tahoma" pitchFamily="34" charset="0"/>
                          <a:ea typeface="Tahoma" pitchFamily="34" charset="0"/>
                          <a:cs typeface="Tahoma" pitchFamily="34" charset="0"/>
                        </a:rPr>
                        <a:t>T</a:t>
                      </a:r>
                      <a:r>
                        <a:rPr lang="en-US" sz="4200" dirty="0" smtClean="0">
                          <a:solidFill>
                            <a:schemeClr val="bg1"/>
                          </a:solidFill>
                          <a:latin typeface="Tahoma" pitchFamily="34" charset="0"/>
                          <a:ea typeface="Tahoma" pitchFamily="34" charset="0"/>
                          <a:cs typeface="Tahoma" pitchFamily="34" charset="0"/>
                        </a:rPr>
                        <a:t>alents</a:t>
                      </a:r>
                      <a:r>
                        <a:rPr lang="en-US" sz="4200" baseline="0" dirty="0" smtClean="0">
                          <a:solidFill>
                            <a:schemeClr val="bg1"/>
                          </a:solidFill>
                          <a:latin typeface="Tahoma" pitchFamily="34" charset="0"/>
                          <a:ea typeface="Tahoma" pitchFamily="34" charset="0"/>
                          <a:cs typeface="Tahoma" pitchFamily="34" charset="0"/>
                        </a:rPr>
                        <a:t> used w/o a ruler to tell them what to do (6:7)</a:t>
                      </a:r>
                      <a:endParaRPr lang="en-US" sz="42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97605257"/>
              </p:ext>
            </p:extLst>
          </p:nvPr>
        </p:nvGraphicFramePr>
        <p:xfrm>
          <a:off x="0" y="5562600"/>
          <a:ext cx="14630400" cy="2667000"/>
        </p:xfrm>
        <a:graphic>
          <a:graphicData uri="http://schemas.openxmlformats.org/drawingml/2006/table">
            <a:tbl>
              <a:tblPr firstRow="1" bandRow="1">
                <a:tableStyleId>{073A0DAA-6AF3-43AB-8588-CEC1D06C72B9}</a:tableStyleId>
              </a:tblPr>
              <a:tblGrid>
                <a:gridCol w="7315200"/>
                <a:gridCol w="7315200"/>
              </a:tblGrid>
              <a:tr h="2667000">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200" b="0"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val="3202772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1599</TotalTime>
  <Words>2342</Words>
  <Application>Microsoft Office PowerPoint</Application>
  <PresentationFormat>Custom</PresentationFormat>
  <Paragraphs>140</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Impact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 Must Learn Wisdom from the Ants</vt:lpstr>
      <vt:lpstr>We Must Learn Wisdom from the Ants</vt:lpstr>
      <vt:lpstr>We Must Learn Wisdom from the Ants</vt:lpstr>
      <vt:lpstr>We Must Learn Wisdom from the Ants</vt:lpstr>
      <vt:lpstr>Conclusion</vt:lpstr>
      <vt:lpstr>Hymns for Worship at Woodmont</vt:lpstr>
    </vt:vector>
  </TitlesOfParts>
  <Company>Highway 290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Lawrence Locklair</dc:creator>
  <cp:lastModifiedBy>Steven Locklair</cp:lastModifiedBy>
  <cp:revision>55</cp:revision>
  <dcterms:created xsi:type="dcterms:W3CDTF">2015-03-08T01:18:15Z</dcterms:created>
  <dcterms:modified xsi:type="dcterms:W3CDTF">2017-06-11T19:37:05Z</dcterms:modified>
</cp:coreProperties>
</file>