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63" r:id="rId2"/>
    <p:sldId id="256" r:id="rId3"/>
    <p:sldId id="260" r:id="rId4"/>
    <p:sldId id="273" r:id="rId5"/>
    <p:sldId id="272" r:id="rId6"/>
    <p:sldId id="271" r:id="rId7"/>
    <p:sldId id="270" r:id="rId8"/>
    <p:sldId id="269" r:id="rId9"/>
    <p:sldId id="268" r:id="rId10"/>
    <p:sldId id="267" r:id="rId11"/>
    <p:sldId id="266" r:id="rId12"/>
    <p:sldId id="265" r:id="rId13"/>
    <p:sldId id="264" r:id="rId14"/>
    <p:sldId id="261" r:id="rId15"/>
    <p:sldId id="262" r:id="rId16"/>
    <p:sldId id="27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88768" autoAdjust="0"/>
  </p:normalViewPr>
  <p:slideViewPr>
    <p:cSldViewPr snapToGrid="0">
      <p:cViewPr varScale="1">
        <p:scale>
          <a:sx n="76" d="100"/>
          <a:sy n="76" d="100"/>
        </p:scale>
        <p:origin x="113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FA6225F-1ED4-4382-AB06-92F5A4F67483}" type="datetimeFigureOut">
              <a:rPr lang="en-US" smtClean="0"/>
              <a:t>6/25/2017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1D6D272-DFFF-49FF-B3C2-AC2F85490B30}" type="slidenum">
              <a:rPr lang="en-US" smtClean="0"/>
              <a:t>‹#›</a:t>
            </a:fld>
            <a:endParaRPr lang="en-US"/>
          </a:p>
        </p:txBody>
      </p:sp>
    </p:spTree>
    <p:extLst>
      <p:ext uri="{BB962C8B-B14F-4D97-AF65-F5344CB8AC3E}">
        <p14:creationId xmlns:p14="http://schemas.microsoft.com/office/powerpoint/2010/main" val="1681225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DCEF51-EDFB-4561-8A9C-AC6E4A5B96E0}" type="datetimeFigureOut">
              <a:rPr lang="en-US" smtClean="0"/>
              <a:t>6/25/2017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5E0866-EF36-4EFF-BC4E-AC7C31BF9826}" type="slidenum">
              <a:rPr lang="en-US" smtClean="0"/>
              <a:t>‹#›</a:t>
            </a:fld>
            <a:endParaRPr lang="en-US"/>
          </a:p>
        </p:txBody>
      </p:sp>
    </p:spTree>
    <p:extLst>
      <p:ext uri="{BB962C8B-B14F-4D97-AF65-F5344CB8AC3E}">
        <p14:creationId xmlns:p14="http://schemas.microsoft.com/office/powerpoint/2010/main" val="2554517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 to next page after welcoming brethren.</a:t>
            </a:r>
            <a:endParaRPr lang="en-US" dirty="0"/>
          </a:p>
        </p:txBody>
      </p:sp>
      <p:sp>
        <p:nvSpPr>
          <p:cNvPr id="4" name="Slide Number Placeholder 3"/>
          <p:cNvSpPr>
            <a:spLocks noGrp="1"/>
          </p:cNvSpPr>
          <p:nvPr>
            <p:ph type="sldNum" sz="quarter" idx="10"/>
          </p:nvPr>
        </p:nvSpPr>
        <p:spPr/>
        <p:txBody>
          <a:bodyPr/>
          <a:lstStyle/>
          <a:p>
            <a:fld id="{105E0866-EF36-4EFF-BC4E-AC7C31BF9826}" type="slidenum">
              <a:rPr lang="en-US" smtClean="0"/>
              <a:t>1</a:t>
            </a:fld>
            <a:endParaRPr lang="en-US"/>
          </a:p>
        </p:txBody>
      </p:sp>
    </p:spTree>
    <p:extLst>
      <p:ext uri="{BB962C8B-B14F-4D97-AF65-F5344CB8AC3E}">
        <p14:creationId xmlns:p14="http://schemas.microsoft.com/office/powerpoint/2010/main" val="11046104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Gossip adds wood to fire. We can take a good fight, add</a:t>
            </a:r>
            <a:r>
              <a:rPr lang="en-US" baseline="0" dirty="0" smtClean="0"/>
              <a:t> gossip, &amp;</a:t>
            </a:r>
            <a:r>
              <a:rPr lang="en-US" dirty="0" smtClean="0"/>
              <a:t> it quickly gets out of control. S</a:t>
            </a:r>
            <a:r>
              <a:rPr lang="en-US" sz="1200" kern="1200" dirty="0" smtClean="0">
                <a:solidFill>
                  <a:schemeClr val="tx1"/>
                </a:solidFill>
                <a:latin typeface="+mn-lt"/>
                <a:ea typeface="+mn-ea"/>
                <a:cs typeface="+mn-cs"/>
              </a:rPr>
              <a:t>trife </a:t>
            </a:r>
            <a:r>
              <a:rPr lang="en-US" sz="1200" kern="1200" dirty="0" smtClean="0">
                <a:solidFill>
                  <a:schemeClr val="tx1"/>
                </a:solidFill>
                <a:latin typeface="+mn-lt"/>
                <a:ea typeface="+mn-ea"/>
                <a:cs typeface="+mn-cs"/>
              </a:rPr>
              <a:t>will </a:t>
            </a:r>
            <a:r>
              <a:rPr lang="en-US" sz="1200" kern="1200" dirty="0" smtClean="0">
                <a:solidFill>
                  <a:schemeClr val="tx1"/>
                </a:solidFill>
                <a:latin typeface="+mn-lt"/>
                <a:ea typeface="+mn-ea"/>
                <a:cs typeface="+mn-cs"/>
              </a:rPr>
              <a:t>cease </a:t>
            </a:r>
            <a:r>
              <a:rPr lang="en-US" sz="1200" kern="1200" dirty="0" smtClean="0">
                <a:solidFill>
                  <a:schemeClr val="tx1"/>
                </a:solidFill>
                <a:latin typeface="+mn-lt"/>
                <a:ea typeface="+mn-ea"/>
                <a:cs typeface="+mn-cs"/>
              </a:rPr>
              <a:t>as the fire will go out when it has no </a:t>
            </a:r>
            <a:r>
              <a:rPr lang="en-US" sz="1200" kern="1200" dirty="0" smtClean="0">
                <a:solidFill>
                  <a:schemeClr val="tx1"/>
                </a:solidFill>
                <a:latin typeface="+mn-lt"/>
                <a:ea typeface="+mn-ea"/>
                <a:cs typeface="+mn-cs"/>
              </a:rPr>
              <a:t>fuel of gossip</a:t>
            </a:r>
            <a:r>
              <a:rPr lang="en-US" sz="1200" kern="1200" baseline="0" dirty="0" smtClean="0">
                <a:solidFill>
                  <a:schemeClr val="tx1"/>
                </a:solidFill>
                <a:latin typeface="+mn-lt"/>
                <a:ea typeface="+mn-ea"/>
                <a:cs typeface="+mn-cs"/>
              </a:rPr>
              <a:t> Peace will prevail instead of discord. </a:t>
            </a:r>
            <a:r>
              <a:rPr lang="en-US" dirty="0" smtClean="0"/>
              <a:t>James 3:5-6, “So also the tongue is a small part of the body, and yet it boasts of great things. See how great a forest is set aflame by such a small fire! And the tongue is a fire, the very world of iniquity; the tongue is set among our members as that which defiles the entire body, and sets on fire the course of our life, and is set on fire by hell.” Gossip, therefore, is extremely dangerous! Put out the fire of gossip by refusing to be a tool of the devil and make</a:t>
            </a:r>
            <a:r>
              <a:rPr lang="en-US" baseline="0" dirty="0" smtClean="0"/>
              <a:t> peace. You must have conviction to do it. </a:t>
            </a:r>
            <a:endParaRPr lang="en-US" dirty="0"/>
          </a:p>
        </p:txBody>
      </p:sp>
      <p:sp>
        <p:nvSpPr>
          <p:cNvPr id="4" name="Slide Number Placeholder 3"/>
          <p:cNvSpPr>
            <a:spLocks noGrp="1"/>
          </p:cNvSpPr>
          <p:nvPr>
            <p:ph type="sldNum" sz="quarter" idx="10"/>
          </p:nvPr>
        </p:nvSpPr>
        <p:spPr/>
        <p:txBody>
          <a:bodyPr/>
          <a:lstStyle/>
          <a:p>
            <a:fld id="{105E0866-EF36-4EFF-BC4E-AC7C31BF9826}" type="slidenum">
              <a:rPr lang="en-US" smtClean="0"/>
              <a:t>11</a:t>
            </a:fld>
            <a:endParaRPr lang="en-US"/>
          </a:p>
        </p:txBody>
      </p:sp>
    </p:spTree>
    <p:extLst>
      <p:ext uri="{BB962C8B-B14F-4D97-AF65-F5344CB8AC3E}">
        <p14:creationId xmlns:p14="http://schemas.microsoft.com/office/powerpoint/2010/main" val="9599030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Gossip is a practice that is worthy of death</a:t>
            </a:r>
            <a:r>
              <a:rPr lang="en-US" baseline="0" dirty="0" smtClean="0"/>
              <a:t> and is a great evil.</a:t>
            </a:r>
            <a:endParaRPr lang="en-US" dirty="0"/>
          </a:p>
        </p:txBody>
      </p:sp>
      <p:sp>
        <p:nvSpPr>
          <p:cNvPr id="4" name="Slide Number Placeholder 3"/>
          <p:cNvSpPr>
            <a:spLocks noGrp="1"/>
          </p:cNvSpPr>
          <p:nvPr>
            <p:ph type="sldNum" sz="quarter" idx="10"/>
          </p:nvPr>
        </p:nvSpPr>
        <p:spPr/>
        <p:txBody>
          <a:bodyPr/>
          <a:lstStyle/>
          <a:p>
            <a:fld id="{105E0866-EF36-4EFF-BC4E-AC7C31BF9826}" type="slidenum">
              <a:rPr lang="en-US" smtClean="0"/>
              <a:t>12</a:t>
            </a:fld>
            <a:endParaRPr lang="en-US"/>
          </a:p>
        </p:txBody>
      </p:sp>
    </p:spTree>
    <p:extLst>
      <p:ext uri="{BB962C8B-B14F-4D97-AF65-F5344CB8AC3E}">
        <p14:creationId xmlns:p14="http://schemas.microsoft.com/office/powerpoint/2010/main" val="1011122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should rejoice in the truth and think the best</a:t>
            </a:r>
            <a:r>
              <a:rPr lang="en-US" baseline="0" dirty="0" smtClean="0"/>
              <a:t> of our brethren unless there is evidence to suggest otherwise.   </a:t>
            </a:r>
            <a:r>
              <a:rPr lang="en-US" baseline="0" dirty="0" smtClean="0"/>
              <a:t>When </a:t>
            </a:r>
            <a:r>
              <a:rPr lang="en-US" baseline="0" dirty="0" smtClean="0"/>
              <a:t>you hear something, ask yourself if </a:t>
            </a:r>
            <a:r>
              <a:rPr lang="en-US" sz="1200" b="0" i="0" kern="1200" dirty="0" smtClean="0">
                <a:solidFill>
                  <a:schemeClr val="tx1"/>
                </a:solidFill>
                <a:effectLst/>
                <a:latin typeface="+mn-lt"/>
                <a:ea typeface="+mn-ea"/>
                <a:cs typeface="+mn-cs"/>
              </a:rPr>
              <a:t>it is even </a:t>
            </a:r>
            <a:r>
              <a:rPr lang="en-US" sz="1200" b="0" i="0" kern="1200" dirty="0" smtClean="0">
                <a:solidFill>
                  <a:schemeClr val="tx1"/>
                </a:solidFill>
                <a:effectLst/>
                <a:latin typeface="+mn-lt"/>
                <a:ea typeface="+mn-ea"/>
                <a:cs typeface="+mn-cs"/>
              </a:rPr>
              <a:t>true? Is it kind? Is it necessary to repeat it</a:t>
            </a:r>
            <a:r>
              <a:rPr lang="en-US" sz="1200" b="0" i="0" kern="1200" dirty="0" smtClean="0">
                <a:solidFill>
                  <a:schemeClr val="tx1"/>
                </a:solidFill>
                <a:effectLst/>
                <a:latin typeface="+mn-lt"/>
                <a:ea typeface="+mn-ea"/>
                <a:cs typeface="+mn-cs"/>
              </a:rPr>
              <a:t>? </a:t>
            </a:r>
            <a:r>
              <a:rPr lang="en-US" dirty="0" smtClean="0"/>
              <a:t>If you are tempted to reveal A tale someone has told About another, make it pass, Before you speak, three gates of gold. These narrow gates: First, ‘Is it true?’ Then, ‘Is it needful?’ In your mind Page 6 of 9 Give truthful answer. And the next Is last and narrowest, ‘Is it kind?’ And if to reach your lips at last It passes through these gateways three, Then you may tell the tale, nor fear What the results of speech may be.</a:t>
            </a:r>
            <a:endParaRPr lang="en-US" dirty="0"/>
          </a:p>
        </p:txBody>
      </p:sp>
      <p:sp>
        <p:nvSpPr>
          <p:cNvPr id="4" name="Slide Number Placeholder 3"/>
          <p:cNvSpPr>
            <a:spLocks noGrp="1"/>
          </p:cNvSpPr>
          <p:nvPr>
            <p:ph type="sldNum" sz="quarter" idx="10"/>
          </p:nvPr>
        </p:nvSpPr>
        <p:spPr/>
        <p:txBody>
          <a:bodyPr/>
          <a:lstStyle/>
          <a:p>
            <a:fld id="{105E0866-EF36-4EFF-BC4E-AC7C31BF9826}" type="slidenum">
              <a:rPr lang="en-US" smtClean="0"/>
              <a:t>13</a:t>
            </a:fld>
            <a:endParaRPr lang="en-US"/>
          </a:p>
        </p:txBody>
      </p:sp>
    </p:spTree>
    <p:extLst>
      <p:ext uri="{BB962C8B-B14F-4D97-AF65-F5344CB8AC3E}">
        <p14:creationId xmlns:p14="http://schemas.microsoft.com/office/powerpoint/2010/main" val="20167399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Once upon a time a man said something about his neighbor that was untrue. The word spread around the village as one person told another. But soon the truth came out—what could the man do? He went to see the village priest and the priest gave him some strange instructions. “Take a bag full of feathers and place one feather on the doorstep of each person who heard the untrue story you told. Then go back a day later, pick up the feather, and bring the bag back to me.” So the man did as the priest said. But when he went back to pick up the feathers nearly all of them were gone. When he went back to the priest he said, “Father, I did as you said but when I went back the wind had blown the feathers away and I could not get them back.” And the priest replied, “So it is with careless words, my son. Once they are spoken, they cannot be taken back. You may ask forgiveness for what you said but you cannot take your words back. The damage has already been done.” So it is with gossip.</a:t>
            </a:r>
          </a:p>
          <a:p>
            <a:endParaRPr lang="en-US" dirty="0"/>
          </a:p>
        </p:txBody>
      </p:sp>
      <p:sp>
        <p:nvSpPr>
          <p:cNvPr id="4" name="Slide Number Placeholder 3"/>
          <p:cNvSpPr>
            <a:spLocks noGrp="1"/>
          </p:cNvSpPr>
          <p:nvPr>
            <p:ph type="sldNum" sz="quarter" idx="10"/>
          </p:nvPr>
        </p:nvSpPr>
        <p:spPr/>
        <p:txBody>
          <a:bodyPr/>
          <a:lstStyle/>
          <a:p>
            <a:fld id="{105E0866-EF36-4EFF-BC4E-AC7C31BF9826}" type="slidenum">
              <a:rPr lang="en-US" smtClean="0"/>
              <a:t>14</a:t>
            </a:fld>
            <a:endParaRPr lang="en-US"/>
          </a:p>
        </p:txBody>
      </p:sp>
    </p:spTree>
    <p:extLst>
      <p:ext uri="{BB962C8B-B14F-4D97-AF65-F5344CB8AC3E}">
        <p14:creationId xmlns:p14="http://schemas.microsoft.com/office/powerpoint/2010/main" val="8041858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Have you heard about ______ ?  No and I don’t want to</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If the person</a:t>
            </a:r>
            <a:r>
              <a:rPr lang="en-US" sz="1200" baseline="0" dirty="0" smtClean="0">
                <a:solidFill>
                  <a:schemeClr val="bg1"/>
                </a:solidFill>
                <a:latin typeface="Tahoma" panose="020B0604030504040204" pitchFamily="34" charset="0"/>
                <a:ea typeface="Tahoma" panose="020B0604030504040204" pitchFamily="34" charset="0"/>
                <a:cs typeface="Tahoma" panose="020B0604030504040204" pitchFamily="34" charset="0"/>
              </a:rPr>
              <a:t> you’re talking about walked into the room would you stop talking. If so, maybe you shouldn’t share it. Or would you say, “speak of the devil.”</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Pr. 17:4 </a:t>
            </a:r>
            <a:r>
              <a:rPr lang="en-US" dirty="0" smtClean="0"/>
              <a:t>“An evildoer listens to wicked lips; a liar pays attention to a destructive tongue.” </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Gossip </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is not harmless and fun but is of the devil, and </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leads to hell</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The devil may not get you to steal,</a:t>
            </a:r>
            <a:r>
              <a:rPr lang="en-US" sz="1200" baseline="0" dirty="0" smtClean="0">
                <a:solidFill>
                  <a:schemeClr val="bg1"/>
                </a:solidFill>
                <a:latin typeface="Tahoma" panose="020B0604030504040204" pitchFamily="34" charset="0"/>
                <a:ea typeface="Tahoma" panose="020B0604030504040204" pitchFamily="34" charset="0"/>
                <a:cs typeface="Tahoma" panose="020B0604030504040204" pitchFamily="34" charset="0"/>
              </a:rPr>
              <a:t> get drunk, or commit adultery but if he can get you to be an instrument of gossip he can destroy not only you but many other souls. </a:t>
            </a:r>
            <a:r>
              <a:rPr lang="en-US" sz="1200" b="0" i="0" kern="1200" dirty="0" smtClean="0">
                <a:solidFill>
                  <a:schemeClr val="tx1"/>
                </a:solidFill>
                <a:effectLst/>
                <a:latin typeface="+mn-lt"/>
                <a:ea typeface="+mn-ea"/>
                <a:cs typeface="+mn-cs"/>
              </a:rPr>
              <a:t> </a:t>
            </a:r>
            <a:r>
              <a:rPr lang="en-US" dirty="0" smtClean="0"/>
              <a:t>You will be justified or condemned</a:t>
            </a:r>
            <a:r>
              <a:rPr lang="en-US" baseline="0" dirty="0" smtClean="0"/>
              <a:t> by your words in the judgment day (Mt. 12:36-37). But you can saved from God’s wrath through Jesus who died for you!  Jesus was gossiped about &amp; slandered &amp; knows what you’re going through.  </a:t>
            </a: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4" name="Slide Number Placeholder 3"/>
          <p:cNvSpPr>
            <a:spLocks noGrp="1"/>
          </p:cNvSpPr>
          <p:nvPr>
            <p:ph type="sldNum" sz="quarter" idx="10"/>
          </p:nvPr>
        </p:nvSpPr>
        <p:spPr/>
        <p:txBody>
          <a:bodyPr/>
          <a:lstStyle/>
          <a:p>
            <a:fld id="{105E0866-EF36-4EFF-BC4E-AC7C31BF9826}" type="slidenum">
              <a:rPr lang="en-US" smtClean="0"/>
              <a:t>15</a:t>
            </a:fld>
            <a:endParaRPr lang="en-US"/>
          </a:p>
        </p:txBody>
      </p:sp>
    </p:spTree>
    <p:extLst>
      <p:ext uri="{BB962C8B-B14F-4D97-AF65-F5344CB8AC3E}">
        <p14:creationId xmlns:p14="http://schemas.microsoft.com/office/powerpoint/2010/main" val="21320553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 to next page after welcoming brethren.</a:t>
            </a:r>
            <a:endParaRPr lang="en-US" dirty="0"/>
          </a:p>
        </p:txBody>
      </p:sp>
      <p:sp>
        <p:nvSpPr>
          <p:cNvPr id="4" name="Slide Number Placeholder 3"/>
          <p:cNvSpPr>
            <a:spLocks noGrp="1"/>
          </p:cNvSpPr>
          <p:nvPr>
            <p:ph type="sldNum" sz="quarter" idx="10"/>
          </p:nvPr>
        </p:nvSpPr>
        <p:spPr/>
        <p:txBody>
          <a:bodyPr/>
          <a:lstStyle/>
          <a:p>
            <a:fld id="{105E0866-EF36-4EFF-BC4E-AC7C31BF9826}" type="slidenum">
              <a:rPr lang="en-US" smtClean="0"/>
              <a:t>16</a:t>
            </a:fld>
            <a:endParaRPr lang="en-US"/>
          </a:p>
        </p:txBody>
      </p:sp>
    </p:spTree>
    <p:extLst>
      <p:ext uri="{BB962C8B-B14F-4D97-AF65-F5344CB8AC3E}">
        <p14:creationId xmlns:p14="http://schemas.microsoft.com/office/powerpoint/2010/main" val="2350446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Whisper-  “Have you heard about so &amp; so? Don’t tell anyone but he/she is doing such &amp; such !  If anyone asks, you didn’t hear it from me”  “everybody does it, it’s just harmless fun, and can actually be good for you” Gossip may appear to be fun &amp; exciting but the harm it does may be irreversible&amp; lead souls to torment.  A gossip is a tale bearer, whisperer, slanderer, or babbler about the personal/ private affairs of others. “</a:t>
            </a:r>
            <a:r>
              <a:rPr lang="en-US" sz="12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Godsibb</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originally meaning “godparent” before </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1050, then </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“friend, neighbor” in 1300 and eventually to “talk idly of the affairs of others” after </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KJV </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came out in 1611 (Online Etymology Dictionary). In this sermon we will compare the gossiper vs. what the child of God should </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do. Examine </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yourself by the Scriptures &amp; make application to your life so that you might be right with God (Acts 17:11;  1 Thess. 5:21-22)</a:t>
            </a:r>
          </a:p>
          <a:p>
            <a:endParaRPr lang="en-US" dirty="0"/>
          </a:p>
        </p:txBody>
      </p:sp>
      <p:sp>
        <p:nvSpPr>
          <p:cNvPr id="4" name="Slide Number Placeholder 3"/>
          <p:cNvSpPr>
            <a:spLocks noGrp="1"/>
          </p:cNvSpPr>
          <p:nvPr>
            <p:ph type="sldNum" sz="quarter" idx="10"/>
          </p:nvPr>
        </p:nvSpPr>
        <p:spPr/>
        <p:txBody>
          <a:bodyPr/>
          <a:lstStyle/>
          <a:p>
            <a:fld id="{105E0866-EF36-4EFF-BC4E-AC7C31BF9826}" type="slidenum">
              <a:rPr lang="en-US" smtClean="0"/>
              <a:t>2</a:t>
            </a:fld>
            <a:endParaRPr lang="en-US"/>
          </a:p>
        </p:txBody>
      </p:sp>
    </p:spTree>
    <p:extLst>
      <p:ext uri="{BB962C8B-B14F-4D97-AF65-F5344CB8AC3E}">
        <p14:creationId xmlns:p14="http://schemas.microsoft.com/office/powerpoint/2010/main" val="3131253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we said in the sermon on the sluggard,</a:t>
            </a:r>
            <a:r>
              <a:rPr lang="en-US" baseline="0" dirty="0" smtClean="0"/>
              <a:t> an idle mind  is the devil’s workshop.  Plenty of time to go from house to house but today you don’t have to that because now you can slander others from the comforts of your bedroom</a:t>
            </a:r>
            <a:r>
              <a:rPr lang="en-US" baseline="0" dirty="0" smtClean="0"/>
              <a:t>.  Many popular gossip websites. </a:t>
            </a:r>
            <a:r>
              <a:rPr lang="en-US" sz="1200" b="0" i="0" kern="1200" dirty="0" smtClean="0">
                <a:solidFill>
                  <a:schemeClr val="tx1"/>
                </a:solidFill>
                <a:effectLst/>
                <a:latin typeface="+mn-lt"/>
                <a:ea typeface="+mn-ea"/>
                <a:cs typeface="+mn-cs"/>
              </a:rPr>
              <a:t>If you are tempted to gossip about others it could be you have too much time on your hands. </a:t>
            </a:r>
            <a:r>
              <a:rPr lang="en-US" sz="1200" kern="1200" dirty="0" smtClean="0">
                <a:solidFill>
                  <a:schemeClr val="tx1"/>
                </a:solidFill>
                <a:latin typeface="+mn-lt"/>
                <a:ea typeface="+mn-ea"/>
                <a:cs typeface="+mn-cs"/>
              </a:rPr>
              <a:t>If housekeepers do not mind their business, they allow themselves</a:t>
            </a:r>
            <a:r>
              <a:rPr lang="en-US" sz="1200" kern="1200" baseline="0" dirty="0" smtClean="0">
                <a:solidFill>
                  <a:schemeClr val="tx1"/>
                </a:solidFill>
                <a:latin typeface="+mn-lt"/>
                <a:ea typeface="+mn-ea"/>
                <a:cs typeface="+mn-cs"/>
              </a:rPr>
              <a:t> to be a tool of the devil </a:t>
            </a:r>
            <a:r>
              <a:rPr lang="en-US" sz="1200" b="0" i="0" kern="1200" dirty="0" smtClean="0">
                <a:solidFill>
                  <a:schemeClr val="tx1"/>
                </a:solidFill>
                <a:effectLst/>
                <a:latin typeface="+mn-lt"/>
                <a:ea typeface="+mn-ea"/>
                <a:cs typeface="+mn-cs"/>
              </a:rPr>
              <a:t>Use your time productively to bear the fruit of righteousness instead of the fruit of destruction.</a:t>
            </a:r>
            <a:endParaRPr lang="en-US" dirty="0"/>
          </a:p>
        </p:txBody>
      </p:sp>
      <p:sp>
        <p:nvSpPr>
          <p:cNvPr id="4" name="Slide Number Placeholder 3"/>
          <p:cNvSpPr>
            <a:spLocks noGrp="1"/>
          </p:cNvSpPr>
          <p:nvPr>
            <p:ph type="sldNum" sz="quarter" idx="10"/>
          </p:nvPr>
        </p:nvSpPr>
        <p:spPr/>
        <p:txBody>
          <a:bodyPr/>
          <a:lstStyle/>
          <a:p>
            <a:fld id="{105E0866-EF36-4EFF-BC4E-AC7C31BF9826}" type="slidenum">
              <a:rPr lang="en-US" smtClean="0"/>
              <a:t>4</a:t>
            </a:fld>
            <a:endParaRPr lang="en-US"/>
          </a:p>
        </p:txBody>
      </p:sp>
    </p:spTree>
    <p:extLst>
      <p:ext uri="{BB962C8B-B14F-4D97-AF65-F5344CB8AC3E}">
        <p14:creationId xmlns:p14="http://schemas.microsoft.com/office/powerpoint/2010/main" val="22177182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5E0866-EF36-4EFF-BC4E-AC7C31BF9826}" type="slidenum">
              <a:rPr lang="en-US" smtClean="0"/>
              <a:t>5</a:t>
            </a:fld>
            <a:endParaRPr lang="en-US"/>
          </a:p>
        </p:txBody>
      </p:sp>
    </p:spTree>
    <p:extLst>
      <p:ext uri="{BB962C8B-B14F-4D97-AF65-F5344CB8AC3E}">
        <p14:creationId xmlns:p14="http://schemas.microsoft.com/office/powerpoint/2010/main" val="24288058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 you have someone </a:t>
            </a:r>
            <a:r>
              <a:rPr lang="en-US" baseline="0" dirty="0" smtClean="0"/>
              <a:t>that you can share secrets with? (spouse, best friend, elder, preacher, etc.)  One who talks too much or uses enticing or flattering speech is dangerous because they don’t always think before they speak (Pr. 15:28).  Therefore they might spill the beans on your embarrassing secret that might be humiliating if known by others. If a person betrays that confidence it could lead to heartache, anger, bitterness, wrath, slander but the one who is trustworthy will keep it. If it is a sin they have committed remember that you are to try to restore that Christian and the need to recompense for whatever evil they have done.  </a:t>
            </a:r>
            <a:endParaRPr lang="en-US" dirty="0"/>
          </a:p>
        </p:txBody>
      </p:sp>
      <p:sp>
        <p:nvSpPr>
          <p:cNvPr id="4" name="Slide Number Placeholder 3"/>
          <p:cNvSpPr>
            <a:spLocks noGrp="1"/>
          </p:cNvSpPr>
          <p:nvPr>
            <p:ph type="sldNum" sz="quarter" idx="10"/>
          </p:nvPr>
        </p:nvSpPr>
        <p:spPr/>
        <p:txBody>
          <a:bodyPr/>
          <a:lstStyle/>
          <a:p>
            <a:fld id="{105E0866-EF36-4EFF-BC4E-AC7C31BF9826}" type="slidenum">
              <a:rPr lang="en-US" smtClean="0"/>
              <a:t>6</a:t>
            </a:fld>
            <a:endParaRPr lang="en-US"/>
          </a:p>
        </p:txBody>
      </p:sp>
    </p:spTree>
    <p:extLst>
      <p:ext uri="{BB962C8B-B14F-4D97-AF65-F5344CB8AC3E}">
        <p14:creationId xmlns:p14="http://schemas.microsoft.com/office/powerpoint/2010/main" val="11950998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He who goes about as a talebearer reveals secrets (Pr. 11:13), Love</a:t>
            </a:r>
            <a:r>
              <a:rPr lang="en-US" sz="1200" b="0" i="0" kern="1200" baseline="0" dirty="0" smtClean="0">
                <a:solidFill>
                  <a:schemeClr val="tx1"/>
                </a:solidFill>
                <a:effectLst/>
                <a:latin typeface="+mn-lt"/>
                <a:ea typeface="+mn-ea"/>
                <a:cs typeface="+mn-cs"/>
              </a:rPr>
              <a:t> coves a multitude of sins (1 Pt. 4:8). </a:t>
            </a:r>
            <a:r>
              <a:rPr lang="en-US" sz="1200" b="0" i="0" kern="1200" dirty="0" smtClean="0">
                <a:solidFill>
                  <a:schemeClr val="tx1"/>
                </a:solidFill>
                <a:effectLst/>
                <a:latin typeface="+mn-lt"/>
                <a:ea typeface="+mn-ea"/>
                <a:cs typeface="+mn-cs"/>
              </a:rPr>
              <a:t>But he who is trustworthy conceals a matter. </a:t>
            </a:r>
            <a:r>
              <a:rPr lang="en-US" dirty="0" smtClean="0"/>
              <a:t>Righteous </a:t>
            </a:r>
            <a:r>
              <a:rPr lang="en-US" dirty="0" smtClean="0"/>
              <a:t>ponders how to answer but the wicked</a:t>
            </a:r>
            <a:r>
              <a:rPr lang="en-US" baseline="0" dirty="0" smtClean="0"/>
              <a:t> pours forth evil (Pr. 15:28).</a:t>
            </a:r>
            <a:endParaRPr lang="en-US" dirty="0"/>
          </a:p>
        </p:txBody>
      </p:sp>
      <p:sp>
        <p:nvSpPr>
          <p:cNvPr id="4" name="Slide Number Placeholder 3"/>
          <p:cNvSpPr>
            <a:spLocks noGrp="1"/>
          </p:cNvSpPr>
          <p:nvPr>
            <p:ph type="sldNum" sz="quarter" idx="10"/>
          </p:nvPr>
        </p:nvSpPr>
        <p:spPr/>
        <p:txBody>
          <a:bodyPr/>
          <a:lstStyle/>
          <a:p>
            <a:fld id="{105E0866-EF36-4EFF-BC4E-AC7C31BF9826}" type="slidenum">
              <a:rPr lang="en-US" smtClean="0"/>
              <a:t>7</a:t>
            </a:fld>
            <a:endParaRPr lang="en-US"/>
          </a:p>
        </p:txBody>
      </p:sp>
    </p:spTree>
    <p:extLst>
      <p:ext uri="{BB962C8B-B14F-4D97-AF65-F5344CB8AC3E}">
        <p14:creationId xmlns:p14="http://schemas.microsoft.com/office/powerpoint/2010/main" val="36213876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Those who gossip likely have a low </a:t>
            </a:r>
            <a:r>
              <a:rPr lang="en-US" sz="1200" kern="1200" dirty="0" err="1" smtClean="0">
                <a:solidFill>
                  <a:schemeClr val="tx1"/>
                </a:solidFill>
                <a:effectLst/>
                <a:latin typeface="+mn-lt"/>
                <a:ea typeface="+mn-ea"/>
                <a:cs typeface="+mn-cs"/>
              </a:rPr>
              <a:t>self esteem</a:t>
            </a:r>
            <a:r>
              <a:rPr lang="en-US" sz="1200" kern="1200" dirty="0" smtClean="0">
                <a:solidFill>
                  <a:schemeClr val="tx1"/>
                </a:solidFill>
                <a:effectLst/>
                <a:latin typeface="+mn-lt"/>
                <a:ea typeface="+mn-ea"/>
                <a:cs typeface="+mn-cs"/>
              </a:rPr>
              <a:t> and/or </a:t>
            </a:r>
            <a:r>
              <a:rPr lang="en-US" sz="1200" kern="1200" dirty="0" err="1" smtClean="0">
                <a:solidFill>
                  <a:schemeClr val="tx1"/>
                </a:solidFill>
                <a:effectLst/>
                <a:latin typeface="+mn-lt"/>
                <a:ea typeface="+mn-ea"/>
                <a:cs typeface="+mn-cs"/>
              </a:rPr>
              <a:t>self worth</a:t>
            </a:r>
            <a:r>
              <a:rPr lang="en-US" sz="1200" kern="1200" dirty="0" smtClean="0">
                <a:solidFill>
                  <a:schemeClr val="tx1"/>
                </a:solidFill>
                <a:effectLst/>
                <a:latin typeface="+mn-lt"/>
                <a:ea typeface="+mn-ea"/>
                <a:cs typeface="+mn-cs"/>
              </a:rPr>
              <a:t>.  If they say negative things about others (coworkers, classmates,</a:t>
            </a:r>
            <a:r>
              <a:rPr lang="en-US" sz="1200" kern="1200" baseline="0" dirty="0" smtClean="0">
                <a:solidFill>
                  <a:schemeClr val="tx1"/>
                </a:solidFill>
                <a:effectLst/>
                <a:latin typeface="+mn-lt"/>
                <a:ea typeface="+mn-ea"/>
                <a:cs typeface="+mn-cs"/>
              </a:rPr>
              <a:t> brethren)</a:t>
            </a:r>
            <a:r>
              <a:rPr lang="en-US" sz="1200" kern="1200" dirty="0" smtClean="0">
                <a:solidFill>
                  <a:schemeClr val="tx1"/>
                </a:solidFill>
                <a:effectLst/>
                <a:latin typeface="+mn-lt"/>
                <a:ea typeface="+mn-ea"/>
                <a:cs typeface="+mn-cs"/>
              </a:rPr>
              <a:t>, Talented preacher, </a:t>
            </a:r>
            <a:r>
              <a:rPr lang="en-US" sz="1200" kern="1200" dirty="0" err="1" smtClean="0">
                <a:solidFill>
                  <a:schemeClr val="tx1"/>
                </a:solidFill>
                <a:effectLst/>
                <a:latin typeface="+mn-lt"/>
                <a:ea typeface="+mn-ea"/>
                <a:cs typeface="+mn-cs"/>
              </a:rPr>
              <a:t>songleader</a:t>
            </a:r>
            <a:r>
              <a:rPr lang="en-US" sz="1200" kern="1200" dirty="0" smtClean="0">
                <a:solidFill>
                  <a:schemeClr val="tx1"/>
                </a:solidFill>
                <a:effectLst/>
                <a:latin typeface="+mn-lt"/>
                <a:ea typeface="+mn-ea"/>
                <a:cs typeface="+mn-cs"/>
              </a:rPr>
              <a:t>, teacher, singer, especially the popular, sports star, cheerleader, A student, they make themselves feel better about themselves </a:t>
            </a:r>
            <a:r>
              <a:rPr lang="en-US" sz="1200" kern="1200" dirty="0" smtClean="0">
                <a:solidFill>
                  <a:schemeClr val="tx1"/>
                </a:solidFill>
                <a:effectLst/>
                <a:latin typeface="+mn-lt"/>
                <a:ea typeface="+mn-ea"/>
                <a:cs typeface="+mn-cs"/>
              </a:rPr>
              <a:t>and be known as the gossip queen or king but </a:t>
            </a:r>
            <a:r>
              <a:rPr lang="en-US" sz="1200" kern="1200" dirty="0" smtClean="0">
                <a:solidFill>
                  <a:schemeClr val="tx1"/>
                </a:solidFill>
                <a:effectLst/>
                <a:latin typeface="+mn-lt"/>
                <a:ea typeface="+mn-ea"/>
                <a:cs typeface="+mn-cs"/>
              </a:rPr>
              <a:t>it</a:t>
            </a:r>
            <a:r>
              <a:rPr lang="en-US" sz="1200" kern="1200" baseline="0" dirty="0" smtClean="0">
                <a:solidFill>
                  <a:schemeClr val="tx1"/>
                </a:solidFill>
                <a:effectLst/>
                <a:latin typeface="+mn-lt"/>
                <a:ea typeface="+mn-ea"/>
                <a:cs typeface="+mn-cs"/>
              </a:rPr>
              <a:t> is hurtful &amp; harmful</a:t>
            </a:r>
            <a:r>
              <a:rPr lang="en-US" sz="1200" kern="1200" dirty="0" smtClean="0">
                <a:solidFill>
                  <a:schemeClr val="tx1"/>
                </a:solidFill>
                <a:effectLst/>
                <a:latin typeface="+mn-lt"/>
                <a:ea typeface="+mn-ea"/>
                <a:cs typeface="+mn-cs"/>
              </a:rPr>
              <a:t>.  If you are guilty of doing this, think about the fact that it is evil (malicious) and of the devil.  God hates those who sow discord among brethren (Pr. 6:19)</a:t>
            </a:r>
            <a:endParaRPr lang="en-US" dirty="0"/>
          </a:p>
        </p:txBody>
      </p:sp>
      <p:sp>
        <p:nvSpPr>
          <p:cNvPr id="4" name="Slide Number Placeholder 3"/>
          <p:cNvSpPr>
            <a:spLocks noGrp="1"/>
          </p:cNvSpPr>
          <p:nvPr>
            <p:ph type="sldNum" sz="quarter" idx="10"/>
          </p:nvPr>
        </p:nvSpPr>
        <p:spPr/>
        <p:txBody>
          <a:bodyPr/>
          <a:lstStyle/>
          <a:p>
            <a:fld id="{105E0866-EF36-4EFF-BC4E-AC7C31BF9826}" type="slidenum">
              <a:rPr lang="en-US" smtClean="0"/>
              <a:t>8</a:t>
            </a:fld>
            <a:endParaRPr lang="en-US"/>
          </a:p>
        </p:txBody>
      </p:sp>
    </p:spTree>
    <p:extLst>
      <p:ext uri="{BB962C8B-B14F-4D97-AF65-F5344CB8AC3E}">
        <p14:creationId xmlns:p14="http://schemas.microsoft.com/office/powerpoint/2010/main" val="33745940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graceful instead of shameful speech to edify,</a:t>
            </a:r>
            <a:r>
              <a:rPr lang="en-US" baseline="0" dirty="0" smtClean="0"/>
              <a:t> build them up, and encourage them in the faith.  Bear their burdens by trying to restore them instead of adding to their burdens by telling others about their sin.  Treat others the way you want to be treated.  </a:t>
            </a:r>
            <a:endParaRPr lang="en-US" dirty="0"/>
          </a:p>
        </p:txBody>
      </p:sp>
      <p:sp>
        <p:nvSpPr>
          <p:cNvPr id="4" name="Slide Number Placeholder 3"/>
          <p:cNvSpPr>
            <a:spLocks noGrp="1"/>
          </p:cNvSpPr>
          <p:nvPr>
            <p:ph type="sldNum" sz="quarter" idx="10"/>
          </p:nvPr>
        </p:nvSpPr>
        <p:spPr/>
        <p:txBody>
          <a:bodyPr/>
          <a:lstStyle/>
          <a:p>
            <a:fld id="{105E0866-EF36-4EFF-BC4E-AC7C31BF9826}" type="slidenum">
              <a:rPr lang="en-US" smtClean="0"/>
              <a:t>9</a:t>
            </a:fld>
            <a:endParaRPr lang="en-US"/>
          </a:p>
        </p:txBody>
      </p:sp>
    </p:spTree>
    <p:extLst>
      <p:ext uri="{BB962C8B-B14F-4D97-AF65-F5344CB8AC3E}">
        <p14:creationId xmlns:p14="http://schemas.microsoft.com/office/powerpoint/2010/main" val="2984114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Gossip feels good. When we have info no one else has considered or knows, especially if we don’t like the person, we feel important. It makes us feel full. It gives us a feeling of pleasure. Gossip is compared, to eating a good meal—to eating a “dainty morsel,” to eating a tasty piece of food. And we love eating food, don’t we! But w</a:t>
            </a:r>
            <a:r>
              <a:rPr lang="en-US" sz="1200" kern="1200" dirty="0" smtClean="0">
                <a:solidFill>
                  <a:schemeClr val="tx1"/>
                </a:solidFill>
                <a:latin typeface="+mn-lt"/>
                <a:ea typeface="+mn-ea"/>
                <a:cs typeface="+mn-cs"/>
              </a:rPr>
              <a:t>e </a:t>
            </a:r>
            <a:r>
              <a:rPr lang="en-US" sz="1200" kern="1200" dirty="0" smtClean="0">
                <a:solidFill>
                  <a:schemeClr val="tx1"/>
                </a:solidFill>
                <a:latin typeface="+mn-lt"/>
                <a:ea typeface="+mn-ea"/>
                <a:cs typeface="+mn-cs"/>
              </a:rPr>
              <a:t>must not give ear to </a:t>
            </a:r>
            <a:r>
              <a:rPr lang="en-US" sz="1200" i="1" kern="1200" dirty="0" smtClean="0">
                <a:solidFill>
                  <a:schemeClr val="tx1"/>
                </a:solidFill>
                <a:latin typeface="+mn-lt"/>
                <a:ea typeface="+mn-ea"/>
                <a:cs typeface="+mn-cs"/>
              </a:rPr>
              <a:t>talebearers,</a:t>
            </a:r>
            <a:r>
              <a:rPr lang="en-US" sz="1200" i="0" kern="1200" dirty="0" smtClean="0">
                <a:solidFill>
                  <a:schemeClr val="tx1"/>
                </a:solidFill>
                <a:latin typeface="+mn-lt"/>
                <a:ea typeface="+mn-ea"/>
                <a:cs typeface="+mn-cs"/>
              </a:rPr>
              <a:t> for they feed the fire of contention with fuel; nay, they spread it with combustible matter; the tales they carry are fireballs. </a:t>
            </a:r>
            <a:r>
              <a:rPr lang="en-US" sz="1200" i="0" kern="1200" dirty="0" smtClean="0">
                <a:solidFill>
                  <a:schemeClr val="tx1"/>
                </a:solidFill>
                <a:latin typeface="+mn-lt"/>
                <a:ea typeface="+mn-ea"/>
                <a:cs typeface="+mn-cs"/>
              </a:rPr>
              <a:t>It destroys friendships</a:t>
            </a:r>
            <a:r>
              <a:rPr lang="en-US" sz="1200" i="0" kern="1200" baseline="0" dirty="0" smtClean="0">
                <a:solidFill>
                  <a:schemeClr val="tx1"/>
                </a:solidFill>
                <a:latin typeface="+mn-lt"/>
                <a:ea typeface="+mn-ea"/>
                <a:cs typeface="+mn-cs"/>
              </a:rPr>
              <a:t> (Pr. 16:28) </a:t>
            </a:r>
            <a:r>
              <a:rPr lang="en-US" sz="1200" i="0" kern="1200" dirty="0" smtClean="0">
                <a:solidFill>
                  <a:schemeClr val="tx1"/>
                </a:solidFill>
                <a:latin typeface="+mn-lt"/>
                <a:ea typeface="+mn-ea"/>
                <a:cs typeface="+mn-cs"/>
              </a:rPr>
              <a:t>revealing </a:t>
            </a:r>
            <a:r>
              <a:rPr lang="en-US" sz="1200" i="0" kern="1200" dirty="0" smtClean="0">
                <a:solidFill>
                  <a:schemeClr val="tx1"/>
                </a:solidFill>
                <a:latin typeface="+mn-lt"/>
                <a:ea typeface="+mn-ea"/>
                <a:cs typeface="+mn-cs"/>
              </a:rPr>
              <a:t>secrets, </a:t>
            </a:r>
            <a:r>
              <a:rPr lang="en-US" sz="1200" i="0" kern="1200" dirty="0" smtClean="0">
                <a:solidFill>
                  <a:schemeClr val="tx1"/>
                </a:solidFill>
                <a:latin typeface="+mn-lt"/>
                <a:ea typeface="+mn-ea"/>
                <a:cs typeface="+mn-cs"/>
              </a:rPr>
              <a:t>misrepresenting </a:t>
            </a:r>
            <a:r>
              <a:rPr lang="en-US" sz="1200" i="0" kern="1200" dirty="0" smtClean="0">
                <a:solidFill>
                  <a:schemeClr val="tx1"/>
                </a:solidFill>
                <a:latin typeface="+mn-lt"/>
                <a:ea typeface="+mn-ea"/>
                <a:cs typeface="+mn-cs"/>
              </a:rPr>
              <a:t>words and actions, </a:t>
            </a:r>
            <a:r>
              <a:rPr lang="en-US" sz="1200" i="0" kern="1200" dirty="0" smtClean="0">
                <a:solidFill>
                  <a:schemeClr val="tx1"/>
                </a:solidFill>
                <a:latin typeface="+mn-lt"/>
                <a:ea typeface="+mn-ea"/>
                <a:cs typeface="+mn-cs"/>
              </a:rPr>
              <a:t>jealousy, </a:t>
            </a:r>
            <a:r>
              <a:rPr lang="en-US" sz="1200" i="0" kern="1200" dirty="0" smtClean="0">
                <a:solidFill>
                  <a:schemeClr val="tx1"/>
                </a:solidFill>
                <a:latin typeface="+mn-lt"/>
                <a:ea typeface="+mn-ea"/>
                <a:cs typeface="+mn-cs"/>
              </a:rPr>
              <a:t>to alienate them one from another, and sow discord among </a:t>
            </a:r>
            <a:r>
              <a:rPr lang="en-US" sz="1200" i="0" kern="1200" dirty="0" smtClean="0">
                <a:solidFill>
                  <a:schemeClr val="tx1"/>
                </a:solidFill>
                <a:latin typeface="+mn-lt"/>
                <a:ea typeface="+mn-ea"/>
                <a:cs typeface="+mn-cs"/>
              </a:rPr>
              <a:t>them.  </a:t>
            </a:r>
            <a:endParaRPr lang="en-US" dirty="0"/>
          </a:p>
        </p:txBody>
      </p:sp>
      <p:sp>
        <p:nvSpPr>
          <p:cNvPr id="4" name="Slide Number Placeholder 3"/>
          <p:cNvSpPr>
            <a:spLocks noGrp="1"/>
          </p:cNvSpPr>
          <p:nvPr>
            <p:ph type="sldNum" sz="quarter" idx="10"/>
          </p:nvPr>
        </p:nvSpPr>
        <p:spPr/>
        <p:txBody>
          <a:bodyPr/>
          <a:lstStyle/>
          <a:p>
            <a:fld id="{105E0866-EF36-4EFF-BC4E-AC7C31BF9826}" type="slidenum">
              <a:rPr lang="en-US" smtClean="0"/>
              <a:t>10</a:t>
            </a:fld>
            <a:endParaRPr lang="en-US"/>
          </a:p>
        </p:txBody>
      </p:sp>
    </p:spTree>
    <p:extLst>
      <p:ext uri="{BB962C8B-B14F-4D97-AF65-F5344CB8AC3E}">
        <p14:creationId xmlns:p14="http://schemas.microsoft.com/office/powerpoint/2010/main" val="1888707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E5FC74-3431-486B-80D9-2E3342904769}" type="datetimeFigureOut">
              <a:rPr lang="en-US" smtClean="0"/>
              <a:t>6/25/2017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3B18F-74B0-4DDE-81C4-9A6069068F24}" type="slidenum">
              <a:rPr lang="en-US" smtClean="0"/>
              <a:t>‹#›</a:t>
            </a:fld>
            <a:endParaRPr lang="en-US"/>
          </a:p>
        </p:txBody>
      </p:sp>
    </p:spTree>
    <p:extLst>
      <p:ext uri="{BB962C8B-B14F-4D97-AF65-F5344CB8AC3E}">
        <p14:creationId xmlns:p14="http://schemas.microsoft.com/office/powerpoint/2010/main" val="2544131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5FC74-3431-486B-80D9-2E3342904769}" type="datetimeFigureOut">
              <a:rPr lang="en-US" smtClean="0"/>
              <a:t>6/25/2017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3B18F-74B0-4DDE-81C4-9A6069068F24}" type="slidenum">
              <a:rPr lang="en-US" smtClean="0"/>
              <a:t>‹#›</a:t>
            </a:fld>
            <a:endParaRPr lang="en-US"/>
          </a:p>
        </p:txBody>
      </p:sp>
    </p:spTree>
    <p:extLst>
      <p:ext uri="{BB962C8B-B14F-4D97-AF65-F5344CB8AC3E}">
        <p14:creationId xmlns:p14="http://schemas.microsoft.com/office/powerpoint/2010/main" val="4147660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5FC74-3431-486B-80D9-2E3342904769}" type="datetimeFigureOut">
              <a:rPr lang="en-US" smtClean="0"/>
              <a:t>6/25/2017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3B18F-74B0-4DDE-81C4-9A6069068F24}" type="slidenum">
              <a:rPr lang="en-US" smtClean="0"/>
              <a:t>‹#›</a:t>
            </a:fld>
            <a:endParaRPr lang="en-US"/>
          </a:p>
        </p:txBody>
      </p:sp>
    </p:spTree>
    <p:extLst>
      <p:ext uri="{BB962C8B-B14F-4D97-AF65-F5344CB8AC3E}">
        <p14:creationId xmlns:p14="http://schemas.microsoft.com/office/powerpoint/2010/main" val="3427813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5FC74-3431-486B-80D9-2E3342904769}" type="datetimeFigureOut">
              <a:rPr lang="en-US" smtClean="0"/>
              <a:t>6/25/2017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3B18F-74B0-4DDE-81C4-9A6069068F24}" type="slidenum">
              <a:rPr lang="en-US" smtClean="0"/>
              <a:t>‹#›</a:t>
            </a:fld>
            <a:endParaRPr lang="en-US"/>
          </a:p>
        </p:txBody>
      </p:sp>
    </p:spTree>
    <p:extLst>
      <p:ext uri="{BB962C8B-B14F-4D97-AF65-F5344CB8AC3E}">
        <p14:creationId xmlns:p14="http://schemas.microsoft.com/office/powerpoint/2010/main" val="2809929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E5FC74-3431-486B-80D9-2E3342904769}" type="datetimeFigureOut">
              <a:rPr lang="en-US" smtClean="0"/>
              <a:t>6/25/2017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3B18F-74B0-4DDE-81C4-9A6069068F24}" type="slidenum">
              <a:rPr lang="en-US" smtClean="0"/>
              <a:t>‹#›</a:t>
            </a:fld>
            <a:endParaRPr lang="en-US"/>
          </a:p>
        </p:txBody>
      </p:sp>
    </p:spTree>
    <p:extLst>
      <p:ext uri="{BB962C8B-B14F-4D97-AF65-F5344CB8AC3E}">
        <p14:creationId xmlns:p14="http://schemas.microsoft.com/office/powerpoint/2010/main" val="1343280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E5FC74-3431-486B-80D9-2E3342904769}" type="datetimeFigureOut">
              <a:rPr lang="en-US" smtClean="0"/>
              <a:t>6/25/2017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33B18F-74B0-4DDE-81C4-9A6069068F24}" type="slidenum">
              <a:rPr lang="en-US" smtClean="0"/>
              <a:t>‹#›</a:t>
            </a:fld>
            <a:endParaRPr lang="en-US"/>
          </a:p>
        </p:txBody>
      </p:sp>
    </p:spTree>
    <p:extLst>
      <p:ext uri="{BB962C8B-B14F-4D97-AF65-F5344CB8AC3E}">
        <p14:creationId xmlns:p14="http://schemas.microsoft.com/office/powerpoint/2010/main" val="3083968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E5FC74-3431-486B-80D9-2E3342904769}" type="datetimeFigureOut">
              <a:rPr lang="en-US" smtClean="0"/>
              <a:t>6/25/2017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33B18F-74B0-4DDE-81C4-9A6069068F24}" type="slidenum">
              <a:rPr lang="en-US" smtClean="0"/>
              <a:t>‹#›</a:t>
            </a:fld>
            <a:endParaRPr lang="en-US"/>
          </a:p>
        </p:txBody>
      </p:sp>
    </p:spTree>
    <p:extLst>
      <p:ext uri="{BB962C8B-B14F-4D97-AF65-F5344CB8AC3E}">
        <p14:creationId xmlns:p14="http://schemas.microsoft.com/office/powerpoint/2010/main" val="3680111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E5FC74-3431-486B-80D9-2E3342904769}" type="datetimeFigureOut">
              <a:rPr lang="en-US" smtClean="0"/>
              <a:t>6/25/2017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33B18F-74B0-4DDE-81C4-9A6069068F24}" type="slidenum">
              <a:rPr lang="en-US" smtClean="0"/>
              <a:t>‹#›</a:t>
            </a:fld>
            <a:endParaRPr lang="en-US"/>
          </a:p>
        </p:txBody>
      </p:sp>
    </p:spTree>
    <p:extLst>
      <p:ext uri="{BB962C8B-B14F-4D97-AF65-F5344CB8AC3E}">
        <p14:creationId xmlns:p14="http://schemas.microsoft.com/office/powerpoint/2010/main" val="2989190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E5FC74-3431-486B-80D9-2E3342904769}" type="datetimeFigureOut">
              <a:rPr lang="en-US" smtClean="0"/>
              <a:t>6/25/2017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33B18F-74B0-4DDE-81C4-9A6069068F24}" type="slidenum">
              <a:rPr lang="en-US" smtClean="0"/>
              <a:t>‹#›</a:t>
            </a:fld>
            <a:endParaRPr lang="en-US"/>
          </a:p>
        </p:txBody>
      </p:sp>
    </p:spTree>
    <p:extLst>
      <p:ext uri="{BB962C8B-B14F-4D97-AF65-F5344CB8AC3E}">
        <p14:creationId xmlns:p14="http://schemas.microsoft.com/office/powerpoint/2010/main" val="2837164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E5FC74-3431-486B-80D9-2E3342904769}" type="datetimeFigureOut">
              <a:rPr lang="en-US" smtClean="0"/>
              <a:t>6/25/2017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33B18F-74B0-4DDE-81C4-9A6069068F24}" type="slidenum">
              <a:rPr lang="en-US" smtClean="0"/>
              <a:t>‹#›</a:t>
            </a:fld>
            <a:endParaRPr lang="en-US"/>
          </a:p>
        </p:txBody>
      </p:sp>
    </p:spTree>
    <p:extLst>
      <p:ext uri="{BB962C8B-B14F-4D97-AF65-F5344CB8AC3E}">
        <p14:creationId xmlns:p14="http://schemas.microsoft.com/office/powerpoint/2010/main" val="3636677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E5FC74-3431-486B-80D9-2E3342904769}" type="datetimeFigureOut">
              <a:rPr lang="en-US" smtClean="0"/>
              <a:t>6/25/2017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33B18F-74B0-4DDE-81C4-9A6069068F24}" type="slidenum">
              <a:rPr lang="en-US" smtClean="0"/>
              <a:t>‹#›</a:t>
            </a:fld>
            <a:endParaRPr lang="en-US"/>
          </a:p>
        </p:txBody>
      </p:sp>
    </p:spTree>
    <p:extLst>
      <p:ext uri="{BB962C8B-B14F-4D97-AF65-F5344CB8AC3E}">
        <p14:creationId xmlns:p14="http://schemas.microsoft.com/office/powerpoint/2010/main" val="1298310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E5FC74-3431-486B-80D9-2E3342904769}" type="datetimeFigureOut">
              <a:rPr lang="en-US" smtClean="0"/>
              <a:t>6/25/2017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33B18F-74B0-4DDE-81C4-9A6069068F24}" type="slidenum">
              <a:rPr lang="en-US" smtClean="0"/>
              <a:t>‹#›</a:t>
            </a:fld>
            <a:endParaRPr lang="en-US"/>
          </a:p>
        </p:txBody>
      </p:sp>
    </p:spTree>
    <p:extLst>
      <p:ext uri="{BB962C8B-B14F-4D97-AF65-F5344CB8AC3E}">
        <p14:creationId xmlns:p14="http://schemas.microsoft.com/office/powerpoint/2010/main" val="1375496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618 – Let Me Live Close to Thee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69 – What a Friend We Have In Jesus</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105 – I Am Thine, O Lord</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394 – Love One Another</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326 – Trust and Obey</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395 – A Beautiful Life</a:t>
            </a:r>
          </a:p>
        </p:txBody>
      </p:sp>
    </p:spTree>
    <p:extLst>
      <p:ext uri="{BB962C8B-B14F-4D97-AF65-F5344CB8AC3E}">
        <p14:creationId xmlns:p14="http://schemas.microsoft.com/office/powerpoint/2010/main" val="27861976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788843865"/>
              </p:ext>
            </p:extLst>
          </p:nvPr>
        </p:nvGraphicFramePr>
        <p:xfrm>
          <a:off x="-3" y="25400"/>
          <a:ext cx="12192002" cy="7024800"/>
        </p:xfrm>
        <a:graphic>
          <a:graphicData uri="http://schemas.openxmlformats.org/drawingml/2006/table">
            <a:tbl>
              <a:tblPr firstRow="1" firstCol="1" bandRow="1">
                <a:tableStyleId>{073A0DAA-6AF3-43AB-8588-CEC1D06C72B9}</a:tableStyleId>
              </a:tblPr>
              <a:tblGrid>
                <a:gridCol w="6096001"/>
                <a:gridCol w="6096001"/>
              </a:tblGrid>
              <a:tr h="879602">
                <a:tc>
                  <a:txBody>
                    <a:bodyPr/>
                    <a:lstStyle/>
                    <a:p>
                      <a:pPr marL="0" marR="0" algn="ctr">
                        <a:lnSpc>
                          <a:spcPct val="107000"/>
                        </a:lnSpc>
                        <a:spcBef>
                          <a:spcPts val="0"/>
                        </a:spcBef>
                        <a:spcAft>
                          <a:spcPts val="0"/>
                        </a:spcAft>
                      </a:pPr>
                      <a:r>
                        <a:rPr lang="en-US" sz="55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Gossip</a:t>
                      </a:r>
                      <a:endParaRPr lang="en-US" sz="55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55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Faithful</a:t>
                      </a:r>
                      <a:r>
                        <a:rPr lang="en-US" sz="5500" b="0" baseline="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 Christian</a:t>
                      </a:r>
                      <a:endParaRPr lang="en-US" sz="55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199337">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Idle </a:t>
                      </a:r>
                      <a:r>
                        <a:rPr lang="en-US" sz="3500" b="0" dirty="0" smtClean="0">
                          <a:effectLst/>
                          <a:latin typeface="Tahoma" panose="020B0604030504040204" pitchFamily="34" charset="0"/>
                          <a:ea typeface="Tahoma" panose="020B0604030504040204" pitchFamily="34" charset="0"/>
                          <a:cs typeface="Tahoma" panose="020B0604030504040204" pitchFamily="34" charset="0"/>
                        </a:rPr>
                        <a:t>(Danger- Social Media)</a:t>
                      </a: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(1 Timothy 5:13)         </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dirty="0">
                          <a:effectLst/>
                          <a:latin typeface="Tahoma" panose="020B0604030504040204" pitchFamily="34" charset="0"/>
                          <a:ea typeface="Tahoma" panose="020B0604030504040204" pitchFamily="34" charset="0"/>
                          <a:cs typeface="Tahoma" panose="020B0604030504040204" pitchFamily="34" charset="0"/>
                        </a:rPr>
                        <a:t>Busy doing </a:t>
                      </a:r>
                      <a:r>
                        <a:rPr lang="en-US" sz="3500" dirty="0" smtClean="0">
                          <a:effectLst/>
                          <a:latin typeface="Tahoma" panose="020B0604030504040204" pitchFamily="34" charset="0"/>
                          <a:ea typeface="Tahoma" panose="020B0604030504040204" pitchFamily="34" charset="0"/>
                          <a:cs typeface="Tahoma" panose="020B0604030504040204" pitchFamily="34" charset="0"/>
                        </a:rPr>
                        <a:t>good                     </a:t>
                      </a:r>
                      <a:r>
                        <a:rPr lang="en-US" sz="3500" dirty="0">
                          <a:effectLst/>
                          <a:latin typeface="Tahoma" panose="020B0604030504040204" pitchFamily="34" charset="0"/>
                          <a:ea typeface="Tahoma" panose="020B0604030504040204" pitchFamily="34" charset="0"/>
                          <a:cs typeface="Tahoma" panose="020B0604030504040204" pitchFamily="34" charset="0"/>
                        </a:rPr>
                        <a:t>(Gal. 6:10; </a:t>
                      </a:r>
                      <a:r>
                        <a:rPr lang="en-US" sz="3500" dirty="0" smtClean="0">
                          <a:effectLst/>
                          <a:latin typeface="Tahoma" panose="020B0604030504040204" pitchFamily="34" charset="0"/>
                          <a:ea typeface="Tahoma" panose="020B0604030504040204" pitchFamily="34" charset="0"/>
                          <a:cs typeface="Tahoma" panose="020B0604030504040204" pitchFamily="34" charset="0"/>
                        </a:rPr>
                        <a:t>Titus </a:t>
                      </a:r>
                      <a:r>
                        <a:rPr lang="en-US" sz="3500" dirty="0">
                          <a:effectLst/>
                          <a:latin typeface="Tahoma" panose="020B0604030504040204" pitchFamily="34" charset="0"/>
                          <a:ea typeface="Tahoma" panose="020B0604030504040204" pitchFamily="34" charset="0"/>
                          <a:cs typeface="Tahoma" panose="020B0604030504040204" pitchFamily="34" charset="0"/>
                        </a:rPr>
                        <a:t>2:3-5)</a:t>
                      </a:r>
                    </a:p>
                  </a:txBody>
                  <a:tcPr marL="68580" marR="68580" marT="0" marB="0"/>
                </a:tc>
              </a:tr>
              <a:tr h="1199337">
                <a:tc>
                  <a:txBody>
                    <a:bodyPr/>
                    <a:lstStyle/>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Reveals Secrets                       (Proverbs 20:19) </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500" dirty="0" smtClean="0">
                          <a:effectLst/>
                          <a:latin typeface="Tahoma" panose="020B0604030504040204" pitchFamily="34" charset="0"/>
                          <a:ea typeface="Tahoma" panose="020B0604030504040204" pitchFamily="34" charset="0"/>
                          <a:cs typeface="Tahoma" panose="020B0604030504040204" pitchFamily="34" charset="0"/>
                        </a:rPr>
                        <a:t>Conceals Secrets            (Prov. 11:13; 1 Pet. 4:8)  </a:t>
                      </a: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254000">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500" b="0" dirty="0">
                          <a:effectLst/>
                          <a:latin typeface="Tahoma" panose="020B0604030504040204" pitchFamily="34" charset="0"/>
                          <a:ea typeface="Tahoma" panose="020B0604030504040204" pitchFamily="34" charset="0"/>
                          <a:cs typeface="Tahoma" panose="020B0604030504040204" pitchFamily="34" charset="0"/>
                        </a:rPr>
                        <a:t>Tears others down/harmful (</a:t>
                      </a:r>
                      <a:r>
                        <a:rPr lang="en-US" sz="3500" b="0" dirty="0" smtClean="0">
                          <a:effectLst/>
                          <a:latin typeface="Tahoma" panose="020B0604030504040204" pitchFamily="34" charset="0"/>
                          <a:ea typeface="Tahoma" panose="020B0604030504040204" pitchFamily="34" charset="0"/>
                          <a:cs typeface="Tahoma" panose="020B0604030504040204" pitchFamily="34" charset="0"/>
                        </a:rPr>
                        <a:t>Psalm 41:7-9; 2 Tim. 3:1-3)</a:t>
                      </a:r>
                    </a:p>
                  </a:txBody>
                  <a:tcPr marL="68580" marR="68580" marT="0" marB="0"/>
                </a:tc>
                <a:tc>
                  <a:txBody>
                    <a:bodyPr/>
                    <a:lstStyle/>
                    <a:p>
                      <a:pPr marL="0" marR="0" algn="ctr">
                        <a:lnSpc>
                          <a:spcPct val="107000"/>
                        </a:lnSpc>
                        <a:spcBef>
                          <a:spcPts val="0"/>
                        </a:spcBef>
                        <a:spcAft>
                          <a:spcPts val="0"/>
                        </a:spcAft>
                      </a:pPr>
                      <a:r>
                        <a:rPr lang="en-US" sz="3500" dirty="0">
                          <a:effectLst/>
                          <a:latin typeface="Tahoma" panose="020B0604030504040204" pitchFamily="34" charset="0"/>
                          <a:ea typeface="Tahoma" panose="020B0604030504040204" pitchFamily="34" charset="0"/>
                          <a:cs typeface="Tahoma" panose="020B0604030504040204" pitchFamily="34" charset="0"/>
                        </a:rPr>
                        <a:t>Builds others up/bear </a:t>
                      </a:r>
                      <a:r>
                        <a:rPr lang="en-US" sz="3500" dirty="0" smtClean="0">
                          <a:effectLst/>
                          <a:latin typeface="Tahoma" panose="020B0604030504040204" pitchFamily="34" charset="0"/>
                          <a:ea typeface="Tahoma" panose="020B0604030504040204" pitchFamily="34" charset="0"/>
                          <a:cs typeface="Tahoma" panose="020B0604030504040204" pitchFamily="34" charset="0"/>
                        </a:rPr>
                        <a:t>burdens </a:t>
                      </a:r>
                      <a:r>
                        <a:rPr lang="en-US" sz="3500" dirty="0">
                          <a:effectLst/>
                          <a:latin typeface="Tahoma" panose="020B0604030504040204" pitchFamily="34" charset="0"/>
                          <a:ea typeface="Tahoma" panose="020B0604030504040204" pitchFamily="34" charset="0"/>
                          <a:cs typeface="Tahoma" panose="020B0604030504040204" pitchFamily="34" charset="0"/>
                        </a:rPr>
                        <a:t>(Eph. 4:29; Gal. 6:1-2)</a:t>
                      </a:r>
                    </a:p>
                  </a:txBody>
                  <a:tcPr marL="68580" marR="68580" marT="0" marB="0"/>
                </a:tc>
              </a:tr>
              <a:tr h="1199337">
                <a:tc>
                  <a:txBody>
                    <a:bodyPr/>
                    <a:lstStyle/>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Spreads </a:t>
                      </a:r>
                      <a:r>
                        <a:rPr lang="en-US" sz="3500" b="0" dirty="0" smtClean="0">
                          <a:effectLst/>
                          <a:latin typeface="Tahoma" panose="020B0604030504040204" pitchFamily="34" charset="0"/>
                          <a:ea typeface="Tahoma" panose="020B0604030504040204" pitchFamily="34" charset="0"/>
                          <a:cs typeface="Tahoma" panose="020B0604030504040204" pitchFamily="34" charset="0"/>
                        </a:rPr>
                        <a:t>strife like wildfire                   </a:t>
                      </a:r>
                      <a:r>
                        <a:rPr lang="en-US" sz="3500" b="0" dirty="0">
                          <a:effectLst/>
                          <a:latin typeface="Tahoma" panose="020B0604030504040204" pitchFamily="34" charset="0"/>
                          <a:ea typeface="Tahoma" panose="020B0604030504040204" pitchFamily="34" charset="0"/>
                          <a:cs typeface="Tahoma" panose="020B0604030504040204" pitchFamily="34" charset="0"/>
                        </a:rPr>
                        <a:t>(</a:t>
                      </a:r>
                      <a:r>
                        <a:rPr lang="en-US" sz="3500" b="0" dirty="0" smtClean="0">
                          <a:effectLst/>
                          <a:latin typeface="Tahoma" panose="020B0604030504040204" pitchFamily="34" charset="0"/>
                          <a:ea typeface="Tahoma" panose="020B0604030504040204" pitchFamily="34" charset="0"/>
                          <a:cs typeface="Tahoma" panose="020B0604030504040204" pitchFamily="34" charset="0"/>
                        </a:rPr>
                        <a:t>Prov. </a:t>
                      </a:r>
                      <a:r>
                        <a:rPr lang="en-US" sz="3500" b="0" dirty="0" smtClean="0">
                          <a:effectLst/>
                          <a:latin typeface="Tahoma" panose="020B0604030504040204" pitchFamily="34" charset="0"/>
                          <a:ea typeface="Tahoma" panose="020B0604030504040204" pitchFamily="34" charset="0"/>
                          <a:cs typeface="Tahoma" panose="020B0604030504040204" pitchFamily="34" charset="0"/>
                        </a:rPr>
                        <a:t>26:21-22; </a:t>
                      </a:r>
                      <a:r>
                        <a:rPr lang="en-US" sz="3500" b="0" dirty="0" smtClean="0">
                          <a:effectLst/>
                          <a:latin typeface="Tahoma" panose="020B0604030504040204" pitchFamily="34" charset="0"/>
                          <a:ea typeface="Tahoma" panose="020B0604030504040204" pitchFamily="34" charset="0"/>
                          <a:cs typeface="Tahoma" panose="020B0604030504040204" pitchFamily="34" charset="0"/>
                        </a:rPr>
                        <a:t>16:27-28</a:t>
                      </a:r>
                      <a:r>
                        <a:rPr lang="en-US" sz="3500" b="0" dirty="0" smtClean="0">
                          <a:effectLst/>
                          <a:latin typeface="Tahoma" panose="020B0604030504040204" pitchFamily="34" charset="0"/>
                          <a:ea typeface="Tahoma" panose="020B0604030504040204" pitchFamily="34" charset="0"/>
                          <a:cs typeface="Tahoma" panose="020B0604030504040204" pitchFamily="34" charset="0"/>
                        </a:rPr>
                        <a:t>)</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293187">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9967738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276016630"/>
              </p:ext>
            </p:extLst>
          </p:nvPr>
        </p:nvGraphicFramePr>
        <p:xfrm>
          <a:off x="-3" y="25400"/>
          <a:ext cx="12192002" cy="7024800"/>
        </p:xfrm>
        <a:graphic>
          <a:graphicData uri="http://schemas.openxmlformats.org/drawingml/2006/table">
            <a:tbl>
              <a:tblPr firstRow="1" firstCol="1" bandRow="1">
                <a:tableStyleId>{073A0DAA-6AF3-43AB-8588-CEC1D06C72B9}</a:tableStyleId>
              </a:tblPr>
              <a:tblGrid>
                <a:gridCol w="6096001"/>
                <a:gridCol w="6096001"/>
              </a:tblGrid>
              <a:tr h="879602">
                <a:tc>
                  <a:txBody>
                    <a:bodyPr/>
                    <a:lstStyle/>
                    <a:p>
                      <a:pPr marL="0" marR="0" algn="ctr">
                        <a:lnSpc>
                          <a:spcPct val="107000"/>
                        </a:lnSpc>
                        <a:spcBef>
                          <a:spcPts val="0"/>
                        </a:spcBef>
                        <a:spcAft>
                          <a:spcPts val="0"/>
                        </a:spcAft>
                      </a:pPr>
                      <a:r>
                        <a:rPr lang="en-US" sz="55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Gossip</a:t>
                      </a:r>
                      <a:endParaRPr lang="en-US" sz="55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55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Faithful</a:t>
                      </a:r>
                      <a:r>
                        <a:rPr lang="en-US" sz="5500" b="0" baseline="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 Christian</a:t>
                      </a:r>
                      <a:endParaRPr lang="en-US" sz="55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199337">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Idle </a:t>
                      </a:r>
                      <a:r>
                        <a:rPr lang="en-US" sz="3500" b="0" dirty="0" smtClean="0">
                          <a:effectLst/>
                          <a:latin typeface="Tahoma" panose="020B0604030504040204" pitchFamily="34" charset="0"/>
                          <a:ea typeface="Tahoma" panose="020B0604030504040204" pitchFamily="34" charset="0"/>
                          <a:cs typeface="Tahoma" panose="020B0604030504040204" pitchFamily="34" charset="0"/>
                        </a:rPr>
                        <a:t>(Danger- Social Media)</a:t>
                      </a: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(1 Timothy 5:13)         </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dirty="0">
                          <a:effectLst/>
                          <a:latin typeface="Tahoma" panose="020B0604030504040204" pitchFamily="34" charset="0"/>
                          <a:ea typeface="Tahoma" panose="020B0604030504040204" pitchFamily="34" charset="0"/>
                          <a:cs typeface="Tahoma" panose="020B0604030504040204" pitchFamily="34" charset="0"/>
                        </a:rPr>
                        <a:t>Busy doing </a:t>
                      </a:r>
                      <a:r>
                        <a:rPr lang="en-US" sz="3500" dirty="0" smtClean="0">
                          <a:effectLst/>
                          <a:latin typeface="Tahoma" panose="020B0604030504040204" pitchFamily="34" charset="0"/>
                          <a:ea typeface="Tahoma" panose="020B0604030504040204" pitchFamily="34" charset="0"/>
                          <a:cs typeface="Tahoma" panose="020B0604030504040204" pitchFamily="34" charset="0"/>
                        </a:rPr>
                        <a:t>good                     </a:t>
                      </a:r>
                      <a:r>
                        <a:rPr lang="en-US" sz="3500" dirty="0">
                          <a:effectLst/>
                          <a:latin typeface="Tahoma" panose="020B0604030504040204" pitchFamily="34" charset="0"/>
                          <a:ea typeface="Tahoma" panose="020B0604030504040204" pitchFamily="34" charset="0"/>
                          <a:cs typeface="Tahoma" panose="020B0604030504040204" pitchFamily="34" charset="0"/>
                        </a:rPr>
                        <a:t>(Gal. 6:10; </a:t>
                      </a:r>
                      <a:r>
                        <a:rPr lang="en-US" sz="3500" dirty="0" smtClean="0">
                          <a:effectLst/>
                          <a:latin typeface="Tahoma" panose="020B0604030504040204" pitchFamily="34" charset="0"/>
                          <a:ea typeface="Tahoma" panose="020B0604030504040204" pitchFamily="34" charset="0"/>
                          <a:cs typeface="Tahoma" panose="020B0604030504040204" pitchFamily="34" charset="0"/>
                        </a:rPr>
                        <a:t>Titus </a:t>
                      </a:r>
                      <a:r>
                        <a:rPr lang="en-US" sz="3500" dirty="0">
                          <a:effectLst/>
                          <a:latin typeface="Tahoma" panose="020B0604030504040204" pitchFamily="34" charset="0"/>
                          <a:ea typeface="Tahoma" panose="020B0604030504040204" pitchFamily="34" charset="0"/>
                          <a:cs typeface="Tahoma" panose="020B0604030504040204" pitchFamily="34" charset="0"/>
                        </a:rPr>
                        <a:t>2:3-5)</a:t>
                      </a:r>
                    </a:p>
                  </a:txBody>
                  <a:tcPr marL="68580" marR="68580" marT="0" marB="0"/>
                </a:tc>
              </a:tr>
              <a:tr h="1199337">
                <a:tc>
                  <a:txBody>
                    <a:bodyPr/>
                    <a:lstStyle/>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Reveals Secrets                       (Proverbs 20:19) </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500" dirty="0" smtClean="0">
                          <a:effectLst/>
                          <a:latin typeface="Tahoma" panose="020B0604030504040204" pitchFamily="34" charset="0"/>
                          <a:ea typeface="Tahoma" panose="020B0604030504040204" pitchFamily="34" charset="0"/>
                          <a:cs typeface="Tahoma" panose="020B0604030504040204" pitchFamily="34" charset="0"/>
                        </a:rPr>
                        <a:t>Conceals Secrets            (Prov. 11:13; 1 Pet. 4:8)  </a:t>
                      </a: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254000">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500" b="0" dirty="0">
                          <a:effectLst/>
                          <a:latin typeface="Tahoma" panose="020B0604030504040204" pitchFamily="34" charset="0"/>
                          <a:ea typeface="Tahoma" panose="020B0604030504040204" pitchFamily="34" charset="0"/>
                          <a:cs typeface="Tahoma" panose="020B0604030504040204" pitchFamily="34" charset="0"/>
                        </a:rPr>
                        <a:t>Tears others down/harmful (</a:t>
                      </a:r>
                      <a:r>
                        <a:rPr lang="en-US" sz="3500" b="0" dirty="0" smtClean="0">
                          <a:effectLst/>
                          <a:latin typeface="Tahoma" panose="020B0604030504040204" pitchFamily="34" charset="0"/>
                          <a:ea typeface="Tahoma" panose="020B0604030504040204" pitchFamily="34" charset="0"/>
                          <a:cs typeface="Tahoma" panose="020B0604030504040204" pitchFamily="34" charset="0"/>
                        </a:rPr>
                        <a:t>Psalm 41:7-9; 2 Tim. 3:1-3)</a:t>
                      </a:r>
                    </a:p>
                  </a:txBody>
                  <a:tcPr marL="68580" marR="68580" marT="0" marB="0"/>
                </a:tc>
                <a:tc>
                  <a:txBody>
                    <a:bodyPr/>
                    <a:lstStyle/>
                    <a:p>
                      <a:pPr marL="0" marR="0" algn="ctr">
                        <a:lnSpc>
                          <a:spcPct val="107000"/>
                        </a:lnSpc>
                        <a:spcBef>
                          <a:spcPts val="0"/>
                        </a:spcBef>
                        <a:spcAft>
                          <a:spcPts val="0"/>
                        </a:spcAft>
                      </a:pPr>
                      <a:r>
                        <a:rPr lang="en-US" sz="3500" dirty="0">
                          <a:effectLst/>
                          <a:latin typeface="Tahoma" panose="020B0604030504040204" pitchFamily="34" charset="0"/>
                          <a:ea typeface="Tahoma" panose="020B0604030504040204" pitchFamily="34" charset="0"/>
                          <a:cs typeface="Tahoma" panose="020B0604030504040204" pitchFamily="34" charset="0"/>
                        </a:rPr>
                        <a:t>Builds others up/bear </a:t>
                      </a:r>
                      <a:r>
                        <a:rPr lang="en-US" sz="3500" dirty="0" smtClean="0">
                          <a:effectLst/>
                          <a:latin typeface="Tahoma" panose="020B0604030504040204" pitchFamily="34" charset="0"/>
                          <a:ea typeface="Tahoma" panose="020B0604030504040204" pitchFamily="34" charset="0"/>
                          <a:cs typeface="Tahoma" panose="020B0604030504040204" pitchFamily="34" charset="0"/>
                        </a:rPr>
                        <a:t>burdens </a:t>
                      </a:r>
                      <a:r>
                        <a:rPr lang="en-US" sz="3500" dirty="0">
                          <a:effectLst/>
                          <a:latin typeface="Tahoma" panose="020B0604030504040204" pitchFamily="34" charset="0"/>
                          <a:ea typeface="Tahoma" panose="020B0604030504040204" pitchFamily="34" charset="0"/>
                          <a:cs typeface="Tahoma" panose="020B0604030504040204" pitchFamily="34" charset="0"/>
                        </a:rPr>
                        <a:t>(Eph. 4:29; Gal. 6:1-2)</a:t>
                      </a:r>
                    </a:p>
                  </a:txBody>
                  <a:tcPr marL="68580" marR="68580" marT="0" marB="0"/>
                </a:tc>
              </a:tr>
              <a:tr h="1199337">
                <a:tc>
                  <a:txBody>
                    <a:bodyPr/>
                    <a:lstStyle/>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Spreads strife </a:t>
                      </a:r>
                      <a:r>
                        <a:rPr lang="en-US" sz="3500" b="0" dirty="0" smtClean="0">
                          <a:effectLst/>
                          <a:latin typeface="Tahoma" panose="020B0604030504040204" pitchFamily="34" charset="0"/>
                          <a:ea typeface="Tahoma" panose="020B0604030504040204" pitchFamily="34" charset="0"/>
                          <a:cs typeface="Tahoma" panose="020B0604030504040204" pitchFamily="34" charset="0"/>
                        </a:rPr>
                        <a:t>like wildfire                  </a:t>
                      </a:r>
                      <a:r>
                        <a:rPr lang="en-US" sz="3500" b="0" dirty="0">
                          <a:effectLst/>
                          <a:latin typeface="Tahoma" panose="020B0604030504040204" pitchFamily="34" charset="0"/>
                          <a:ea typeface="Tahoma" panose="020B0604030504040204" pitchFamily="34" charset="0"/>
                          <a:cs typeface="Tahoma" panose="020B0604030504040204" pitchFamily="34" charset="0"/>
                        </a:rPr>
                        <a:t>(</a:t>
                      </a:r>
                      <a:r>
                        <a:rPr lang="en-US" sz="3500" b="0" dirty="0" smtClean="0">
                          <a:effectLst/>
                          <a:latin typeface="Tahoma" panose="020B0604030504040204" pitchFamily="34" charset="0"/>
                          <a:ea typeface="Tahoma" panose="020B0604030504040204" pitchFamily="34" charset="0"/>
                          <a:cs typeface="Tahoma" panose="020B0604030504040204" pitchFamily="34" charset="0"/>
                        </a:rPr>
                        <a:t>Prov. </a:t>
                      </a:r>
                      <a:r>
                        <a:rPr lang="en-US" sz="3500" b="0" dirty="0" smtClean="0">
                          <a:effectLst/>
                          <a:latin typeface="Tahoma" panose="020B0604030504040204" pitchFamily="34" charset="0"/>
                          <a:ea typeface="Tahoma" panose="020B0604030504040204" pitchFamily="34" charset="0"/>
                          <a:cs typeface="Tahoma" panose="020B0604030504040204" pitchFamily="34" charset="0"/>
                        </a:rPr>
                        <a:t>26:21-22; </a:t>
                      </a:r>
                      <a:r>
                        <a:rPr lang="en-US" sz="3500" b="0" dirty="0" smtClean="0">
                          <a:effectLst/>
                          <a:latin typeface="Tahoma" panose="020B0604030504040204" pitchFamily="34" charset="0"/>
                          <a:ea typeface="Tahoma" panose="020B0604030504040204" pitchFamily="34" charset="0"/>
                          <a:cs typeface="Tahoma" panose="020B0604030504040204" pitchFamily="34" charset="0"/>
                        </a:rPr>
                        <a:t>16:27-28</a:t>
                      </a:r>
                      <a:r>
                        <a:rPr lang="en-US" sz="3500" b="0" dirty="0" smtClean="0">
                          <a:effectLst/>
                          <a:latin typeface="Tahoma" panose="020B0604030504040204" pitchFamily="34" charset="0"/>
                          <a:ea typeface="Tahoma" panose="020B0604030504040204" pitchFamily="34" charset="0"/>
                          <a:cs typeface="Tahoma" panose="020B0604030504040204" pitchFamily="34" charset="0"/>
                        </a:rPr>
                        <a:t>)</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dirty="0" smtClean="0">
                          <a:effectLst/>
                          <a:latin typeface="Tahoma" panose="020B0604030504040204" pitchFamily="34" charset="0"/>
                          <a:ea typeface="Tahoma" panose="020B0604030504040204" pitchFamily="34" charset="0"/>
                          <a:cs typeface="Tahoma" panose="020B0604030504040204" pitchFamily="34" charset="0"/>
                        </a:rPr>
                        <a:t>Promotes peace</a:t>
                      </a:r>
                    </a:p>
                    <a:p>
                      <a:pPr marL="0" marR="0" algn="ctr">
                        <a:lnSpc>
                          <a:spcPct val="107000"/>
                        </a:lnSpc>
                        <a:spcBef>
                          <a:spcPts val="0"/>
                        </a:spcBef>
                        <a:spcAft>
                          <a:spcPts val="0"/>
                        </a:spcAft>
                      </a:pPr>
                      <a:r>
                        <a:rPr lang="en-US" sz="3500" dirty="0" smtClean="0">
                          <a:effectLst/>
                          <a:latin typeface="Tahoma" panose="020B0604030504040204" pitchFamily="34" charset="0"/>
                          <a:ea typeface="Tahoma" panose="020B0604030504040204" pitchFamily="34" charset="0"/>
                          <a:cs typeface="Tahoma" panose="020B0604030504040204" pitchFamily="34" charset="0"/>
                        </a:rPr>
                        <a:t>(Prov. 26:20; Rom. 14:19)</a:t>
                      </a: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293187">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5816921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190039411"/>
              </p:ext>
            </p:extLst>
          </p:nvPr>
        </p:nvGraphicFramePr>
        <p:xfrm>
          <a:off x="-3" y="25400"/>
          <a:ext cx="12192002" cy="7392456"/>
        </p:xfrm>
        <a:graphic>
          <a:graphicData uri="http://schemas.openxmlformats.org/drawingml/2006/table">
            <a:tbl>
              <a:tblPr firstRow="1" firstCol="1" bandRow="1">
                <a:tableStyleId>{073A0DAA-6AF3-43AB-8588-CEC1D06C72B9}</a:tableStyleId>
              </a:tblPr>
              <a:tblGrid>
                <a:gridCol w="6096001"/>
                <a:gridCol w="6096001"/>
              </a:tblGrid>
              <a:tr h="879602">
                <a:tc>
                  <a:txBody>
                    <a:bodyPr/>
                    <a:lstStyle/>
                    <a:p>
                      <a:pPr marL="0" marR="0" algn="ctr">
                        <a:lnSpc>
                          <a:spcPct val="107000"/>
                        </a:lnSpc>
                        <a:spcBef>
                          <a:spcPts val="0"/>
                        </a:spcBef>
                        <a:spcAft>
                          <a:spcPts val="0"/>
                        </a:spcAft>
                      </a:pPr>
                      <a:r>
                        <a:rPr lang="en-US" sz="55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Gossip</a:t>
                      </a:r>
                      <a:endParaRPr lang="en-US" sz="55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55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Faithful</a:t>
                      </a:r>
                      <a:r>
                        <a:rPr lang="en-US" sz="5500" b="0" baseline="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 Christian</a:t>
                      </a:r>
                      <a:endParaRPr lang="en-US" sz="55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199337">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Idle </a:t>
                      </a:r>
                      <a:r>
                        <a:rPr lang="en-US" sz="3500" b="0" dirty="0" smtClean="0">
                          <a:effectLst/>
                          <a:latin typeface="Tahoma" panose="020B0604030504040204" pitchFamily="34" charset="0"/>
                          <a:ea typeface="Tahoma" panose="020B0604030504040204" pitchFamily="34" charset="0"/>
                          <a:cs typeface="Tahoma" panose="020B0604030504040204" pitchFamily="34" charset="0"/>
                        </a:rPr>
                        <a:t>(Danger- Social Media)</a:t>
                      </a: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(1 Timothy 5:13)         </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dirty="0">
                          <a:effectLst/>
                          <a:latin typeface="Tahoma" panose="020B0604030504040204" pitchFamily="34" charset="0"/>
                          <a:ea typeface="Tahoma" panose="020B0604030504040204" pitchFamily="34" charset="0"/>
                          <a:cs typeface="Tahoma" panose="020B0604030504040204" pitchFamily="34" charset="0"/>
                        </a:rPr>
                        <a:t>Busy doing </a:t>
                      </a:r>
                      <a:r>
                        <a:rPr lang="en-US" sz="3500" dirty="0" smtClean="0">
                          <a:effectLst/>
                          <a:latin typeface="Tahoma" panose="020B0604030504040204" pitchFamily="34" charset="0"/>
                          <a:ea typeface="Tahoma" panose="020B0604030504040204" pitchFamily="34" charset="0"/>
                          <a:cs typeface="Tahoma" panose="020B0604030504040204" pitchFamily="34" charset="0"/>
                        </a:rPr>
                        <a:t>good                     </a:t>
                      </a:r>
                      <a:r>
                        <a:rPr lang="en-US" sz="3500" dirty="0">
                          <a:effectLst/>
                          <a:latin typeface="Tahoma" panose="020B0604030504040204" pitchFamily="34" charset="0"/>
                          <a:ea typeface="Tahoma" panose="020B0604030504040204" pitchFamily="34" charset="0"/>
                          <a:cs typeface="Tahoma" panose="020B0604030504040204" pitchFamily="34" charset="0"/>
                        </a:rPr>
                        <a:t>(Gal. 6:10; </a:t>
                      </a:r>
                      <a:r>
                        <a:rPr lang="en-US" sz="3500" dirty="0" smtClean="0">
                          <a:effectLst/>
                          <a:latin typeface="Tahoma" panose="020B0604030504040204" pitchFamily="34" charset="0"/>
                          <a:ea typeface="Tahoma" panose="020B0604030504040204" pitchFamily="34" charset="0"/>
                          <a:cs typeface="Tahoma" panose="020B0604030504040204" pitchFamily="34" charset="0"/>
                        </a:rPr>
                        <a:t>Titus </a:t>
                      </a:r>
                      <a:r>
                        <a:rPr lang="en-US" sz="3500" dirty="0">
                          <a:effectLst/>
                          <a:latin typeface="Tahoma" panose="020B0604030504040204" pitchFamily="34" charset="0"/>
                          <a:ea typeface="Tahoma" panose="020B0604030504040204" pitchFamily="34" charset="0"/>
                          <a:cs typeface="Tahoma" panose="020B0604030504040204" pitchFamily="34" charset="0"/>
                        </a:rPr>
                        <a:t>2:3-5)</a:t>
                      </a:r>
                    </a:p>
                  </a:txBody>
                  <a:tcPr marL="68580" marR="68580" marT="0" marB="0"/>
                </a:tc>
              </a:tr>
              <a:tr h="1199337">
                <a:tc>
                  <a:txBody>
                    <a:bodyPr/>
                    <a:lstStyle/>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Reveals Secrets                       (Proverbs 20:19) </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500" dirty="0" smtClean="0">
                          <a:effectLst/>
                          <a:latin typeface="Tahoma" panose="020B0604030504040204" pitchFamily="34" charset="0"/>
                          <a:ea typeface="Tahoma" panose="020B0604030504040204" pitchFamily="34" charset="0"/>
                          <a:cs typeface="Tahoma" panose="020B0604030504040204" pitchFamily="34" charset="0"/>
                        </a:rPr>
                        <a:t>Conceals Secrets            (Prov. 11:13; 1 Pet. 4:8)  </a:t>
                      </a: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254000">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500" b="0" dirty="0">
                          <a:effectLst/>
                          <a:latin typeface="Tahoma" panose="020B0604030504040204" pitchFamily="34" charset="0"/>
                          <a:ea typeface="Tahoma" panose="020B0604030504040204" pitchFamily="34" charset="0"/>
                          <a:cs typeface="Tahoma" panose="020B0604030504040204" pitchFamily="34" charset="0"/>
                        </a:rPr>
                        <a:t>Tears others down/harmful (</a:t>
                      </a:r>
                      <a:r>
                        <a:rPr lang="en-US" sz="3500" b="0" dirty="0" smtClean="0">
                          <a:effectLst/>
                          <a:latin typeface="Tahoma" panose="020B0604030504040204" pitchFamily="34" charset="0"/>
                          <a:ea typeface="Tahoma" panose="020B0604030504040204" pitchFamily="34" charset="0"/>
                          <a:cs typeface="Tahoma" panose="020B0604030504040204" pitchFamily="34" charset="0"/>
                        </a:rPr>
                        <a:t>Psalm 41:7-9; 2 Tim. 3:1-3)</a:t>
                      </a:r>
                    </a:p>
                  </a:txBody>
                  <a:tcPr marL="68580" marR="68580" marT="0" marB="0"/>
                </a:tc>
                <a:tc>
                  <a:txBody>
                    <a:bodyPr/>
                    <a:lstStyle/>
                    <a:p>
                      <a:pPr marL="0" marR="0" algn="ctr">
                        <a:lnSpc>
                          <a:spcPct val="107000"/>
                        </a:lnSpc>
                        <a:spcBef>
                          <a:spcPts val="0"/>
                        </a:spcBef>
                        <a:spcAft>
                          <a:spcPts val="0"/>
                        </a:spcAft>
                      </a:pPr>
                      <a:r>
                        <a:rPr lang="en-US" sz="3500" dirty="0">
                          <a:effectLst/>
                          <a:latin typeface="Tahoma" panose="020B0604030504040204" pitchFamily="34" charset="0"/>
                          <a:ea typeface="Tahoma" panose="020B0604030504040204" pitchFamily="34" charset="0"/>
                          <a:cs typeface="Tahoma" panose="020B0604030504040204" pitchFamily="34" charset="0"/>
                        </a:rPr>
                        <a:t>Builds others up/bear </a:t>
                      </a:r>
                      <a:r>
                        <a:rPr lang="en-US" sz="3500" dirty="0" smtClean="0">
                          <a:effectLst/>
                          <a:latin typeface="Tahoma" panose="020B0604030504040204" pitchFamily="34" charset="0"/>
                          <a:ea typeface="Tahoma" panose="020B0604030504040204" pitchFamily="34" charset="0"/>
                          <a:cs typeface="Tahoma" panose="020B0604030504040204" pitchFamily="34" charset="0"/>
                        </a:rPr>
                        <a:t>burdens </a:t>
                      </a:r>
                      <a:r>
                        <a:rPr lang="en-US" sz="3500" dirty="0">
                          <a:effectLst/>
                          <a:latin typeface="Tahoma" panose="020B0604030504040204" pitchFamily="34" charset="0"/>
                          <a:ea typeface="Tahoma" panose="020B0604030504040204" pitchFamily="34" charset="0"/>
                          <a:cs typeface="Tahoma" panose="020B0604030504040204" pitchFamily="34" charset="0"/>
                        </a:rPr>
                        <a:t>(Eph. 4:29; Gal. 6:1-2)</a:t>
                      </a:r>
                    </a:p>
                  </a:txBody>
                  <a:tcPr marL="68580" marR="68580" marT="0" marB="0"/>
                </a:tc>
              </a:tr>
              <a:tr h="1199337">
                <a:tc>
                  <a:txBody>
                    <a:bodyPr/>
                    <a:lstStyle/>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Spreads strife </a:t>
                      </a:r>
                      <a:r>
                        <a:rPr lang="en-US" sz="3500" b="0" dirty="0" smtClean="0">
                          <a:effectLst/>
                          <a:latin typeface="Tahoma" panose="020B0604030504040204" pitchFamily="34" charset="0"/>
                          <a:ea typeface="Tahoma" panose="020B0604030504040204" pitchFamily="34" charset="0"/>
                          <a:cs typeface="Tahoma" panose="020B0604030504040204" pitchFamily="34" charset="0"/>
                        </a:rPr>
                        <a:t>like wildfire                 </a:t>
                      </a:r>
                      <a:r>
                        <a:rPr lang="en-US" sz="3500" b="0" dirty="0">
                          <a:effectLst/>
                          <a:latin typeface="Tahoma" panose="020B0604030504040204" pitchFamily="34" charset="0"/>
                          <a:ea typeface="Tahoma" panose="020B0604030504040204" pitchFamily="34" charset="0"/>
                          <a:cs typeface="Tahoma" panose="020B0604030504040204" pitchFamily="34" charset="0"/>
                        </a:rPr>
                        <a:t>(</a:t>
                      </a:r>
                      <a:r>
                        <a:rPr lang="en-US" sz="3500" b="0" dirty="0" smtClean="0">
                          <a:effectLst/>
                          <a:latin typeface="Tahoma" panose="020B0604030504040204" pitchFamily="34" charset="0"/>
                          <a:ea typeface="Tahoma" panose="020B0604030504040204" pitchFamily="34" charset="0"/>
                          <a:cs typeface="Tahoma" panose="020B0604030504040204" pitchFamily="34" charset="0"/>
                        </a:rPr>
                        <a:t>Prov. </a:t>
                      </a:r>
                      <a:r>
                        <a:rPr lang="en-US" sz="3500" b="0" dirty="0" smtClean="0">
                          <a:effectLst/>
                          <a:latin typeface="Tahoma" panose="020B0604030504040204" pitchFamily="34" charset="0"/>
                          <a:ea typeface="Tahoma" panose="020B0604030504040204" pitchFamily="34" charset="0"/>
                          <a:cs typeface="Tahoma" panose="020B0604030504040204" pitchFamily="34" charset="0"/>
                        </a:rPr>
                        <a:t>26:21-22; </a:t>
                      </a:r>
                      <a:r>
                        <a:rPr lang="en-US" sz="3500" b="0" dirty="0" smtClean="0">
                          <a:effectLst/>
                          <a:latin typeface="Tahoma" panose="020B0604030504040204" pitchFamily="34" charset="0"/>
                          <a:ea typeface="Tahoma" panose="020B0604030504040204" pitchFamily="34" charset="0"/>
                          <a:cs typeface="Tahoma" panose="020B0604030504040204" pitchFamily="34" charset="0"/>
                        </a:rPr>
                        <a:t>16:27-28</a:t>
                      </a:r>
                      <a:r>
                        <a:rPr lang="en-US" sz="3500" b="0" dirty="0" smtClean="0">
                          <a:effectLst/>
                          <a:latin typeface="Tahoma" panose="020B0604030504040204" pitchFamily="34" charset="0"/>
                          <a:ea typeface="Tahoma" panose="020B0604030504040204" pitchFamily="34" charset="0"/>
                          <a:cs typeface="Tahoma" panose="020B0604030504040204" pitchFamily="34" charset="0"/>
                        </a:rPr>
                        <a:t>)</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dirty="0" smtClean="0">
                          <a:effectLst/>
                          <a:latin typeface="Tahoma" panose="020B0604030504040204" pitchFamily="34" charset="0"/>
                          <a:ea typeface="Tahoma" panose="020B0604030504040204" pitchFamily="34" charset="0"/>
                          <a:cs typeface="Tahoma" panose="020B0604030504040204" pitchFamily="34" charset="0"/>
                        </a:rPr>
                        <a:t>Promotes peace</a:t>
                      </a:r>
                    </a:p>
                    <a:p>
                      <a:pPr marL="0" marR="0" algn="ctr">
                        <a:lnSpc>
                          <a:spcPct val="107000"/>
                        </a:lnSpc>
                        <a:spcBef>
                          <a:spcPts val="0"/>
                        </a:spcBef>
                        <a:spcAft>
                          <a:spcPts val="0"/>
                        </a:spcAft>
                      </a:pPr>
                      <a:r>
                        <a:rPr lang="en-US" sz="3500" dirty="0" smtClean="0">
                          <a:effectLst/>
                          <a:latin typeface="Tahoma" panose="020B0604030504040204" pitchFamily="34" charset="0"/>
                          <a:ea typeface="Tahoma" panose="020B0604030504040204" pitchFamily="34" charset="0"/>
                          <a:cs typeface="Tahoma" panose="020B0604030504040204" pitchFamily="34" charset="0"/>
                        </a:rPr>
                        <a:t>(Prov. 26:20; Rom. 14:19)</a:t>
                      </a: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293187">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500" b="0" dirty="0" smtClean="0">
                          <a:effectLst/>
                          <a:latin typeface="Tahoma" panose="020B0604030504040204" pitchFamily="34" charset="0"/>
                          <a:ea typeface="Tahoma" panose="020B0604030504040204" pitchFamily="34" charset="0"/>
                          <a:cs typeface="Tahoma" panose="020B0604030504040204" pitchFamily="34" charset="0"/>
                        </a:rPr>
                        <a:t>Rejoices in Evil                    (1 Cor. 13:6; Rom. 1:29)</a:t>
                      </a:r>
                    </a:p>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9968184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076281848"/>
              </p:ext>
            </p:extLst>
          </p:nvPr>
        </p:nvGraphicFramePr>
        <p:xfrm>
          <a:off x="-3" y="25400"/>
          <a:ext cx="12192002" cy="7392456"/>
        </p:xfrm>
        <a:graphic>
          <a:graphicData uri="http://schemas.openxmlformats.org/drawingml/2006/table">
            <a:tbl>
              <a:tblPr firstRow="1" firstCol="1" bandRow="1">
                <a:tableStyleId>{073A0DAA-6AF3-43AB-8588-CEC1D06C72B9}</a:tableStyleId>
              </a:tblPr>
              <a:tblGrid>
                <a:gridCol w="6096001"/>
                <a:gridCol w="6096001"/>
              </a:tblGrid>
              <a:tr h="879602">
                <a:tc>
                  <a:txBody>
                    <a:bodyPr/>
                    <a:lstStyle/>
                    <a:p>
                      <a:pPr marL="0" marR="0" algn="ctr">
                        <a:lnSpc>
                          <a:spcPct val="107000"/>
                        </a:lnSpc>
                        <a:spcBef>
                          <a:spcPts val="0"/>
                        </a:spcBef>
                        <a:spcAft>
                          <a:spcPts val="0"/>
                        </a:spcAft>
                      </a:pPr>
                      <a:r>
                        <a:rPr lang="en-US" sz="55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Gossip</a:t>
                      </a:r>
                      <a:endParaRPr lang="en-US" sz="55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55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Faithful</a:t>
                      </a:r>
                      <a:r>
                        <a:rPr lang="en-US" sz="5500" b="0" baseline="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 Christian</a:t>
                      </a:r>
                      <a:endParaRPr lang="en-US" sz="55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199337">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Idle </a:t>
                      </a:r>
                      <a:r>
                        <a:rPr lang="en-US" sz="3500" b="0" dirty="0" smtClean="0">
                          <a:effectLst/>
                          <a:latin typeface="Tahoma" panose="020B0604030504040204" pitchFamily="34" charset="0"/>
                          <a:ea typeface="Tahoma" panose="020B0604030504040204" pitchFamily="34" charset="0"/>
                          <a:cs typeface="Tahoma" panose="020B0604030504040204" pitchFamily="34" charset="0"/>
                        </a:rPr>
                        <a:t>(Danger- Social Media)</a:t>
                      </a: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(1 Timothy 5:13)         </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dirty="0">
                          <a:effectLst/>
                          <a:latin typeface="Tahoma" panose="020B0604030504040204" pitchFamily="34" charset="0"/>
                          <a:ea typeface="Tahoma" panose="020B0604030504040204" pitchFamily="34" charset="0"/>
                          <a:cs typeface="Tahoma" panose="020B0604030504040204" pitchFamily="34" charset="0"/>
                        </a:rPr>
                        <a:t>Busy doing </a:t>
                      </a:r>
                      <a:r>
                        <a:rPr lang="en-US" sz="3500" dirty="0" smtClean="0">
                          <a:effectLst/>
                          <a:latin typeface="Tahoma" panose="020B0604030504040204" pitchFamily="34" charset="0"/>
                          <a:ea typeface="Tahoma" panose="020B0604030504040204" pitchFamily="34" charset="0"/>
                          <a:cs typeface="Tahoma" panose="020B0604030504040204" pitchFamily="34" charset="0"/>
                        </a:rPr>
                        <a:t>good                     </a:t>
                      </a:r>
                      <a:r>
                        <a:rPr lang="en-US" sz="3500" dirty="0">
                          <a:effectLst/>
                          <a:latin typeface="Tahoma" panose="020B0604030504040204" pitchFamily="34" charset="0"/>
                          <a:ea typeface="Tahoma" panose="020B0604030504040204" pitchFamily="34" charset="0"/>
                          <a:cs typeface="Tahoma" panose="020B0604030504040204" pitchFamily="34" charset="0"/>
                        </a:rPr>
                        <a:t>(Gal. 6:10; </a:t>
                      </a:r>
                      <a:r>
                        <a:rPr lang="en-US" sz="3500" dirty="0" smtClean="0">
                          <a:effectLst/>
                          <a:latin typeface="Tahoma" panose="020B0604030504040204" pitchFamily="34" charset="0"/>
                          <a:ea typeface="Tahoma" panose="020B0604030504040204" pitchFamily="34" charset="0"/>
                          <a:cs typeface="Tahoma" panose="020B0604030504040204" pitchFamily="34" charset="0"/>
                        </a:rPr>
                        <a:t>Titus </a:t>
                      </a:r>
                      <a:r>
                        <a:rPr lang="en-US" sz="3500" dirty="0">
                          <a:effectLst/>
                          <a:latin typeface="Tahoma" panose="020B0604030504040204" pitchFamily="34" charset="0"/>
                          <a:ea typeface="Tahoma" panose="020B0604030504040204" pitchFamily="34" charset="0"/>
                          <a:cs typeface="Tahoma" panose="020B0604030504040204" pitchFamily="34" charset="0"/>
                        </a:rPr>
                        <a:t>2:3-5)</a:t>
                      </a:r>
                    </a:p>
                  </a:txBody>
                  <a:tcPr marL="68580" marR="68580" marT="0" marB="0"/>
                </a:tc>
              </a:tr>
              <a:tr h="1199337">
                <a:tc>
                  <a:txBody>
                    <a:bodyPr/>
                    <a:lstStyle/>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Reveals Secrets                       (Proverbs 20:19) </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500" dirty="0" smtClean="0">
                          <a:effectLst/>
                          <a:latin typeface="Tahoma" panose="020B0604030504040204" pitchFamily="34" charset="0"/>
                          <a:ea typeface="Tahoma" panose="020B0604030504040204" pitchFamily="34" charset="0"/>
                          <a:cs typeface="Tahoma" panose="020B0604030504040204" pitchFamily="34" charset="0"/>
                        </a:rPr>
                        <a:t>Conceals Secrets            (Prov. 11:13; 1 Pet. 4:8)  </a:t>
                      </a: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254000">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500" b="0" dirty="0">
                          <a:effectLst/>
                          <a:latin typeface="Tahoma" panose="020B0604030504040204" pitchFamily="34" charset="0"/>
                          <a:ea typeface="Tahoma" panose="020B0604030504040204" pitchFamily="34" charset="0"/>
                          <a:cs typeface="Tahoma" panose="020B0604030504040204" pitchFamily="34" charset="0"/>
                        </a:rPr>
                        <a:t>Tears others down/harmful (</a:t>
                      </a:r>
                      <a:r>
                        <a:rPr lang="en-US" sz="3500" b="0" dirty="0" smtClean="0">
                          <a:effectLst/>
                          <a:latin typeface="Tahoma" panose="020B0604030504040204" pitchFamily="34" charset="0"/>
                          <a:ea typeface="Tahoma" panose="020B0604030504040204" pitchFamily="34" charset="0"/>
                          <a:cs typeface="Tahoma" panose="020B0604030504040204" pitchFamily="34" charset="0"/>
                        </a:rPr>
                        <a:t>Psalm 41:7-9; 2 Tim. 3:1-3)</a:t>
                      </a:r>
                    </a:p>
                  </a:txBody>
                  <a:tcPr marL="68580" marR="68580" marT="0" marB="0"/>
                </a:tc>
                <a:tc>
                  <a:txBody>
                    <a:bodyPr/>
                    <a:lstStyle/>
                    <a:p>
                      <a:pPr marL="0" marR="0" algn="ctr">
                        <a:lnSpc>
                          <a:spcPct val="107000"/>
                        </a:lnSpc>
                        <a:spcBef>
                          <a:spcPts val="0"/>
                        </a:spcBef>
                        <a:spcAft>
                          <a:spcPts val="0"/>
                        </a:spcAft>
                      </a:pPr>
                      <a:r>
                        <a:rPr lang="en-US" sz="3500" dirty="0">
                          <a:effectLst/>
                          <a:latin typeface="Tahoma" panose="020B0604030504040204" pitchFamily="34" charset="0"/>
                          <a:ea typeface="Tahoma" panose="020B0604030504040204" pitchFamily="34" charset="0"/>
                          <a:cs typeface="Tahoma" panose="020B0604030504040204" pitchFamily="34" charset="0"/>
                        </a:rPr>
                        <a:t>Builds others up/bear </a:t>
                      </a:r>
                      <a:r>
                        <a:rPr lang="en-US" sz="3500" dirty="0" smtClean="0">
                          <a:effectLst/>
                          <a:latin typeface="Tahoma" panose="020B0604030504040204" pitchFamily="34" charset="0"/>
                          <a:ea typeface="Tahoma" panose="020B0604030504040204" pitchFamily="34" charset="0"/>
                          <a:cs typeface="Tahoma" panose="020B0604030504040204" pitchFamily="34" charset="0"/>
                        </a:rPr>
                        <a:t>burdens </a:t>
                      </a:r>
                      <a:r>
                        <a:rPr lang="en-US" sz="3500" dirty="0">
                          <a:effectLst/>
                          <a:latin typeface="Tahoma" panose="020B0604030504040204" pitchFamily="34" charset="0"/>
                          <a:ea typeface="Tahoma" panose="020B0604030504040204" pitchFamily="34" charset="0"/>
                          <a:cs typeface="Tahoma" panose="020B0604030504040204" pitchFamily="34" charset="0"/>
                        </a:rPr>
                        <a:t>(Eph. 4:29; Gal. 6:1-2)</a:t>
                      </a:r>
                    </a:p>
                  </a:txBody>
                  <a:tcPr marL="68580" marR="68580" marT="0" marB="0"/>
                </a:tc>
              </a:tr>
              <a:tr h="1199337">
                <a:tc>
                  <a:txBody>
                    <a:bodyPr/>
                    <a:lstStyle/>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Spreads </a:t>
                      </a:r>
                      <a:r>
                        <a:rPr lang="en-US" sz="3500" b="0" dirty="0" smtClean="0">
                          <a:effectLst/>
                          <a:latin typeface="Tahoma" panose="020B0604030504040204" pitchFamily="34" charset="0"/>
                          <a:ea typeface="Tahoma" panose="020B0604030504040204" pitchFamily="34" charset="0"/>
                          <a:cs typeface="Tahoma" panose="020B0604030504040204" pitchFamily="34" charset="0"/>
                        </a:rPr>
                        <a:t>strife like wildfire                   </a:t>
                      </a:r>
                      <a:r>
                        <a:rPr lang="en-US" sz="3500" b="0" dirty="0">
                          <a:effectLst/>
                          <a:latin typeface="Tahoma" panose="020B0604030504040204" pitchFamily="34" charset="0"/>
                          <a:ea typeface="Tahoma" panose="020B0604030504040204" pitchFamily="34" charset="0"/>
                          <a:cs typeface="Tahoma" panose="020B0604030504040204" pitchFamily="34" charset="0"/>
                        </a:rPr>
                        <a:t>(</a:t>
                      </a:r>
                      <a:r>
                        <a:rPr lang="en-US" sz="3500" b="0" dirty="0" smtClean="0">
                          <a:effectLst/>
                          <a:latin typeface="Tahoma" panose="020B0604030504040204" pitchFamily="34" charset="0"/>
                          <a:ea typeface="Tahoma" panose="020B0604030504040204" pitchFamily="34" charset="0"/>
                          <a:cs typeface="Tahoma" panose="020B0604030504040204" pitchFamily="34" charset="0"/>
                        </a:rPr>
                        <a:t>Prov. </a:t>
                      </a:r>
                      <a:r>
                        <a:rPr lang="en-US" sz="3500" b="0" dirty="0" smtClean="0">
                          <a:effectLst/>
                          <a:latin typeface="Tahoma" panose="020B0604030504040204" pitchFamily="34" charset="0"/>
                          <a:ea typeface="Tahoma" panose="020B0604030504040204" pitchFamily="34" charset="0"/>
                          <a:cs typeface="Tahoma" panose="020B0604030504040204" pitchFamily="34" charset="0"/>
                        </a:rPr>
                        <a:t>26:21-22; </a:t>
                      </a:r>
                      <a:r>
                        <a:rPr lang="en-US" sz="3500" b="0" dirty="0" smtClean="0">
                          <a:effectLst/>
                          <a:latin typeface="Tahoma" panose="020B0604030504040204" pitchFamily="34" charset="0"/>
                          <a:ea typeface="Tahoma" panose="020B0604030504040204" pitchFamily="34" charset="0"/>
                          <a:cs typeface="Tahoma" panose="020B0604030504040204" pitchFamily="34" charset="0"/>
                        </a:rPr>
                        <a:t>16:27-28</a:t>
                      </a:r>
                      <a:r>
                        <a:rPr lang="en-US" sz="3500" b="0" dirty="0" smtClean="0">
                          <a:effectLst/>
                          <a:latin typeface="Tahoma" panose="020B0604030504040204" pitchFamily="34" charset="0"/>
                          <a:ea typeface="Tahoma" panose="020B0604030504040204" pitchFamily="34" charset="0"/>
                          <a:cs typeface="Tahoma" panose="020B0604030504040204" pitchFamily="34" charset="0"/>
                        </a:rPr>
                        <a:t>)</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dirty="0" smtClean="0">
                          <a:effectLst/>
                          <a:latin typeface="Tahoma" panose="020B0604030504040204" pitchFamily="34" charset="0"/>
                          <a:ea typeface="Tahoma" panose="020B0604030504040204" pitchFamily="34" charset="0"/>
                          <a:cs typeface="Tahoma" panose="020B0604030504040204" pitchFamily="34" charset="0"/>
                        </a:rPr>
                        <a:t>Promotes peace</a:t>
                      </a:r>
                    </a:p>
                    <a:p>
                      <a:pPr marL="0" marR="0" algn="ctr">
                        <a:lnSpc>
                          <a:spcPct val="107000"/>
                        </a:lnSpc>
                        <a:spcBef>
                          <a:spcPts val="0"/>
                        </a:spcBef>
                        <a:spcAft>
                          <a:spcPts val="0"/>
                        </a:spcAft>
                      </a:pPr>
                      <a:r>
                        <a:rPr lang="en-US" sz="3500" dirty="0" smtClean="0">
                          <a:effectLst/>
                          <a:latin typeface="Tahoma" panose="020B0604030504040204" pitchFamily="34" charset="0"/>
                          <a:ea typeface="Tahoma" panose="020B0604030504040204" pitchFamily="34" charset="0"/>
                          <a:cs typeface="Tahoma" panose="020B0604030504040204" pitchFamily="34" charset="0"/>
                        </a:rPr>
                        <a:t>(Prov. 26:20; Rom. 14:19)</a:t>
                      </a: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293187">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500" b="0" dirty="0" smtClean="0">
                          <a:effectLst/>
                          <a:latin typeface="Tahoma" panose="020B0604030504040204" pitchFamily="34" charset="0"/>
                          <a:ea typeface="Tahoma" panose="020B0604030504040204" pitchFamily="34" charset="0"/>
                          <a:cs typeface="Tahoma" panose="020B0604030504040204" pitchFamily="34" charset="0"/>
                        </a:rPr>
                        <a:t>Rejoices in Evil                    (1 Cor. 13:6; Rom. 1:29)</a:t>
                      </a:r>
                    </a:p>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500" dirty="0" smtClean="0">
                          <a:effectLst/>
                          <a:latin typeface="Tahoma" panose="020B0604030504040204" pitchFamily="34" charset="0"/>
                          <a:ea typeface="Tahoma" panose="020B0604030504040204" pitchFamily="34" charset="0"/>
                          <a:cs typeface="Tahoma" panose="020B0604030504040204" pitchFamily="34" charset="0"/>
                        </a:rPr>
                        <a:t>Rejoices in the truth             (1 Cor. 13:6)</a:t>
                      </a: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4691245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9"/>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Examine Yourselves</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14400"/>
            <a:ext cx="12192000" cy="5943600"/>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being a busybody or busy doing the Lord’s work?</a:t>
            </a:r>
          </a:p>
          <a:p>
            <a:pPr marL="0" lv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lv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Do you delight in sharing gossip or the gospel of Christ? </a:t>
            </a:r>
          </a:p>
          <a:p>
            <a:pPr marL="0" lv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lv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Do you reveal the secrets of others or conceal them?</a:t>
            </a:r>
          </a:p>
          <a:p>
            <a:pPr marL="0" lv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lv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Do you tear others down or build them up?</a:t>
            </a:r>
          </a:p>
          <a:p>
            <a:pPr marL="0" lv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lv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spreading strife or promoting peace?</a:t>
            </a:r>
          </a:p>
          <a:p>
            <a:pPr marL="0" lv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lv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“Death and life are in the power of the tongue, and those who love it with eat its fruit” (Proverbs 18:21).</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56042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9"/>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How to Stop a Gossip</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14400"/>
            <a:ext cx="12192000" cy="6096000"/>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Don’t be friends with them- they could harm or ruin your reputation (Proverbs 13:20; 1 Cor. 15:33)</a:t>
            </a:r>
          </a:p>
          <a:p>
            <a:pPr marL="0" lvl="0" indent="0">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Avoid them if at all possible (Proverbs 2:12-15)</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lv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Ask them if they have gone to the source &amp; tried to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restore that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person with gentleness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(Gal.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6:1-2; Matthew 18:15ff).</a:t>
            </a:r>
          </a:p>
          <a:p>
            <a:pPr marL="0" lvl="0" indent="0">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lv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you’re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guilty of gossip,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don’t cover it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up, make excuses, or try to justify it (Proverbs 28:13).  </a:t>
            </a:r>
          </a:p>
          <a:p>
            <a:pPr marL="0" lvl="0" indent="0">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lv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Repent, confess,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and forsake it and God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has promised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forgive your sin (Acts 8:20-22; 1 John 1:9).</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99039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618 – Let Me Live Close to Thee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69 – What a Friend We Have In Jesus</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105 – I Am Thine, O Lord</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394 – Love One Another</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326 – Trust and Obey</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395 – A Beautiful Life</a:t>
            </a:r>
          </a:p>
        </p:txBody>
      </p:sp>
    </p:spTree>
    <p:extLst>
      <p:ext uri="{BB962C8B-B14F-4D97-AF65-F5344CB8AC3E}">
        <p14:creationId xmlns:p14="http://schemas.microsoft.com/office/powerpoint/2010/main" val="37276277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Churchgoers exchanging gossi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p:nvPr>
        </p:nvSpPr>
        <p:spPr>
          <a:xfrm>
            <a:off x="0" y="0"/>
            <a:ext cx="12192000" cy="880110"/>
          </a:xfrm>
        </p:spPr>
        <p:txBody>
          <a:bodyPr>
            <a:noAutofit/>
          </a:bodyPr>
          <a:lstStyle/>
          <a:p>
            <a:endParaRPr lang="en-US" sz="6600" dirty="0">
              <a:solidFill>
                <a:schemeClr val="bg1"/>
              </a:solidFill>
            </a:endParaRPr>
          </a:p>
        </p:txBody>
      </p:sp>
    </p:spTree>
    <p:extLst>
      <p:ext uri="{BB962C8B-B14F-4D97-AF65-F5344CB8AC3E}">
        <p14:creationId xmlns:p14="http://schemas.microsoft.com/office/powerpoint/2010/main" val="7860910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650982480"/>
              </p:ext>
            </p:extLst>
          </p:nvPr>
        </p:nvGraphicFramePr>
        <p:xfrm>
          <a:off x="-3" y="25400"/>
          <a:ext cx="12192002" cy="7024800"/>
        </p:xfrm>
        <a:graphic>
          <a:graphicData uri="http://schemas.openxmlformats.org/drawingml/2006/table">
            <a:tbl>
              <a:tblPr firstRow="1" firstCol="1" bandRow="1">
                <a:tableStyleId>{073A0DAA-6AF3-43AB-8588-CEC1D06C72B9}</a:tableStyleId>
              </a:tblPr>
              <a:tblGrid>
                <a:gridCol w="6096001"/>
                <a:gridCol w="6096001"/>
              </a:tblGrid>
              <a:tr h="879602">
                <a:tc>
                  <a:txBody>
                    <a:bodyPr/>
                    <a:lstStyle/>
                    <a:p>
                      <a:pPr marL="0" marR="0" algn="ctr">
                        <a:lnSpc>
                          <a:spcPct val="107000"/>
                        </a:lnSpc>
                        <a:spcBef>
                          <a:spcPts val="0"/>
                        </a:spcBef>
                        <a:spcAft>
                          <a:spcPts val="0"/>
                        </a:spcAft>
                      </a:pPr>
                      <a:r>
                        <a:rPr lang="en-US" sz="55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Gossip</a:t>
                      </a:r>
                      <a:endParaRPr lang="en-US" sz="55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55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Faithful</a:t>
                      </a:r>
                      <a:r>
                        <a:rPr lang="en-US" sz="5500" b="0" baseline="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 Christian</a:t>
                      </a:r>
                      <a:endParaRPr lang="en-US" sz="55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199337">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199337">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254000">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500" b="0" dirty="0" smtClean="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199337">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293187">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5685414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767139663"/>
              </p:ext>
            </p:extLst>
          </p:nvPr>
        </p:nvGraphicFramePr>
        <p:xfrm>
          <a:off x="-3" y="25400"/>
          <a:ext cx="12192002" cy="7024800"/>
        </p:xfrm>
        <a:graphic>
          <a:graphicData uri="http://schemas.openxmlformats.org/drawingml/2006/table">
            <a:tbl>
              <a:tblPr firstRow="1" firstCol="1" bandRow="1">
                <a:tableStyleId>{073A0DAA-6AF3-43AB-8588-CEC1D06C72B9}</a:tableStyleId>
              </a:tblPr>
              <a:tblGrid>
                <a:gridCol w="6096001"/>
                <a:gridCol w="6096001"/>
              </a:tblGrid>
              <a:tr h="879602">
                <a:tc>
                  <a:txBody>
                    <a:bodyPr/>
                    <a:lstStyle/>
                    <a:p>
                      <a:pPr marL="0" marR="0" algn="ctr">
                        <a:lnSpc>
                          <a:spcPct val="107000"/>
                        </a:lnSpc>
                        <a:spcBef>
                          <a:spcPts val="0"/>
                        </a:spcBef>
                        <a:spcAft>
                          <a:spcPts val="0"/>
                        </a:spcAft>
                      </a:pPr>
                      <a:r>
                        <a:rPr lang="en-US" sz="55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Gossip</a:t>
                      </a:r>
                      <a:endParaRPr lang="en-US" sz="55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55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Faithful</a:t>
                      </a:r>
                      <a:r>
                        <a:rPr lang="en-US" sz="5500" b="0" baseline="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 Christian</a:t>
                      </a:r>
                      <a:endParaRPr lang="en-US" sz="55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199337">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Idle </a:t>
                      </a:r>
                      <a:r>
                        <a:rPr lang="en-US" sz="3500" b="0" dirty="0" smtClean="0">
                          <a:effectLst/>
                          <a:latin typeface="Tahoma" panose="020B0604030504040204" pitchFamily="34" charset="0"/>
                          <a:ea typeface="Tahoma" panose="020B0604030504040204" pitchFamily="34" charset="0"/>
                          <a:cs typeface="Tahoma" panose="020B0604030504040204" pitchFamily="34" charset="0"/>
                        </a:rPr>
                        <a:t>(Danger- Social Media)</a:t>
                      </a: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(1 Timothy 5:13)         </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199337">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254000">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500" b="0" dirty="0" smtClean="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199337">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293187">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3103171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962997911"/>
              </p:ext>
            </p:extLst>
          </p:nvPr>
        </p:nvGraphicFramePr>
        <p:xfrm>
          <a:off x="-3" y="25400"/>
          <a:ext cx="12192002" cy="7024800"/>
        </p:xfrm>
        <a:graphic>
          <a:graphicData uri="http://schemas.openxmlformats.org/drawingml/2006/table">
            <a:tbl>
              <a:tblPr firstRow="1" firstCol="1" bandRow="1">
                <a:tableStyleId>{073A0DAA-6AF3-43AB-8588-CEC1D06C72B9}</a:tableStyleId>
              </a:tblPr>
              <a:tblGrid>
                <a:gridCol w="6096001"/>
                <a:gridCol w="6096001"/>
              </a:tblGrid>
              <a:tr h="879602">
                <a:tc>
                  <a:txBody>
                    <a:bodyPr/>
                    <a:lstStyle/>
                    <a:p>
                      <a:pPr marL="0" marR="0" algn="ctr">
                        <a:lnSpc>
                          <a:spcPct val="107000"/>
                        </a:lnSpc>
                        <a:spcBef>
                          <a:spcPts val="0"/>
                        </a:spcBef>
                        <a:spcAft>
                          <a:spcPts val="0"/>
                        </a:spcAft>
                      </a:pPr>
                      <a:r>
                        <a:rPr lang="en-US" sz="55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Gossip</a:t>
                      </a:r>
                      <a:endParaRPr lang="en-US" sz="55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55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Faithful</a:t>
                      </a:r>
                      <a:r>
                        <a:rPr lang="en-US" sz="5500" b="0" baseline="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 Christian</a:t>
                      </a:r>
                      <a:endParaRPr lang="en-US" sz="55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199337">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Idle </a:t>
                      </a:r>
                      <a:r>
                        <a:rPr lang="en-US" sz="3500" b="0" dirty="0" smtClean="0">
                          <a:effectLst/>
                          <a:latin typeface="Tahoma" panose="020B0604030504040204" pitchFamily="34" charset="0"/>
                          <a:ea typeface="Tahoma" panose="020B0604030504040204" pitchFamily="34" charset="0"/>
                          <a:cs typeface="Tahoma" panose="020B0604030504040204" pitchFamily="34" charset="0"/>
                        </a:rPr>
                        <a:t>(Danger- Social Media)</a:t>
                      </a: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(1 Timothy 5:13)         </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dirty="0">
                          <a:effectLst/>
                          <a:latin typeface="Tahoma" panose="020B0604030504040204" pitchFamily="34" charset="0"/>
                          <a:ea typeface="Tahoma" panose="020B0604030504040204" pitchFamily="34" charset="0"/>
                          <a:cs typeface="Tahoma" panose="020B0604030504040204" pitchFamily="34" charset="0"/>
                        </a:rPr>
                        <a:t>Busy doing </a:t>
                      </a:r>
                      <a:r>
                        <a:rPr lang="en-US" sz="3500" dirty="0" smtClean="0">
                          <a:effectLst/>
                          <a:latin typeface="Tahoma" panose="020B0604030504040204" pitchFamily="34" charset="0"/>
                          <a:ea typeface="Tahoma" panose="020B0604030504040204" pitchFamily="34" charset="0"/>
                          <a:cs typeface="Tahoma" panose="020B0604030504040204" pitchFamily="34" charset="0"/>
                        </a:rPr>
                        <a:t>good                     </a:t>
                      </a:r>
                      <a:r>
                        <a:rPr lang="en-US" sz="3500" dirty="0">
                          <a:effectLst/>
                          <a:latin typeface="Tahoma" panose="020B0604030504040204" pitchFamily="34" charset="0"/>
                          <a:ea typeface="Tahoma" panose="020B0604030504040204" pitchFamily="34" charset="0"/>
                          <a:cs typeface="Tahoma" panose="020B0604030504040204" pitchFamily="34" charset="0"/>
                        </a:rPr>
                        <a:t>(Gal. 6:10; </a:t>
                      </a:r>
                      <a:r>
                        <a:rPr lang="en-US" sz="3500" dirty="0" smtClean="0">
                          <a:effectLst/>
                          <a:latin typeface="Tahoma" panose="020B0604030504040204" pitchFamily="34" charset="0"/>
                          <a:ea typeface="Tahoma" panose="020B0604030504040204" pitchFamily="34" charset="0"/>
                          <a:cs typeface="Tahoma" panose="020B0604030504040204" pitchFamily="34" charset="0"/>
                        </a:rPr>
                        <a:t>Titus </a:t>
                      </a:r>
                      <a:r>
                        <a:rPr lang="en-US" sz="3500" dirty="0">
                          <a:effectLst/>
                          <a:latin typeface="Tahoma" panose="020B0604030504040204" pitchFamily="34" charset="0"/>
                          <a:ea typeface="Tahoma" panose="020B0604030504040204" pitchFamily="34" charset="0"/>
                          <a:cs typeface="Tahoma" panose="020B0604030504040204" pitchFamily="34" charset="0"/>
                        </a:rPr>
                        <a:t>2:3-5)</a:t>
                      </a:r>
                    </a:p>
                  </a:txBody>
                  <a:tcPr marL="68580" marR="68580" marT="0" marB="0"/>
                </a:tc>
              </a:tr>
              <a:tr h="1199337">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254000">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500" b="0" dirty="0" smtClean="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199337">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293187">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0801421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092005708"/>
              </p:ext>
            </p:extLst>
          </p:nvPr>
        </p:nvGraphicFramePr>
        <p:xfrm>
          <a:off x="-3" y="25400"/>
          <a:ext cx="12192002" cy="7024800"/>
        </p:xfrm>
        <a:graphic>
          <a:graphicData uri="http://schemas.openxmlformats.org/drawingml/2006/table">
            <a:tbl>
              <a:tblPr firstRow="1" firstCol="1" bandRow="1">
                <a:tableStyleId>{073A0DAA-6AF3-43AB-8588-CEC1D06C72B9}</a:tableStyleId>
              </a:tblPr>
              <a:tblGrid>
                <a:gridCol w="6096001"/>
                <a:gridCol w="6096001"/>
              </a:tblGrid>
              <a:tr h="879602">
                <a:tc>
                  <a:txBody>
                    <a:bodyPr/>
                    <a:lstStyle/>
                    <a:p>
                      <a:pPr marL="0" marR="0" algn="ctr">
                        <a:lnSpc>
                          <a:spcPct val="107000"/>
                        </a:lnSpc>
                        <a:spcBef>
                          <a:spcPts val="0"/>
                        </a:spcBef>
                        <a:spcAft>
                          <a:spcPts val="0"/>
                        </a:spcAft>
                      </a:pPr>
                      <a:r>
                        <a:rPr lang="en-US" sz="55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Gossip</a:t>
                      </a:r>
                      <a:endParaRPr lang="en-US" sz="55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55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Faithful</a:t>
                      </a:r>
                      <a:r>
                        <a:rPr lang="en-US" sz="5500" b="0" baseline="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 Christian</a:t>
                      </a:r>
                      <a:endParaRPr lang="en-US" sz="55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199337">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Idle </a:t>
                      </a:r>
                      <a:r>
                        <a:rPr lang="en-US" sz="3500" b="0" dirty="0" smtClean="0">
                          <a:effectLst/>
                          <a:latin typeface="Tahoma" panose="020B0604030504040204" pitchFamily="34" charset="0"/>
                          <a:ea typeface="Tahoma" panose="020B0604030504040204" pitchFamily="34" charset="0"/>
                          <a:cs typeface="Tahoma" panose="020B0604030504040204" pitchFamily="34" charset="0"/>
                        </a:rPr>
                        <a:t>(Danger- Social Media)</a:t>
                      </a: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(1 Timothy 5:13)         </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dirty="0">
                          <a:effectLst/>
                          <a:latin typeface="Tahoma" panose="020B0604030504040204" pitchFamily="34" charset="0"/>
                          <a:ea typeface="Tahoma" panose="020B0604030504040204" pitchFamily="34" charset="0"/>
                          <a:cs typeface="Tahoma" panose="020B0604030504040204" pitchFamily="34" charset="0"/>
                        </a:rPr>
                        <a:t>Busy doing </a:t>
                      </a:r>
                      <a:r>
                        <a:rPr lang="en-US" sz="3500" dirty="0" smtClean="0">
                          <a:effectLst/>
                          <a:latin typeface="Tahoma" panose="020B0604030504040204" pitchFamily="34" charset="0"/>
                          <a:ea typeface="Tahoma" panose="020B0604030504040204" pitchFamily="34" charset="0"/>
                          <a:cs typeface="Tahoma" panose="020B0604030504040204" pitchFamily="34" charset="0"/>
                        </a:rPr>
                        <a:t>good                     </a:t>
                      </a:r>
                      <a:r>
                        <a:rPr lang="en-US" sz="3500" dirty="0">
                          <a:effectLst/>
                          <a:latin typeface="Tahoma" panose="020B0604030504040204" pitchFamily="34" charset="0"/>
                          <a:ea typeface="Tahoma" panose="020B0604030504040204" pitchFamily="34" charset="0"/>
                          <a:cs typeface="Tahoma" panose="020B0604030504040204" pitchFamily="34" charset="0"/>
                        </a:rPr>
                        <a:t>(Gal. 6:10; </a:t>
                      </a:r>
                      <a:r>
                        <a:rPr lang="en-US" sz="3500" dirty="0" smtClean="0">
                          <a:effectLst/>
                          <a:latin typeface="Tahoma" panose="020B0604030504040204" pitchFamily="34" charset="0"/>
                          <a:ea typeface="Tahoma" panose="020B0604030504040204" pitchFamily="34" charset="0"/>
                          <a:cs typeface="Tahoma" panose="020B0604030504040204" pitchFamily="34" charset="0"/>
                        </a:rPr>
                        <a:t>Titus </a:t>
                      </a:r>
                      <a:r>
                        <a:rPr lang="en-US" sz="3500" dirty="0">
                          <a:effectLst/>
                          <a:latin typeface="Tahoma" panose="020B0604030504040204" pitchFamily="34" charset="0"/>
                          <a:ea typeface="Tahoma" panose="020B0604030504040204" pitchFamily="34" charset="0"/>
                          <a:cs typeface="Tahoma" panose="020B0604030504040204" pitchFamily="34" charset="0"/>
                        </a:rPr>
                        <a:t>2:3-5)</a:t>
                      </a:r>
                    </a:p>
                  </a:txBody>
                  <a:tcPr marL="68580" marR="68580" marT="0" marB="0"/>
                </a:tc>
              </a:tr>
              <a:tr h="1199337">
                <a:tc>
                  <a:txBody>
                    <a:bodyPr/>
                    <a:lstStyle/>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Reveals Secrets                       (Proverbs 20:19) </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254000">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500" b="0" dirty="0" smtClean="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199337">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293187">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41266448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392493280"/>
              </p:ext>
            </p:extLst>
          </p:nvPr>
        </p:nvGraphicFramePr>
        <p:xfrm>
          <a:off x="-3" y="25400"/>
          <a:ext cx="12192002" cy="7024800"/>
        </p:xfrm>
        <a:graphic>
          <a:graphicData uri="http://schemas.openxmlformats.org/drawingml/2006/table">
            <a:tbl>
              <a:tblPr firstRow="1" firstCol="1" bandRow="1">
                <a:tableStyleId>{073A0DAA-6AF3-43AB-8588-CEC1D06C72B9}</a:tableStyleId>
              </a:tblPr>
              <a:tblGrid>
                <a:gridCol w="6096001"/>
                <a:gridCol w="6096001"/>
              </a:tblGrid>
              <a:tr h="879602">
                <a:tc>
                  <a:txBody>
                    <a:bodyPr/>
                    <a:lstStyle/>
                    <a:p>
                      <a:pPr marL="0" marR="0" algn="ctr">
                        <a:lnSpc>
                          <a:spcPct val="107000"/>
                        </a:lnSpc>
                        <a:spcBef>
                          <a:spcPts val="0"/>
                        </a:spcBef>
                        <a:spcAft>
                          <a:spcPts val="0"/>
                        </a:spcAft>
                      </a:pPr>
                      <a:r>
                        <a:rPr lang="en-US" sz="55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Gossip</a:t>
                      </a:r>
                      <a:endParaRPr lang="en-US" sz="55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55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Faithful</a:t>
                      </a:r>
                      <a:r>
                        <a:rPr lang="en-US" sz="5500" b="0" baseline="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 Christian</a:t>
                      </a:r>
                      <a:endParaRPr lang="en-US" sz="55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199337">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Idle </a:t>
                      </a:r>
                      <a:r>
                        <a:rPr lang="en-US" sz="3500" b="0" dirty="0" smtClean="0">
                          <a:effectLst/>
                          <a:latin typeface="Tahoma" panose="020B0604030504040204" pitchFamily="34" charset="0"/>
                          <a:ea typeface="Tahoma" panose="020B0604030504040204" pitchFamily="34" charset="0"/>
                          <a:cs typeface="Tahoma" panose="020B0604030504040204" pitchFamily="34" charset="0"/>
                        </a:rPr>
                        <a:t>(Danger- Social Media)</a:t>
                      </a: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(1 Timothy 5:13)         </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dirty="0">
                          <a:effectLst/>
                          <a:latin typeface="Tahoma" panose="020B0604030504040204" pitchFamily="34" charset="0"/>
                          <a:ea typeface="Tahoma" panose="020B0604030504040204" pitchFamily="34" charset="0"/>
                          <a:cs typeface="Tahoma" panose="020B0604030504040204" pitchFamily="34" charset="0"/>
                        </a:rPr>
                        <a:t>Busy doing </a:t>
                      </a:r>
                      <a:r>
                        <a:rPr lang="en-US" sz="3500" dirty="0" smtClean="0">
                          <a:effectLst/>
                          <a:latin typeface="Tahoma" panose="020B0604030504040204" pitchFamily="34" charset="0"/>
                          <a:ea typeface="Tahoma" panose="020B0604030504040204" pitchFamily="34" charset="0"/>
                          <a:cs typeface="Tahoma" panose="020B0604030504040204" pitchFamily="34" charset="0"/>
                        </a:rPr>
                        <a:t>good                     </a:t>
                      </a:r>
                      <a:r>
                        <a:rPr lang="en-US" sz="3500" dirty="0">
                          <a:effectLst/>
                          <a:latin typeface="Tahoma" panose="020B0604030504040204" pitchFamily="34" charset="0"/>
                          <a:ea typeface="Tahoma" panose="020B0604030504040204" pitchFamily="34" charset="0"/>
                          <a:cs typeface="Tahoma" panose="020B0604030504040204" pitchFamily="34" charset="0"/>
                        </a:rPr>
                        <a:t>(Gal. 6:10; </a:t>
                      </a:r>
                      <a:r>
                        <a:rPr lang="en-US" sz="3500" dirty="0" smtClean="0">
                          <a:effectLst/>
                          <a:latin typeface="Tahoma" panose="020B0604030504040204" pitchFamily="34" charset="0"/>
                          <a:ea typeface="Tahoma" panose="020B0604030504040204" pitchFamily="34" charset="0"/>
                          <a:cs typeface="Tahoma" panose="020B0604030504040204" pitchFamily="34" charset="0"/>
                        </a:rPr>
                        <a:t>Titus </a:t>
                      </a:r>
                      <a:r>
                        <a:rPr lang="en-US" sz="3500" dirty="0">
                          <a:effectLst/>
                          <a:latin typeface="Tahoma" panose="020B0604030504040204" pitchFamily="34" charset="0"/>
                          <a:ea typeface="Tahoma" panose="020B0604030504040204" pitchFamily="34" charset="0"/>
                          <a:cs typeface="Tahoma" panose="020B0604030504040204" pitchFamily="34" charset="0"/>
                        </a:rPr>
                        <a:t>2:3-5)</a:t>
                      </a:r>
                    </a:p>
                  </a:txBody>
                  <a:tcPr marL="68580" marR="68580" marT="0" marB="0"/>
                </a:tc>
              </a:tr>
              <a:tr h="1199337">
                <a:tc>
                  <a:txBody>
                    <a:bodyPr/>
                    <a:lstStyle/>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Reveals Secrets                       (Proverbs 20:19) </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500" dirty="0" smtClean="0">
                          <a:effectLst/>
                          <a:latin typeface="Tahoma" panose="020B0604030504040204" pitchFamily="34" charset="0"/>
                          <a:ea typeface="Tahoma" panose="020B0604030504040204" pitchFamily="34" charset="0"/>
                          <a:cs typeface="Tahoma" panose="020B0604030504040204" pitchFamily="34" charset="0"/>
                        </a:rPr>
                        <a:t>Conceals Secrets            (Prov. 11:13; 1 Pet. 4:8)  </a:t>
                      </a: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254000">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500" b="0" dirty="0" smtClean="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199337">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293187">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6595184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764023976"/>
              </p:ext>
            </p:extLst>
          </p:nvPr>
        </p:nvGraphicFramePr>
        <p:xfrm>
          <a:off x="-3" y="25400"/>
          <a:ext cx="12192002" cy="7024800"/>
        </p:xfrm>
        <a:graphic>
          <a:graphicData uri="http://schemas.openxmlformats.org/drawingml/2006/table">
            <a:tbl>
              <a:tblPr firstRow="1" firstCol="1" bandRow="1">
                <a:tableStyleId>{073A0DAA-6AF3-43AB-8588-CEC1D06C72B9}</a:tableStyleId>
              </a:tblPr>
              <a:tblGrid>
                <a:gridCol w="6096001"/>
                <a:gridCol w="6096001"/>
              </a:tblGrid>
              <a:tr h="879602">
                <a:tc>
                  <a:txBody>
                    <a:bodyPr/>
                    <a:lstStyle/>
                    <a:p>
                      <a:pPr marL="0" marR="0" algn="ctr">
                        <a:lnSpc>
                          <a:spcPct val="107000"/>
                        </a:lnSpc>
                        <a:spcBef>
                          <a:spcPts val="0"/>
                        </a:spcBef>
                        <a:spcAft>
                          <a:spcPts val="0"/>
                        </a:spcAft>
                      </a:pPr>
                      <a:r>
                        <a:rPr lang="en-US" sz="55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Gossip</a:t>
                      </a:r>
                      <a:endParaRPr lang="en-US" sz="55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55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Faithful</a:t>
                      </a:r>
                      <a:r>
                        <a:rPr lang="en-US" sz="5500" b="0" baseline="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 Christian</a:t>
                      </a:r>
                      <a:endParaRPr lang="en-US" sz="55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199337">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Idle </a:t>
                      </a:r>
                      <a:r>
                        <a:rPr lang="en-US" sz="3500" b="0" dirty="0" smtClean="0">
                          <a:effectLst/>
                          <a:latin typeface="Tahoma" panose="020B0604030504040204" pitchFamily="34" charset="0"/>
                          <a:ea typeface="Tahoma" panose="020B0604030504040204" pitchFamily="34" charset="0"/>
                          <a:cs typeface="Tahoma" panose="020B0604030504040204" pitchFamily="34" charset="0"/>
                        </a:rPr>
                        <a:t>(Danger- Social Media)</a:t>
                      </a: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(1 Timothy 5:13)         </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dirty="0">
                          <a:effectLst/>
                          <a:latin typeface="Tahoma" panose="020B0604030504040204" pitchFamily="34" charset="0"/>
                          <a:ea typeface="Tahoma" panose="020B0604030504040204" pitchFamily="34" charset="0"/>
                          <a:cs typeface="Tahoma" panose="020B0604030504040204" pitchFamily="34" charset="0"/>
                        </a:rPr>
                        <a:t>Busy doing </a:t>
                      </a:r>
                      <a:r>
                        <a:rPr lang="en-US" sz="3500" dirty="0" smtClean="0">
                          <a:effectLst/>
                          <a:latin typeface="Tahoma" panose="020B0604030504040204" pitchFamily="34" charset="0"/>
                          <a:ea typeface="Tahoma" panose="020B0604030504040204" pitchFamily="34" charset="0"/>
                          <a:cs typeface="Tahoma" panose="020B0604030504040204" pitchFamily="34" charset="0"/>
                        </a:rPr>
                        <a:t>good                     </a:t>
                      </a:r>
                      <a:r>
                        <a:rPr lang="en-US" sz="3500" dirty="0">
                          <a:effectLst/>
                          <a:latin typeface="Tahoma" panose="020B0604030504040204" pitchFamily="34" charset="0"/>
                          <a:ea typeface="Tahoma" panose="020B0604030504040204" pitchFamily="34" charset="0"/>
                          <a:cs typeface="Tahoma" panose="020B0604030504040204" pitchFamily="34" charset="0"/>
                        </a:rPr>
                        <a:t>(Gal. 6:10; </a:t>
                      </a:r>
                      <a:r>
                        <a:rPr lang="en-US" sz="3500" dirty="0" smtClean="0">
                          <a:effectLst/>
                          <a:latin typeface="Tahoma" panose="020B0604030504040204" pitchFamily="34" charset="0"/>
                          <a:ea typeface="Tahoma" panose="020B0604030504040204" pitchFamily="34" charset="0"/>
                          <a:cs typeface="Tahoma" panose="020B0604030504040204" pitchFamily="34" charset="0"/>
                        </a:rPr>
                        <a:t>Titus </a:t>
                      </a:r>
                      <a:r>
                        <a:rPr lang="en-US" sz="3500" dirty="0">
                          <a:effectLst/>
                          <a:latin typeface="Tahoma" panose="020B0604030504040204" pitchFamily="34" charset="0"/>
                          <a:ea typeface="Tahoma" panose="020B0604030504040204" pitchFamily="34" charset="0"/>
                          <a:cs typeface="Tahoma" panose="020B0604030504040204" pitchFamily="34" charset="0"/>
                        </a:rPr>
                        <a:t>2:3-5)</a:t>
                      </a:r>
                    </a:p>
                  </a:txBody>
                  <a:tcPr marL="68580" marR="68580" marT="0" marB="0"/>
                </a:tc>
              </a:tr>
              <a:tr h="1199337">
                <a:tc>
                  <a:txBody>
                    <a:bodyPr/>
                    <a:lstStyle/>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Reveals Secrets                       (Proverbs 20:19) </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500" dirty="0" smtClean="0">
                          <a:effectLst/>
                          <a:latin typeface="Tahoma" panose="020B0604030504040204" pitchFamily="34" charset="0"/>
                          <a:ea typeface="Tahoma" panose="020B0604030504040204" pitchFamily="34" charset="0"/>
                          <a:cs typeface="Tahoma" panose="020B0604030504040204" pitchFamily="34" charset="0"/>
                        </a:rPr>
                        <a:t>Conceals Secrets            (Prov. 11:13; 1 Pet. 4:8)  </a:t>
                      </a: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254000">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500" b="0" dirty="0">
                          <a:effectLst/>
                          <a:latin typeface="Tahoma" panose="020B0604030504040204" pitchFamily="34" charset="0"/>
                          <a:ea typeface="Tahoma" panose="020B0604030504040204" pitchFamily="34" charset="0"/>
                          <a:cs typeface="Tahoma" panose="020B0604030504040204" pitchFamily="34" charset="0"/>
                        </a:rPr>
                        <a:t>Tears others down/harmful (</a:t>
                      </a:r>
                      <a:r>
                        <a:rPr lang="en-US" sz="3500" b="0" dirty="0" smtClean="0">
                          <a:effectLst/>
                          <a:latin typeface="Tahoma" panose="020B0604030504040204" pitchFamily="34" charset="0"/>
                          <a:ea typeface="Tahoma" panose="020B0604030504040204" pitchFamily="34" charset="0"/>
                          <a:cs typeface="Tahoma" panose="020B0604030504040204" pitchFamily="34" charset="0"/>
                        </a:rPr>
                        <a:t>Psalm 41:7-9; 2 Tim. 3:1-3)</a:t>
                      </a:r>
                    </a:p>
                  </a:txBody>
                  <a:tcPr marL="68580" marR="68580" marT="0" marB="0"/>
                </a:tc>
                <a:tc>
                  <a:txBody>
                    <a:bodyPr/>
                    <a:lstStyle/>
                    <a:p>
                      <a:pPr marL="0" marR="0" algn="ctr">
                        <a:lnSpc>
                          <a:spcPct val="107000"/>
                        </a:lnSpc>
                        <a:spcBef>
                          <a:spcPts val="0"/>
                        </a:spcBef>
                        <a:spcAft>
                          <a:spcPts val="0"/>
                        </a:spcAft>
                      </a:pP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199337">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293187">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4002337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441147665"/>
              </p:ext>
            </p:extLst>
          </p:nvPr>
        </p:nvGraphicFramePr>
        <p:xfrm>
          <a:off x="-3" y="25400"/>
          <a:ext cx="12192002" cy="7024800"/>
        </p:xfrm>
        <a:graphic>
          <a:graphicData uri="http://schemas.openxmlformats.org/drawingml/2006/table">
            <a:tbl>
              <a:tblPr firstRow="1" firstCol="1" bandRow="1">
                <a:tableStyleId>{073A0DAA-6AF3-43AB-8588-CEC1D06C72B9}</a:tableStyleId>
              </a:tblPr>
              <a:tblGrid>
                <a:gridCol w="6096001"/>
                <a:gridCol w="6096001"/>
              </a:tblGrid>
              <a:tr h="879602">
                <a:tc>
                  <a:txBody>
                    <a:bodyPr/>
                    <a:lstStyle/>
                    <a:p>
                      <a:pPr marL="0" marR="0" algn="ctr">
                        <a:lnSpc>
                          <a:spcPct val="107000"/>
                        </a:lnSpc>
                        <a:spcBef>
                          <a:spcPts val="0"/>
                        </a:spcBef>
                        <a:spcAft>
                          <a:spcPts val="0"/>
                        </a:spcAft>
                      </a:pPr>
                      <a:r>
                        <a:rPr lang="en-US" sz="55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Gossip</a:t>
                      </a:r>
                      <a:endParaRPr lang="en-US" sz="55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55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Faithful</a:t>
                      </a:r>
                      <a:r>
                        <a:rPr lang="en-US" sz="5500" b="0" baseline="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 Christian</a:t>
                      </a:r>
                      <a:endParaRPr lang="en-US" sz="55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199337">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Idle </a:t>
                      </a:r>
                      <a:r>
                        <a:rPr lang="en-US" sz="3500" b="0" dirty="0" smtClean="0">
                          <a:effectLst/>
                          <a:latin typeface="Tahoma" panose="020B0604030504040204" pitchFamily="34" charset="0"/>
                          <a:ea typeface="Tahoma" panose="020B0604030504040204" pitchFamily="34" charset="0"/>
                          <a:cs typeface="Tahoma" panose="020B0604030504040204" pitchFamily="34" charset="0"/>
                        </a:rPr>
                        <a:t>(Danger- Social Media)</a:t>
                      </a: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(1 Timothy 5:13)         </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dirty="0">
                          <a:effectLst/>
                          <a:latin typeface="Tahoma" panose="020B0604030504040204" pitchFamily="34" charset="0"/>
                          <a:ea typeface="Tahoma" panose="020B0604030504040204" pitchFamily="34" charset="0"/>
                          <a:cs typeface="Tahoma" panose="020B0604030504040204" pitchFamily="34" charset="0"/>
                        </a:rPr>
                        <a:t>Busy doing </a:t>
                      </a:r>
                      <a:r>
                        <a:rPr lang="en-US" sz="3500" dirty="0" smtClean="0">
                          <a:effectLst/>
                          <a:latin typeface="Tahoma" panose="020B0604030504040204" pitchFamily="34" charset="0"/>
                          <a:ea typeface="Tahoma" panose="020B0604030504040204" pitchFamily="34" charset="0"/>
                          <a:cs typeface="Tahoma" panose="020B0604030504040204" pitchFamily="34" charset="0"/>
                        </a:rPr>
                        <a:t>good                     </a:t>
                      </a:r>
                      <a:r>
                        <a:rPr lang="en-US" sz="3500" dirty="0">
                          <a:effectLst/>
                          <a:latin typeface="Tahoma" panose="020B0604030504040204" pitchFamily="34" charset="0"/>
                          <a:ea typeface="Tahoma" panose="020B0604030504040204" pitchFamily="34" charset="0"/>
                          <a:cs typeface="Tahoma" panose="020B0604030504040204" pitchFamily="34" charset="0"/>
                        </a:rPr>
                        <a:t>(Gal. 6:10; </a:t>
                      </a:r>
                      <a:r>
                        <a:rPr lang="en-US" sz="3500" dirty="0" smtClean="0">
                          <a:effectLst/>
                          <a:latin typeface="Tahoma" panose="020B0604030504040204" pitchFamily="34" charset="0"/>
                          <a:ea typeface="Tahoma" panose="020B0604030504040204" pitchFamily="34" charset="0"/>
                          <a:cs typeface="Tahoma" panose="020B0604030504040204" pitchFamily="34" charset="0"/>
                        </a:rPr>
                        <a:t>Titus </a:t>
                      </a:r>
                      <a:r>
                        <a:rPr lang="en-US" sz="3500" dirty="0">
                          <a:effectLst/>
                          <a:latin typeface="Tahoma" panose="020B0604030504040204" pitchFamily="34" charset="0"/>
                          <a:ea typeface="Tahoma" panose="020B0604030504040204" pitchFamily="34" charset="0"/>
                          <a:cs typeface="Tahoma" panose="020B0604030504040204" pitchFamily="34" charset="0"/>
                        </a:rPr>
                        <a:t>2:3-5)</a:t>
                      </a:r>
                    </a:p>
                  </a:txBody>
                  <a:tcPr marL="68580" marR="68580" marT="0" marB="0"/>
                </a:tc>
              </a:tr>
              <a:tr h="1199337">
                <a:tc>
                  <a:txBody>
                    <a:bodyPr/>
                    <a:lstStyle/>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Reveals Secrets                       (Proverbs 20:19) </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500" dirty="0" smtClean="0">
                          <a:effectLst/>
                          <a:latin typeface="Tahoma" panose="020B0604030504040204" pitchFamily="34" charset="0"/>
                          <a:ea typeface="Tahoma" panose="020B0604030504040204" pitchFamily="34" charset="0"/>
                          <a:cs typeface="Tahoma" panose="020B0604030504040204" pitchFamily="34" charset="0"/>
                        </a:rPr>
                        <a:t>Conceals Secrets            (Prov. 11:13; 1 Pet. 4:8)  </a:t>
                      </a: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254000">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500" b="0" dirty="0">
                          <a:effectLst/>
                          <a:latin typeface="Tahoma" panose="020B0604030504040204" pitchFamily="34" charset="0"/>
                          <a:ea typeface="Tahoma" panose="020B0604030504040204" pitchFamily="34" charset="0"/>
                          <a:cs typeface="Tahoma" panose="020B0604030504040204" pitchFamily="34" charset="0"/>
                        </a:rPr>
                        <a:t>Tears others down/harmful (</a:t>
                      </a:r>
                      <a:r>
                        <a:rPr lang="en-US" sz="3500" b="0" dirty="0" smtClean="0">
                          <a:effectLst/>
                          <a:latin typeface="Tahoma" panose="020B0604030504040204" pitchFamily="34" charset="0"/>
                          <a:ea typeface="Tahoma" panose="020B0604030504040204" pitchFamily="34" charset="0"/>
                          <a:cs typeface="Tahoma" panose="020B0604030504040204" pitchFamily="34" charset="0"/>
                        </a:rPr>
                        <a:t>Psalm 41:7-9; 2 Tim. 3:1-3)</a:t>
                      </a:r>
                    </a:p>
                  </a:txBody>
                  <a:tcPr marL="68580" marR="68580" marT="0" marB="0"/>
                </a:tc>
                <a:tc>
                  <a:txBody>
                    <a:bodyPr/>
                    <a:lstStyle/>
                    <a:p>
                      <a:pPr marL="0" marR="0" algn="ctr">
                        <a:lnSpc>
                          <a:spcPct val="107000"/>
                        </a:lnSpc>
                        <a:spcBef>
                          <a:spcPts val="0"/>
                        </a:spcBef>
                        <a:spcAft>
                          <a:spcPts val="0"/>
                        </a:spcAft>
                      </a:pPr>
                      <a:r>
                        <a:rPr lang="en-US" sz="3500" dirty="0">
                          <a:effectLst/>
                          <a:latin typeface="Tahoma" panose="020B0604030504040204" pitchFamily="34" charset="0"/>
                          <a:ea typeface="Tahoma" panose="020B0604030504040204" pitchFamily="34" charset="0"/>
                          <a:cs typeface="Tahoma" panose="020B0604030504040204" pitchFamily="34" charset="0"/>
                        </a:rPr>
                        <a:t>Builds others up/bear </a:t>
                      </a:r>
                      <a:r>
                        <a:rPr lang="en-US" sz="3500" dirty="0" smtClean="0">
                          <a:effectLst/>
                          <a:latin typeface="Tahoma" panose="020B0604030504040204" pitchFamily="34" charset="0"/>
                          <a:ea typeface="Tahoma" panose="020B0604030504040204" pitchFamily="34" charset="0"/>
                          <a:cs typeface="Tahoma" panose="020B0604030504040204" pitchFamily="34" charset="0"/>
                        </a:rPr>
                        <a:t>burdens </a:t>
                      </a:r>
                      <a:r>
                        <a:rPr lang="en-US" sz="3500" dirty="0">
                          <a:effectLst/>
                          <a:latin typeface="Tahoma" panose="020B0604030504040204" pitchFamily="34" charset="0"/>
                          <a:ea typeface="Tahoma" panose="020B0604030504040204" pitchFamily="34" charset="0"/>
                          <a:cs typeface="Tahoma" panose="020B0604030504040204" pitchFamily="34" charset="0"/>
                        </a:rPr>
                        <a:t>(Eph. 4:29; Gal. 6:1-2)</a:t>
                      </a:r>
                    </a:p>
                  </a:txBody>
                  <a:tcPr marL="68580" marR="68580" marT="0" marB="0"/>
                </a:tc>
              </a:tr>
              <a:tr h="1199337">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293187">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6979010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1296</TotalTime>
  <Words>2318</Words>
  <Application>Microsoft Office PowerPoint</Application>
  <PresentationFormat>Widescreen</PresentationFormat>
  <Paragraphs>155</Paragraphs>
  <Slides>16</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Tahoma</vt:lpstr>
      <vt:lpstr>Office Theme</vt:lpstr>
      <vt:lpstr>Hymns for Worship at Woodmont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Examine Yourselves</vt:lpstr>
      <vt:lpstr>How to Stop a Gossip</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49</cp:revision>
  <cp:lastPrinted>2017-06-24T19:59:49Z</cp:lastPrinted>
  <dcterms:created xsi:type="dcterms:W3CDTF">2017-06-23T18:19:56Z</dcterms:created>
  <dcterms:modified xsi:type="dcterms:W3CDTF">2017-06-25T20:08:06Z</dcterms:modified>
</cp:coreProperties>
</file>