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2" r:id="rId2"/>
    <p:sldId id="256" r:id="rId3"/>
    <p:sldId id="257" r:id="rId4"/>
    <p:sldId id="270" r:id="rId5"/>
    <p:sldId id="269" r:id="rId6"/>
    <p:sldId id="268" r:id="rId7"/>
    <p:sldId id="267" r:id="rId8"/>
    <p:sldId id="266" r:id="rId9"/>
    <p:sldId id="265" r:id="rId10"/>
    <p:sldId id="260" r:id="rId11"/>
    <p:sldId id="263" r:id="rId12"/>
    <p:sldId id="264" r:id="rId13"/>
    <p:sldId id="261" r:id="rId14"/>
    <p:sldId id="262" r:id="rId15"/>
    <p:sldId id="271" r:id="rId16"/>
    <p:sldId id="258" r:id="rId17"/>
    <p:sldId id="259" r:id="rId18"/>
    <p:sldId id="273" r:id="rId1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282" y="90"/>
      </p:cViewPr>
      <p:guideLst/>
    </p:cSldViewPr>
  </p:slideViewPr>
  <p:notesTextViewPr>
    <p:cViewPr>
      <p:scale>
        <a:sx n="75" d="100"/>
        <a:sy n="75" d="100"/>
      </p:scale>
      <p:origin x="0" y="-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DDD753FA-6A6C-492F-9B6B-E13A61EB66F0}" type="datetimeFigureOut">
              <a:rPr lang="en-US" smtClean="0"/>
              <a:t>7/9/2017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DBFBB9DF-FD3A-4B32-8F2C-1B5261754982}" type="slidenum">
              <a:rPr lang="en-US" smtClean="0"/>
              <a:t>‹#›</a:t>
            </a:fld>
            <a:endParaRPr lang="en-US"/>
          </a:p>
        </p:txBody>
      </p:sp>
    </p:spTree>
    <p:extLst>
      <p:ext uri="{BB962C8B-B14F-4D97-AF65-F5344CB8AC3E}">
        <p14:creationId xmlns:p14="http://schemas.microsoft.com/office/powerpoint/2010/main" val="801755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95334F66-B404-4CE4-A512-269B2F4E3675}" type="datetimeFigureOut">
              <a:rPr lang="en-US" smtClean="0"/>
              <a:t>7/9/2017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BE780B27-2748-43E2-B7D6-6A45E224D6EC}" type="slidenum">
              <a:rPr lang="en-US" smtClean="0"/>
              <a:t>‹#›</a:t>
            </a:fld>
            <a:endParaRPr lang="en-US"/>
          </a:p>
        </p:txBody>
      </p:sp>
    </p:spTree>
    <p:extLst>
      <p:ext uri="{BB962C8B-B14F-4D97-AF65-F5344CB8AC3E}">
        <p14:creationId xmlns:p14="http://schemas.microsoft.com/office/powerpoint/2010/main" val="1641740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iblegateway.com/passage/?search=ecclesiastes+2&amp;version=NASB#fen-NASB-17349j"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lnSpc>
                <a:spcPct val="90000"/>
              </a:lnSpc>
            </a:pPr>
            <a:r>
              <a:rPr lang="en-US" altLang="en-US" dirty="0" smtClean="0">
                <a:effectLst/>
              </a:rPr>
              <a:t>Have you ever asked these questions to yourself? </a:t>
            </a:r>
            <a:r>
              <a:rPr lang="en-US" altLang="en-US" i="1" dirty="0" smtClean="0">
                <a:effectLst/>
              </a:rPr>
              <a:t>“Who am I?”  “Where did I come from?”   “Why am I here?”  “Where am I going?” </a:t>
            </a:r>
            <a:r>
              <a:rPr lang="en-US" altLang="en-US" dirty="0" smtClean="0">
                <a:effectLst/>
              </a:rPr>
              <a:t>Solomon, the wisest human being who lived in his time searched for meaning in his life. </a:t>
            </a:r>
            <a:r>
              <a:rPr lang="en-US" altLang="en-US" i="1" dirty="0" smtClean="0">
                <a:effectLst/>
              </a:rPr>
              <a:t>Is your life meaningful?  What is your purpose in life?   </a:t>
            </a:r>
            <a:r>
              <a:rPr lang="en-US" altLang="en-US" dirty="0" smtClean="0">
                <a:effectLst/>
              </a:rPr>
              <a:t>In the book of Ecclesiastes, we are given the personal experiences and observations of someone who had the power, riches, and opportunity to have or pursue anything that he desired.   As an American, you have the same opportunity to pursue life, liberty, and pursue whatever makes you happy.  </a:t>
            </a:r>
          </a:p>
          <a:p>
            <a:pPr marL="609600" indent="-609600"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a:t>
            </a:fld>
            <a:endParaRPr lang="en-US"/>
          </a:p>
        </p:txBody>
      </p:sp>
    </p:spTree>
    <p:extLst>
      <p:ext uri="{BB962C8B-B14F-4D97-AF65-F5344CB8AC3E}">
        <p14:creationId xmlns:p14="http://schemas.microsoft.com/office/powerpoint/2010/main" val="2696909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increase in pay will</a:t>
            </a:r>
            <a:r>
              <a:rPr lang="en-US" baseline="0" dirty="0" smtClean="0"/>
              <a:t> increase your standard of living (which usually means more debt).  Bigger house, more expensive car, and entertainment.  When you go out of this world you’re going to leave it all here and be destitute.  </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11</a:t>
            </a:fld>
            <a:endParaRPr lang="en-US"/>
          </a:p>
        </p:txBody>
      </p:sp>
    </p:spTree>
    <p:extLst>
      <p:ext uri="{BB962C8B-B14F-4D97-AF65-F5344CB8AC3E}">
        <p14:creationId xmlns:p14="http://schemas.microsoft.com/office/powerpoint/2010/main" val="2955510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 had the power to enforce the law and for justice to prevail. “</a:t>
            </a:r>
            <a:r>
              <a:rPr lang="en-US" sz="1200" b="0" i="0" kern="1200" dirty="0" smtClean="0">
                <a:solidFill>
                  <a:schemeClr val="tx1"/>
                </a:solidFill>
                <a:effectLst/>
                <a:latin typeface="+mn-lt"/>
                <a:ea typeface="+mn-ea"/>
                <a:cs typeface="+mn-cs"/>
              </a:rPr>
              <a:t>A king who sits on the throne of justice Disperses all evil with his eyes” (Pr. 20:8)</a:t>
            </a:r>
            <a:r>
              <a:rPr lang="en-US" sz="1200" b="0" i="0" kern="1200" baseline="0" dirty="0" smtClean="0">
                <a:solidFill>
                  <a:schemeClr val="tx1"/>
                </a:solidFill>
                <a:effectLst/>
                <a:latin typeface="+mn-lt"/>
                <a:ea typeface="+mn-ea"/>
                <a:cs typeface="+mn-cs"/>
              </a:rPr>
              <a:t> but at least later in his reign it didn’t happen.</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12</a:t>
            </a:fld>
            <a:endParaRPr lang="en-US"/>
          </a:p>
        </p:txBody>
      </p:sp>
    </p:spTree>
    <p:extLst>
      <p:ext uri="{BB962C8B-B14F-4D97-AF65-F5344CB8AC3E}">
        <p14:creationId xmlns:p14="http://schemas.microsoft.com/office/powerpoint/2010/main" val="1570593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Oppression.</a:t>
            </a:r>
            <a:r>
              <a:rPr lang="en-US" baseline="0" dirty="0" smtClean="0"/>
              <a:t> “E</a:t>
            </a:r>
            <a:r>
              <a:rPr lang="en-US" sz="1200" b="0" i="0" kern="1200" dirty="0" smtClean="0">
                <a:solidFill>
                  <a:schemeClr val="tx1"/>
                </a:solidFill>
                <a:effectLst/>
                <a:latin typeface="+mn-lt"/>
                <a:ea typeface="+mn-ea"/>
                <a:cs typeface="+mn-cs"/>
              </a:rPr>
              <a:t>xercise of authority or power in a burdensome, cruel, or unjust manner.” </a:t>
            </a:r>
            <a:r>
              <a:rPr lang="en-US" dirty="0" smtClean="0"/>
              <a:t>We want justice in this world for evil</a:t>
            </a:r>
            <a:r>
              <a:rPr lang="en-US" baseline="0" dirty="0" smtClean="0"/>
              <a:t> to be punished and righteousness to be rewarded but generally it doesn’t happen. Especially if the person is in a position of authority for one official watches out for another (5:8).   It’s not fair that person got away with murder, rape, abuse, drug dealing, etc.   Solomon himself was an oppressor based on what the elders who lived during his time said about him.  He saw the tears of the oppressed who had no one to comfort them. Dictators that leave their victims in squalor.  </a:t>
            </a:r>
            <a:endParaRPr lang="en-US" dirty="0" smtClean="0"/>
          </a:p>
          <a:p>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13</a:t>
            </a:fld>
            <a:endParaRPr lang="en-US"/>
          </a:p>
        </p:txBody>
      </p:sp>
    </p:spTree>
    <p:extLst>
      <p:ext uri="{BB962C8B-B14F-4D97-AF65-F5344CB8AC3E}">
        <p14:creationId xmlns:p14="http://schemas.microsoft.com/office/powerpoint/2010/main" val="369475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a:r>
            <a:r>
              <a:rPr lang="en-US" sz="1200" b="0" i="0" kern="1200" dirty="0" smtClean="0">
                <a:solidFill>
                  <a:schemeClr val="tx1"/>
                </a:solidFill>
                <a:effectLst/>
                <a:latin typeface="+mn-lt"/>
                <a:ea typeface="+mn-ea"/>
                <a:cs typeface="+mn-cs"/>
              </a:rPr>
              <a:t>What advantage does man have in all his work which he does under the sun?” (1:3) </a:t>
            </a:r>
            <a:r>
              <a:rPr lang="en-US" dirty="0" smtClean="0"/>
              <a:t>What is</a:t>
            </a:r>
            <a:r>
              <a:rPr lang="en-US" baseline="0" dirty="0" smtClean="0"/>
              <a:t> the reward for all my earthly pursuits?  Life is monotonous, repetitious, boring.  People are born, they die.  The sun rises &amp; sets everyday (sunrise sunset, sunrise sunset, swiftly go the years, one season following another, laden with happiness &amp; tears. Weather forecast- hot, hot, hot </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14</a:t>
            </a:fld>
            <a:endParaRPr lang="en-US"/>
          </a:p>
        </p:txBody>
      </p:sp>
    </p:spTree>
    <p:extLst>
      <p:ext uri="{BB962C8B-B14F-4D97-AF65-F5344CB8AC3E}">
        <p14:creationId xmlns:p14="http://schemas.microsoft.com/office/powerpoint/2010/main" val="214318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profit,</a:t>
            </a:r>
            <a:r>
              <a:rPr lang="en-US" baseline="0" dirty="0" smtClean="0"/>
              <a:t> benefit, reward for my earthly pursuit?  Death </a:t>
            </a:r>
            <a:r>
              <a:rPr lang="en-US" dirty="0" smtClean="0"/>
              <a:t>“</a:t>
            </a:r>
            <a:r>
              <a:rPr lang="en-US" sz="1200" b="0" i="0" kern="1200" dirty="0" smtClean="0">
                <a:solidFill>
                  <a:schemeClr val="tx1"/>
                </a:solidFill>
                <a:effectLst/>
                <a:latin typeface="+mn-lt"/>
                <a:ea typeface="+mn-ea"/>
                <a:cs typeface="+mn-cs"/>
              </a:rPr>
              <a:t>The wise man’s eyes are in his head, but the fool walks in darkness. And yet I know that one fate befalls them both. </a:t>
            </a:r>
            <a:r>
              <a:rPr lang="en-US" sz="1200" b="1" i="0" kern="1200" baseline="30000" dirty="0" smtClean="0">
                <a:solidFill>
                  <a:schemeClr val="tx1"/>
                </a:solidFill>
                <a:effectLst/>
                <a:latin typeface="+mn-lt"/>
                <a:ea typeface="+mn-ea"/>
                <a:cs typeface="+mn-cs"/>
              </a:rPr>
              <a:t>15 </a:t>
            </a:r>
            <a:r>
              <a:rPr lang="en-US" sz="1200" b="0" i="0" kern="1200" dirty="0" smtClean="0">
                <a:solidFill>
                  <a:schemeClr val="tx1"/>
                </a:solidFill>
                <a:effectLst/>
                <a:latin typeface="+mn-lt"/>
                <a:ea typeface="+mn-ea"/>
                <a:cs typeface="+mn-cs"/>
              </a:rPr>
              <a:t>Then I said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j"/>
              </a:rPr>
              <a:t>j</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to myself, “As is the fate of the fool, it will also befall me. Why then have I been extremely wise?” So I said to myself, “This too is vanity.</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For there is no lasting remembrance of the wise man </a:t>
            </a:r>
            <a:r>
              <a:rPr lang="en-US" sz="1200" b="0" i="1" kern="1200" dirty="0" smtClean="0">
                <a:solidFill>
                  <a:schemeClr val="tx1"/>
                </a:solidFill>
                <a:effectLst/>
                <a:latin typeface="+mn-lt"/>
                <a:ea typeface="+mn-ea"/>
                <a:cs typeface="+mn-cs"/>
              </a:rPr>
              <a:t>as</a:t>
            </a:r>
            <a:r>
              <a:rPr lang="en-US" sz="1200" b="0" i="0" kern="1200" dirty="0" smtClean="0">
                <a:solidFill>
                  <a:schemeClr val="tx1"/>
                </a:solidFill>
                <a:effectLst/>
                <a:latin typeface="+mn-lt"/>
                <a:ea typeface="+mn-ea"/>
                <a:cs typeface="+mn-cs"/>
              </a:rPr>
              <a:t> with the fool, inasmuch as </a:t>
            </a:r>
            <a:r>
              <a:rPr lang="en-US" sz="1200" b="0" i="1" kern="1200" dirty="0" smtClean="0">
                <a:solidFill>
                  <a:schemeClr val="tx1"/>
                </a:solidFill>
                <a:effectLst/>
                <a:latin typeface="+mn-lt"/>
                <a:ea typeface="+mn-ea"/>
                <a:cs typeface="+mn-cs"/>
              </a:rPr>
              <a:t>in</a:t>
            </a:r>
            <a:r>
              <a:rPr lang="en-US" sz="1200" b="0" i="0" kern="1200" dirty="0" smtClean="0">
                <a:solidFill>
                  <a:schemeClr val="tx1"/>
                </a:solidFill>
                <a:effectLst/>
                <a:latin typeface="+mn-lt"/>
                <a:ea typeface="+mn-ea"/>
                <a:cs typeface="+mn-cs"/>
              </a:rPr>
              <a:t> the coming days all will be forgotten. And how the wise man and the fool alike die!” (2:14-16) Solomon’s conclusion after everything was it was man’s duty to fear God and keep His commands (12:13-14).</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15</a:t>
            </a:fld>
            <a:endParaRPr lang="en-US"/>
          </a:p>
        </p:txBody>
      </p:sp>
    </p:spTree>
    <p:extLst>
      <p:ext uri="{BB962C8B-B14F-4D97-AF65-F5344CB8AC3E}">
        <p14:creationId xmlns:p14="http://schemas.microsoft.com/office/powerpoint/2010/main" val="2886874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Solomon’s </a:t>
            </a:r>
            <a:r>
              <a:rPr lang="en-US" dirty="0" err="1" smtClean="0"/>
              <a:t>anwer</a:t>
            </a:r>
            <a:r>
              <a:rPr lang="en-US" dirty="0" smtClean="0"/>
              <a:t> – Fear God &amp; keep His commands.  John 10:10, Jesus</a:t>
            </a:r>
            <a:r>
              <a:rPr lang="en-US" baseline="0" dirty="0" smtClean="0"/>
              <a:t> said, “I have come that they might have life and have it more abundantly” The wisdom of this world is foolishness with God. </a:t>
            </a:r>
            <a:r>
              <a:rPr lang="en-US" sz="1200" b="0" i="0" kern="1200" dirty="0" smtClean="0">
                <a:solidFill>
                  <a:schemeClr val="tx1"/>
                </a:solidFill>
                <a:effectLst/>
                <a:latin typeface="+mn-lt"/>
                <a:ea typeface="+mn-ea"/>
                <a:cs typeface="+mn-cs"/>
              </a:rPr>
              <a:t>Righteousness and justice are the foundation of Your throne; Lovingkindness and truth go before You. (Ps. 89:14)</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16</a:t>
            </a:fld>
            <a:endParaRPr lang="en-US"/>
          </a:p>
        </p:txBody>
      </p:sp>
    </p:spTree>
    <p:extLst>
      <p:ext uri="{BB962C8B-B14F-4D97-AF65-F5344CB8AC3E}">
        <p14:creationId xmlns:p14="http://schemas.microsoft.com/office/powerpoint/2010/main" val="27787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lnSpc>
                <a:spcPct val="90000"/>
              </a:lnSpc>
            </a:pPr>
            <a:r>
              <a:rPr lang="en-US" altLang="en-US" dirty="0" smtClean="0">
                <a:effectLst/>
              </a:rPr>
              <a:t>Have you ever asked these questions to yourself? </a:t>
            </a:r>
            <a:r>
              <a:rPr lang="en-US" altLang="en-US" i="1" dirty="0" smtClean="0">
                <a:effectLst/>
              </a:rPr>
              <a:t>“Who am I?”  “Where did I come from?”   “Why am I here?”  “Where am I going?” </a:t>
            </a:r>
            <a:r>
              <a:rPr lang="en-US" altLang="en-US" dirty="0" smtClean="0">
                <a:effectLst/>
              </a:rPr>
              <a:t>Solomon, the wisest human being who lived in his time searched for meaning in his life. </a:t>
            </a:r>
            <a:r>
              <a:rPr lang="en-US" altLang="en-US" i="1" dirty="0" smtClean="0">
                <a:effectLst/>
              </a:rPr>
              <a:t>Is your life meaningful?  What is your purpose in life?   </a:t>
            </a:r>
            <a:r>
              <a:rPr lang="en-US" altLang="en-US" dirty="0" smtClean="0">
                <a:effectLst/>
              </a:rPr>
              <a:t>In the book of Ecclesiastes, we are given the personal experiences and observations of someone who had the power, riches, and opportunity to have or pursue anything that he desired.   As an American, you have the same opportunity to pursue life, liberty, and pursue whatever makes you happy.  </a:t>
            </a:r>
          </a:p>
          <a:p>
            <a:pPr marL="609600" indent="-609600" eaLnBrk="1" hangingPunct="1"/>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2</a:t>
            </a:fld>
            <a:endParaRPr lang="en-US"/>
          </a:p>
        </p:txBody>
      </p:sp>
    </p:spTree>
    <p:extLst>
      <p:ext uri="{BB962C8B-B14F-4D97-AF65-F5344CB8AC3E}">
        <p14:creationId xmlns:p14="http://schemas.microsoft.com/office/powerpoint/2010/main" val="253208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has recorded that Solomon was likely the smartest person who ever lived (besides Jesus) which he is famous for even until this day.</a:t>
            </a:r>
            <a:r>
              <a:rPr lang="en-US" baseline="0" dirty="0" smtClean="0"/>
              <a:t>  Writing 3,000 proverbs, 1,005 songs. What did Solomon discover? </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4</a:t>
            </a:fld>
            <a:endParaRPr lang="en-US"/>
          </a:p>
        </p:txBody>
      </p:sp>
    </p:spTree>
    <p:extLst>
      <p:ext uri="{BB962C8B-B14F-4D97-AF65-F5344CB8AC3E}">
        <p14:creationId xmlns:p14="http://schemas.microsoft.com/office/powerpoint/2010/main" val="4055926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 </a:t>
            </a:r>
            <a:r>
              <a:rPr lang="en-US" sz="1400" dirty="0" smtClean="0"/>
              <a:t>It’s not wrong to get a degree</a:t>
            </a:r>
            <a:r>
              <a:rPr lang="en-US" sz="1400" baseline="0" dirty="0" smtClean="0"/>
              <a:t> or pursue human wisdom but if that’s the goal of your life, it will leave you with a giant headache.  </a:t>
            </a:r>
            <a:r>
              <a:rPr lang="en-US" sz="1400" dirty="0" smtClean="0"/>
              <a:t>We have access to a lot more books than Solomon dreamed of with the internet</a:t>
            </a:r>
            <a:r>
              <a:rPr lang="en-US" sz="1400" baseline="0" dirty="0" smtClean="0"/>
              <a:t> with many lies, errors, and contradictions.  Scientists saying that the earth is 4.5 billion years old.  </a:t>
            </a:r>
            <a:endParaRPr lang="en-US" sz="1400" dirty="0"/>
          </a:p>
        </p:txBody>
      </p:sp>
      <p:sp>
        <p:nvSpPr>
          <p:cNvPr id="4" name="Slide Number Placeholder 3"/>
          <p:cNvSpPr>
            <a:spLocks noGrp="1"/>
          </p:cNvSpPr>
          <p:nvPr>
            <p:ph type="sldNum" sz="quarter" idx="10"/>
          </p:nvPr>
        </p:nvSpPr>
        <p:spPr/>
        <p:txBody>
          <a:bodyPr/>
          <a:lstStyle/>
          <a:p>
            <a:fld id="{BE780B27-2748-43E2-B7D6-6A45E224D6EC}" type="slidenum">
              <a:rPr lang="en-US" smtClean="0"/>
              <a:t>5</a:t>
            </a:fld>
            <a:endParaRPr lang="en-US"/>
          </a:p>
        </p:txBody>
      </p:sp>
    </p:spTree>
    <p:extLst>
      <p:ext uri="{BB962C8B-B14F-4D97-AF65-F5344CB8AC3E}">
        <p14:creationId xmlns:p14="http://schemas.microsoft.com/office/powerpoint/2010/main" val="294501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If</a:t>
            </a:r>
            <a:r>
              <a:rPr lang="en-US" sz="1400" baseline="0" dirty="0" smtClean="0"/>
              <a:t> it feels good do it is a very old slogan!  Solomon lived during a time of unprecedented peace, prosperity, and much time for fun after building the temple &amp; his palace. Eat, drink, and be merry, wine, women, and song all the time.  He didn’t refuse himself any desire that he had and had the riches to do it.  </a:t>
            </a:r>
            <a:endParaRPr lang="en-US" sz="1400" dirty="0"/>
          </a:p>
        </p:txBody>
      </p:sp>
      <p:sp>
        <p:nvSpPr>
          <p:cNvPr id="4" name="Slide Number Placeholder 3"/>
          <p:cNvSpPr>
            <a:spLocks noGrp="1"/>
          </p:cNvSpPr>
          <p:nvPr>
            <p:ph type="sldNum" sz="quarter" idx="10"/>
          </p:nvPr>
        </p:nvSpPr>
        <p:spPr/>
        <p:txBody>
          <a:bodyPr/>
          <a:lstStyle/>
          <a:p>
            <a:fld id="{BE780B27-2748-43E2-B7D6-6A45E224D6EC}" type="slidenum">
              <a:rPr lang="en-US" smtClean="0"/>
              <a:t>6</a:t>
            </a:fld>
            <a:endParaRPr lang="en-US"/>
          </a:p>
        </p:txBody>
      </p:sp>
    </p:spTree>
    <p:extLst>
      <p:ext uri="{BB962C8B-B14F-4D97-AF65-F5344CB8AC3E}">
        <p14:creationId xmlns:p14="http://schemas.microsoft.com/office/powerpoint/2010/main" val="1002845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didn’t learn from his father’s failure of unrestrained</a:t>
            </a:r>
            <a:r>
              <a:rPr lang="en-US" baseline="0" dirty="0" smtClean="0"/>
              <a:t> lust with his mom.  700 wives &amp; 300 concubines in his old age led to his downfall (1 Kings 11).  More bitter than death woman snares and nets, couldn’t find one woman among 1,000  (7:25-28).  If your goal is pleasure you will be extremely frustrated because it won’t make you happy, Porn an epidemic in our society. Man dumping his wife &amp; kids for a beautiful young thing will not be satisfied or a woman looking for love on the internet while she is married.</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7</a:t>
            </a:fld>
            <a:endParaRPr lang="en-US"/>
          </a:p>
        </p:txBody>
      </p:sp>
    </p:spTree>
    <p:extLst>
      <p:ext uri="{BB962C8B-B14F-4D97-AF65-F5344CB8AC3E}">
        <p14:creationId xmlns:p14="http://schemas.microsoft.com/office/powerpoint/2010/main" val="72714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 was a</a:t>
            </a:r>
            <a:r>
              <a:rPr lang="en-US" baseline="0" dirty="0" smtClean="0"/>
              <a:t> hard worker and certainly left the world in a better place physically (parks, gardens, trees, vineyards, etc.)  but what did he find. </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8</a:t>
            </a:fld>
            <a:endParaRPr lang="en-US"/>
          </a:p>
        </p:txBody>
      </p:sp>
    </p:spTree>
    <p:extLst>
      <p:ext uri="{BB962C8B-B14F-4D97-AF65-F5344CB8AC3E}">
        <p14:creationId xmlns:p14="http://schemas.microsoft.com/office/powerpoint/2010/main" val="3216333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worthless, pointless, and futile.  He hated life and the fruit of his labor.  Working hard is good and</a:t>
            </a:r>
            <a:r>
              <a:rPr lang="en-US" baseline="0" dirty="0" smtClean="0"/>
              <a:t> you may make lots of money but where does it get you if you are only focused on this life.</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9</a:t>
            </a:fld>
            <a:endParaRPr lang="en-US"/>
          </a:p>
        </p:txBody>
      </p:sp>
    </p:spTree>
    <p:extLst>
      <p:ext uri="{BB962C8B-B14F-4D97-AF65-F5344CB8AC3E}">
        <p14:creationId xmlns:p14="http://schemas.microsoft.com/office/powerpoint/2010/main" val="261873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a:t>
            </a:r>
            <a:r>
              <a:rPr lang="en-US" baseline="0" dirty="0" smtClean="0"/>
              <a:t> was given riches even though he didn’t ask for it while young but he did pursue what money could buy him (slaves, possessions) 2:7</a:t>
            </a:r>
            <a:endParaRPr lang="en-US" dirty="0"/>
          </a:p>
        </p:txBody>
      </p:sp>
      <p:sp>
        <p:nvSpPr>
          <p:cNvPr id="4" name="Slide Number Placeholder 3"/>
          <p:cNvSpPr>
            <a:spLocks noGrp="1"/>
          </p:cNvSpPr>
          <p:nvPr>
            <p:ph type="sldNum" sz="quarter" idx="10"/>
          </p:nvPr>
        </p:nvSpPr>
        <p:spPr/>
        <p:txBody>
          <a:bodyPr/>
          <a:lstStyle/>
          <a:p>
            <a:fld id="{BE780B27-2748-43E2-B7D6-6A45E224D6EC}" type="slidenum">
              <a:rPr lang="en-US" smtClean="0"/>
              <a:t>10</a:t>
            </a:fld>
            <a:endParaRPr lang="en-US"/>
          </a:p>
        </p:txBody>
      </p:sp>
    </p:spTree>
    <p:extLst>
      <p:ext uri="{BB962C8B-B14F-4D97-AF65-F5344CB8AC3E}">
        <p14:creationId xmlns:p14="http://schemas.microsoft.com/office/powerpoint/2010/main" val="3584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08442-12E4-4AAD-A891-867789AABE8B}"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237921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08442-12E4-4AAD-A891-867789AABE8B}"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216619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08442-12E4-4AAD-A891-867789AABE8B}"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377393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08442-12E4-4AAD-A891-867789AABE8B}"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63142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08442-12E4-4AAD-A891-867789AABE8B}" type="datetimeFigureOut">
              <a:rPr lang="en-US" smtClean="0"/>
              <a:t>7/9/2017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374087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08442-12E4-4AAD-A891-867789AABE8B}"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90475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08442-12E4-4AAD-A891-867789AABE8B}" type="datetimeFigureOut">
              <a:rPr lang="en-US" smtClean="0"/>
              <a:t>7/9/2017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154617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08442-12E4-4AAD-A891-867789AABE8B}" type="datetimeFigureOut">
              <a:rPr lang="en-US" smtClean="0"/>
              <a:t>7/9/2017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188029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08442-12E4-4AAD-A891-867789AABE8B}" type="datetimeFigureOut">
              <a:rPr lang="en-US" smtClean="0"/>
              <a:t>7/9/2017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23486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08442-12E4-4AAD-A891-867789AABE8B}"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173620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08442-12E4-4AAD-A891-867789AABE8B}" type="datetimeFigureOut">
              <a:rPr lang="en-US" smtClean="0"/>
              <a:t>7/9/2017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9CC3B2-1493-45F1-A111-25966A148C23}" type="slidenum">
              <a:rPr lang="en-US" smtClean="0"/>
              <a:t>‹#›</a:t>
            </a:fld>
            <a:endParaRPr lang="en-US"/>
          </a:p>
        </p:txBody>
      </p:sp>
    </p:spTree>
    <p:extLst>
      <p:ext uri="{BB962C8B-B14F-4D97-AF65-F5344CB8AC3E}">
        <p14:creationId xmlns:p14="http://schemas.microsoft.com/office/powerpoint/2010/main" val="367791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08442-12E4-4AAD-A891-867789AABE8B}" type="datetimeFigureOut">
              <a:rPr lang="en-US" smtClean="0"/>
              <a:t>7/9/2017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CC3B2-1493-45F1-A111-25966A148C23}" type="slidenum">
              <a:rPr lang="en-US" smtClean="0"/>
              <a:t>‹#›</a:t>
            </a:fld>
            <a:endParaRPr lang="en-US"/>
          </a:p>
        </p:txBody>
      </p:sp>
    </p:spTree>
    <p:extLst>
      <p:ext uri="{BB962C8B-B14F-4D97-AF65-F5344CB8AC3E}">
        <p14:creationId xmlns:p14="http://schemas.microsoft.com/office/powerpoint/2010/main" val="11752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16736"/>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316738"/>
            <a:ext cx="10515600" cy="5279134"/>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434- All Hail the Power of Jesus’ Name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14s- Awesome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19s- Sanctuary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4850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79916146"/>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Riches (5:10-12)</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21037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3279282"/>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Riches (5:10-12)</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Destitute (5:15)</a:t>
                      </a: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73928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4776792"/>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Riches (5:10-12)</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Destitute (5:15)</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Justice (3:16)</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13930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98042130"/>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Riches (5:10-12)</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Destitute (5:15)</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Justice (3:16)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Oppression (</a:t>
                      </a:r>
                      <a:r>
                        <a:rPr lang="en-US" sz="4200" dirty="0" smtClean="0">
                          <a:effectLst/>
                          <a:latin typeface="Tahoma" panose="020B0604030504040204" pitchFamily="34" charset="0"/>
                          <a:ea typeface="Tahoma" panose="020B0604030504040204" pitchFamily="34" charset="0"/>
                          <a:cs typeface="Tahoma" panose="020B0604030504040204" pitchFamily="34" charset="0"/>
                        </a:rPr>
                        <a:t>4:1; 5:8)</a:t>
                      </a: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2408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29632053"/>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Riches (5:10-12)</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Destitute (5:15)</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Justice (3:16)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Oppression (</a:t>
                      </a:r>
                      <a:r>
                        <a:rPr lang="en-US" sz="4200" dirty="0" smtClean="0">
                          <a:effectLst/>
                          <a:latin typeface="Tahoma" panose="020B0604030504040204" pitchFamily="34" charset="0"/>
                          <a:ea typeface="Tahoma" panose="020B0604030504040204" pitchFamily="34" charset="0"/>
                          <a:cs typeface="Tahoma" panose="020B0604030504040204" pitchFamily="34" charset="0"/>
                        </a:rPr>
                        <a:t>4:1; 5:8)</a:t>
                      </a: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Reward (1:3; 3:9)</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418213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18539386"/>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Riches (5:10-12)</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Destitute (5:15)</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Justice (3:16)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Oppression (</a:t>
                      </a:r>
                      <a:r>
                        <a:rPr lang="en-US" sz="4200" dirty="0" smtClean="0">
                          <a:effectLst/>
                          <a:latin typeface="Tahoma" panose="020B0604030504040204" pitchFamily="34" charset="0"/>
                          <a:ea typeface="Tahoma" panose="020B0604030504040204" pitchFamily="34" charset="0"/>
                          <a:cs typeface="Tahoma" panose="020B0604030504040204" pitchFamily="34" charset="0"/>
                        </a:rPr>
                        <a:t>4:1; 5:8)</a:t>
                      </a: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Reward (1:3; 3:9)</a:t>
                      </a:r>
                    </a:p>
                  </a:txBody>
                  <a:tcPr marL="68580" marR="68580" marT="0" marB="0"/>
                </a:tc>
                <a:tc>
                  <a:txBody>
                    <a:bodyPr/>
                    <a:lstStyle/>
                    <a:p>
                      <a:pPr marL="0" marR="0" algn="ctr">
                        <a:lnSpc>
                          <a:spcPct val="107000"/>
                        </a:lnSpc>
                        <a:spcBef>
                          <a:spcPts val="0"/>
                        </a:spcBef>
                        <a:spcAft>
                          <a:spcPts val="0"/>
                        </a:spcAft>
                      </a:pPr>
                      <a:r>
                        <a:rPr lang="en-US" sz="4200" dirty="0" smtClean="0">
                          <a:effectLst/>
                          <a:latin typeface="Tahoma" panose="020B0604030504040204" pitchFamily="34" charset="0"/>
                          <a:ea typeface="Tahoma" panose="020B0604030504040204" pitchFamily="34" charset="0"/>
                          <a:cs typeface="Tahoma" panose="020B0604030504040204" pitchFamily="34" charset="0"/>
                        </a:rPr>
                        <a:t>Death </a:t>
                      </a:r>
                      <a:r>
                        <a:rPr lang="en-US" sz="4200" dirty="0">
                          <a:effectLst/>
                          <a:latin typeface="Tahoma" panose="020B0604030504040204" pitchFamily="34" charset="0"/>
                          <a:ea typeface="Tahoma" panose="020B0604030504040204" pitchFamily="34" charset="0"/>
                          <a:cs typeface="Tahoma" panose="020B0604030504040204" pitchFamily="34" charset="0"/>
                        </a:rPr>
                        <a:t>(</a:t>
                      </a:r>
                      <a:r>
                        <a:rPr lang="en-US" sz="4200" dirty="0" smtClean="0">
                          <a:effectLst/>
                          <a:latin typeface="Tahoma" panose="020B0604030504040204" pitchFamily="34" charset="0"/>
                          <a:ea typeface="Tahoma" panose="020B0604030504040204" pitchFamily="34" charset="0"/>
                          <a:cs typeface="Tahoma" panose="020B0604030504040204" pitchFamily="34" charset="0"/>
                        </a:rPr>
                        <a:t>2:14-16; 9:3-5)</a:t>
                      </a: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07554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230"/>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Answer to Man’s Quest for Happiness</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231"/>
            <a:ext cx="12192000" cy="5978768"/>
          </a:xfrm>
        </p:spPr>
        <p:txBody>
          <a:bodyPr>
            <a:normAutofit/>
          </a:bodyPr>
          <a:lstStyle/>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Scriptures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wisdom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leads to salvation in Christ &amp; guidance 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life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 3:15-17</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Hunger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thirst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righteousness- satisfied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5:6)</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Labor for the food which leads to eternal life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6:27</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Store up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heavenly, not earthly treasures (Matt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6:19-20</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Justice will prevail in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2:5ff)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reward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righteous in heaven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there will be no more pain, sorrow, or tears (Rev. 21:4)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198015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230"/>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230"/>
            <a:ext cx="12192000" cy="6169751"/>
          </a:xfrm>
        </p:spPr>
        <p:txBody>
          <a:bodyPr>
            <a:normAutofit fontScale="92500"/>
          </a:bodyPr>
          <a:lstStyle/>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seeking after earthly wisdom which leads to grief and pain or heavenly wisdom that leads to salvation? </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longing to fulfill your lusts or righteousness?</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laboring for the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food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leading to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eternal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treasuring earthly or heavenly things?</a:t>
            </a:r>
          </a:p>
          <a:p>
            <a:pPr marL="0" indent="0">
              <a:buNone/>
            </a:pPr>
            <a:endParaRPr lang="en-US" sz="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pursuing happiness w/o God you will likely be angry, frustrated, hate life &amp; suffer torment forever!  </a:t>
            </a:r>
          </a:p>
          <a:p>
            <a:pPr marL="0" indent="0">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the gospel and be saved (Acts 2:38; Heb. 5:8-9)! </a:t>
            </a:r>
            <a:endParaRPr lang="en-US" sz="3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222975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16736"/>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316738"/>
            <a:ext cx="10515600" cy="5279134"/>
          </a:xfrm>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434- All Hail the Power of Jesus’ Name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14s- Awesome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15s- Exalted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230- This World is not my Home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19s- Sanctuary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3642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1412"/>
            <a:ext cx="12192000" cy="6406587"/>
          </a:xfrm>
        </p:spPr>
        <p:txBody>
          <a:bodyPr>
            <a:noAutofit/>
          </a:bodyPr>
          <a:lstStyle/>
          <a:p>
            <a:r>
              <a:rPr lang="en-US" sz="99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Solomon’s Discovery of Pursuing Happiness</a:t>
            </a:r>
          </a:p>
          <a:p>
            <a:r>
              <a:rPr lang="en-US" sz="9900" dirty="0" smtClean="0">
                <a:solidFill>
                  <a:srgbClr val="FFFF00"/>
                </a:solidFill>
                <a:latin typeface="Tahoma" panose="020B0604030504040204" pitchFamily="34" charset="0"/>
                <a:ea typeface="Tahoma" panose="020B0604030504040204" pitchFamily="34" charset="0"/>
                <a:cs typeface="Tahoma" panose="020B0604030504040204" pitchFamily="34" charset="0"/>
              </a:rPr>
              <a:t>(Ecclesiastes)</a:t>
            </a:r>
            <a:endParaRPr lang="en-US" sz="9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633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57306776"/>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30230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17720707"/>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5018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07827117"/>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882150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2637669"/>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9508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8752363"/>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75611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2954190"/>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85682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0431287"/>
              </p:ext>
            </p:extLst>
          </p:nvPr>
        </p:nvGraphicFramePr>
        <p:xfrm>
          <a:off x="-3" y="3"/>
          <a:ext cx="12192002" cy="6857996"/>
        </p:xfrm>
        <a:graphic>
          <a:graphicData uri="http://schemas.openxmlformats.org/drawingml/2006/table">
            <a:tbl>
              <a:tblPr firstRow="1" firstCol="1" bandRow="1">
                <a:tableStyleId>{073A0DAA-6AF3-43AB-8588-CEC1D06C72B9}</a:tableStyleId>
              </a:tblPr>
              <a:tblGrid>
                <a:gridCol w="6096001"/>
                <a:gridCol w="6096001"/>
              </a:tblGrid>
              <a:tr h="830756">
                <a:tc>
                  <a:txBody>
                    <a:bodyPr/>
                    <a:lstStyle/>
                    <a:p>
                      <a:pPr marL="0" marR="0" algn="ctr">
                        <a:lnSpc>
                          <a:spcPct val="107000"/>
                        </a:lnSpc>
                        <a:spcBef>
                          <a:spcPts val="0"/>
                        </a:spcBef>
                        <a:spcAft>
                          <a:spcPts val="0"/>
                        </a:spcAft>
                      </a:pPr>
                      <a:r>
                        <a:rPr lang="en-US" sz="4800" b="0" dirty="0">
                          <a:solidFill>
                            <a:srgbClr val="0066FF"/>
                          </a:solidFill>
                          <a:effectLst/>
                          <a:latin typeface="Tahoma" panose="020B0604030504040204" pitchFamily="34" charset="0"/>
                          <a:ea typeface="Tahoma" panose="020B0604030504040204" pitchFamily="34" charset="0"/>
                          <a:cs typeface="Tahoma" panose="020B0604030504040204" pitchFamily="34" charset="0"/>
                        </a:rPr>
                        <a:t>Earthly Pursuit</a:t>
                      </a:r>
                    </a:p>
                  </a:txBody>
                  <a:tcPr marL="68580" marR="68580" marT="0" marB="0"/>
                </a:tc>
                <a:tc>
                  <a:txBody>
                    <a:bodyPr/>
                    <a:lstStyle/>
                    <a:p>
                      <a:pPr marL="0" marR="0" algn="ctr">
                        <a:lnSpc>
                          <a:spcPct val="107000"/>
                        </a:lnSpc>
                        <a:spcBef>
                          <a:spcPts val="0"/>
                        </a:spcBef>
                        <a:spcAft>
                          <a:spcPts val="0"/>
                        </a:spcAft>
                      </a:pPr>
                      <a:r>
                        <a:rPr lang="en-US" sz="48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Solomon’s Discovery</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Wisdom (1:13, 16-17)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Grief &amp; Pain (1:18)</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Pleasure (2:1-3, 10)</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Dissatisfied (2:1)</a:t>
                      </a:r>
                    </a:p>
                  </a:txBody>
                  <a:tcPr marL="68580" marR="68580" marT="0" marB="0"/>
                </a:tc>
              </a:tr>
              <a:tr h="1004540">
                <a:tc>
                  <a:txBody>
                    <a:bodyPr/>
                    <a:lstStyle/>
                    <a:p>
                      <a:pPr marL="0" marR="0" algn="ctr">
                        <a:lnSpc>
                          <a:spcPct val="107000"/>
                        </a:lnSpc>
                        <a:spcBef>
                          <a:spcPts val="0"/>
                        </a:spcBef>
                        <a:spcAft>
                          <a:spcPts val="0"/>
                        </a:spcAft>
                      </a:pPr>
                      <a:r>
                        <a:rPr lang="en-US" sz="4200" b="0" dirty="0">
                          <a:effectLst/>
                          <a:latin typeface="Tahoma" panose="020B0604030504040204" pitchFamily="34" charset="0"/>
                          <a:ea typeface="Tahoma" panose="020B0604030504040204" pitchFamily="34" charset="0"/>
                          <a:cs typeface="Tahoma" panose="020B0604030504040204" pitchFamily="34" charset="0"/>
                        </a:rPr>
                        <a:t>Labor (2:4-6)</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Fruitless (2:11, 17-20)</a:t>
                      </a: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004540">
                <a:tc>
                  <a:txBody>
                    <a:bodyPr/>
                    <a:lstStyle/>
                    <a:p>
                      <a:pPr marL="0" marR="0" algn="ctr">
                        <a:lnSpc>
                          <a:spcPct val="107000"/>
                        </a:lnSpc>
                        <a:spcBef>
                          <a:spcPts val="0"/>
                        </a:spcBef>
                        <a:spcAft>
                          <a:spcPts val="0"/>
                        </a:spcAft>
                      </a:pP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96241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1634</Words>
  <Application>Microsoft Office PowerPoint</Application>
  <PresentationFormat>Widescreen</PresentationFormat>
  <Paragraphs>176</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Answer to Man’s Quest for Happiness</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26</cp:revision>
  <cp:lastPrinted>2017-07-08T19:03:05Z</cp:lastPrinted>
  <dcterms:created xsi:type="dcterms:W3CDTF">2017-07-08T16:45:03Z</dcterms:created>
  <dcterms:modified xsi:type="dcterms:W3CDTF">2017-07-09T18:15:03Z</dcterms:modified>
</cp:coreProperties>
</file>