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4" r:id="rId2"/>
    <p:sldId id="256" r:id="rId3"/>
    <p:sldId id="257" r:id="rId4"/>
    <p:sldId id="258" r:id="rId5"/>
    <p:sldId id="259" r:id="rId6"/>
    <p:sldId id="262" r:id="rId7"/>
    <p:sldId id="263" r:id="rId8"/>
    <p:sldId id="261" r:id="rId9"/>
    <p:sldId id="260"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1" d="100"/>
          <a:sy n="81" d="100"/>
        </p:scale>
        <p:origin x="2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2108" cy="45824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354" y="1"/>
            <a:ext cx="2972108" cy="458246"/>
          </a:xfrm>
          <a:prstGeom prst="rect">
            <a:avLst/>
          </a:prstGeom>
        </p:spPr>
        <p:txBody>
          <a:bodyPr vert="horz" lIns="91440" tIns="45720" rIns="91440" bIns="45720" rtlCol="0"/>
          <a:lstStyle>
            <a:lvl1pPr algn="r">
              <a:defRPr sz="1200"/>
            </a:lvl1pPr>
          </a:lstStyle>
          <a:p>
            <a:fld id="{9733F92C-CC68-49B9-A0F6-6D5A28CFE0B5}" type="datetimeFigureOut">
              <a:rPr lang="en-US" smtClean="0"/>
              <a:t>8/20/2017</a:t>
            </a:fld>
            <a:endParaRPr lang="en-US"/>
          </a:p>
        </p:txBody>
      </p:sp>
      <p:sp>
        <p:nvSpPr>
          <p:cNvPr id="4" name="Footer Placeholder 3"/>
          <p:cNvSpPr>
            <a:spLocks noGrp="1"/>
          </p:cNvSpPr>
          <p:nvPr>
            <p:ph type="ftr" sz="quarter" idx="2"/>
          </p:nvPr>
        </p:nvSpPr>
        <p:spPr>
          <a:xfrm>
            <a:off x="0" y="8685755"/>
            <a:ext cx="2972108" cy="45824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354" y="8685755"/>
            <a:ext cx="2972108" cy="458246"/>
          </a:xfrm>
          <a:prstGeom prst="rect">
            <a:avLst/>
          </a:prstGeom>
        </p:spPr>
        <p:txBody>
          <a:bodyPr vert="horz" lIns="91440" tIns="45720" rIns="91440" bIns="45720" rtlCol="0" anchor="b"/>
          <a:lstStyle>
            <a:lvl1pPr algn="r">
              <a:defRPr sz="1200"/>
            </a:lvl1pPr>
          </a:lstStyle>
          <a:p>
            <a:fld id="{79CFA241-09BC-48D0-BBBB-4EF4F81F79C8}" type="slidenum">
              <a:rPr lang="en-US" smtClean="0"/>
              <a:t>‹#›</a:t>
            </a:fld>
            <a:endParaRPr lang="en-US"/>
          </a:p>
        </p:txBody>
      </p:sp>
    </p:spTree>
    <p:extLst>
      <p:ext uri="{BB962C8B-B14F-4D97-AF65-F5344CB8AC3E}">
        <p14:creationId xmlns:p14="http://schemas.microsoft.com/office/powerpoint/2010/main" val="36755606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5" y="1"/>
            <a:ext cx="2971800" cy="458788"/>
          </a:xfrm>
          <a:prstGeom prst="rect">
            <a:avLst/>
          </a:prstGeom>
        </p:spPr>
        <p:txBody>
          <a:bodyPr vert="horz" lIns="91440" tIns="45720" rIns="91440" bIns="45720" rtlCol="0"/>
          <a:lstStyle>
            <a:lvl1pPr algn="r">
              <a:defRPr sz="1200"/>
            </a:lvl1pPr>
          </a:lstStyle>
          <a:p>
            <a:fld id="{57E1C6CC-0D99-423A-970B-DA8D4566B753}" type="datetimeFigureOut">
              <a:rPr lang="en-US" smtClean="0"/>
              <a:t>8/19/2017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1"/>
            <a:ext cx="5486400" cy="360044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685215"/>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5" y="8685215"/>
            <a:ext cx="2971800" cy="458787"/>
          </a:xfrm>
          <a:prstGeom prst="rect">
            <a:avLst/>
          </a:prstGeom>
        </p:spPr>
        <p:txBody>
          <a:bodyPr vert="horz" lIns="91440" tIns="45720" rIns="91440" bIns="45720" rtlCol="0" anchor="b"/>
          <a:lstStyle>
            <a:lvl1pPr algn="r">
              <a:defRPr sz="1200"/>
            </a:lvl1pPr>
          </a:lstStyle>
          <a:p>
            <a:fld id="{933BB0E3-FEF1-4EF9-A9AA-51FCBF3A417B}" type="slidenum">
              <a:rPr lang="en-US" smtClean="0"/>
              <a:t>‹#›</a:t>
            </a:fld>
            <a:endParaRPr lang="en-US"/>
          </a:p>
        </p:txBody>
      </p:sp>
    </p:spTree>
    <p:extLst>
      <p:ext uri="{BB962C8B-B14F-4D97-AF65-F5344CB8AC3E}">
        <p14:creationId xmlns:p14="http://schemas.microsoft.com/office/powerpoint/2010/main" val="2964101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a:lnSpc>
                <a:spcPct val="80000"/>
              </a:lnSpc>
            </a:pPr>
            <a:r>
              <a:rPr lang="en-US" altLang="en-US" i="1" dirty="0" smtClean="0">
                <a:effectLst/>
              </a:rPr>
              <a:t>Weakness- lacking in bodily strength or healthy vigor, as from age or sickness; feeble; infirm:</a:t>
            </a:r>
            <a:r>
              <a:rPr lang="en-US" altLang="en-US" dirty="0" smtClean="0"/>
              <a:t>  </a:t>
            </a:r>
            <a:r>
              <a:rPr lang="en-US" altLang="en-US" dirty="0" smtClean="0">
                <a:effectLst/>
              </a:rPr>
              <a:t>(dictionary.com unabridged) This leads us to be vulnerable to recurrent infections, chronic fatigue, allergic disorders, autoimmune diseases, and possibly cancer.   The remedy is to strengthen our immune system through diet, exercise, nutrition, vitamins, therapy, and find a way to relieve your stress.  </a:t>
            </a:r>
            <a:endParaRPr lang="en-US" altLang="en-US" sz="1100" dirty="0" smtClean="0">
              <a:solidFill>
                <a:schemeClr val="accent2"/>
              </a:solidFill>
              <a:effectLst/>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933BB0E3-FEF1-4EF9-A9AA-51FCBF3A417B}" type="slidenum">
              <a:rPr lang="en-US" smtClean="0"/>
              <a:t>1</a:t>
            </a:fld>
            <a:endParaRPr lang="en-US"/>
          </a:p>
        </p:txBody>
      </p:sp>
    </p:spTree>
    <p:extLst>
      <p:ext uri="{BB962C8B-B14F-4D97-AF65-F5344CB8AC3E}">
        <p14:creationId xmlns:p14="http://schemas.microsoft.com/office/powerpoint/2010/main" val="15336547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14 year old freshman asked Dear Abby.  Best friend is gay and wants them to join Gay-Straight Alliance club.  Claims to be a Christian unsure what to do.  Afraid that if the church found out they would dislike me for joining and wondering where they stand as being a Christian.  Dear Abby’s response:   “I believe that people of all faiths should treat each other with kindness and respect, regardless of their sexual orientation.  But somewhere you got the impression that sexual orientation was a choice.  It isn’t.  Your friends orientation was determined before she was born, just as yours was.”  </a:t>
            </a:r>
          </a:p>
          <a:p>
            <a:endParaRPr lang="en-US" dirty="0"/>
          </a:p>
        </p:txBody>
      </p:sp>
      <p:sp>
        <p:nvSpPr>
          <p:cNvPr id="4" name="Slide Number Placeholder 3"/>
          <p:cNvSpPr>
            <a:spLocks noGrp="1"/>
          </p:cNvSpPr>
          <p:nvPr>
            <p:ph type="sldNum" sz="quarter" idx="10"/>
          </p:nvPr>
        </p:nvSpPr>
        <p:spPr/>
        <p:txBody>
          <a:bodyPr/>
          <a:lstStyle/>
          <a:p>
            <a:fld id="{933BB0E3-FEF1-4EF9-A9AA-51FCBF3A417B}" type="slidenum">
              <a:rPr lang="en-US" smtClean="0"/>
              <a:t>10</a:t>
            </a:fld>
            <a:endParaRPr lang="en-US"/>
          </a:p>
        </p:txBody>
      </p:sp>
    </p:spTree>
    <p:extLst>
      <p:ext uri="{BB962C8B-B14F-4D97-AF65-F5344CB8AC3E}">
        <p14:creationId xmlns:p14="http://schemas.microsoft.com/office/powerpoint/2010/main" val="11074518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a:lnSpc>
                <a:spcPct val="80000"/>
              </a:lnSpc>
            </a:pPr>
            <a:r>
              <a:rPr lang="en-US" altLang="en-US" i="1" dirty="0" smtClean="0">
                <a:effectLst/>
              </a:rPr>
              <a:t>Weakness- lacking in bodily strength or healthy vigor, as from age or sickness; feeble; infirm:</a:t>
            </a:r>
            <a:r>
              <a:rPr lang="en-US" altLang="en-US" dirty="0" smtClean="0"/>
              <a:t>  </a:t>
            </a:r>
            <a:r>
              <a:rPr lang="en-US" altLang="en-US" dirty="0" smtClean="0">
                <a:effectLst/>
              </a:rPr>
              <a:t>(dictionary.com unabridged) This leads us to be vulnerable to recurrent infections, chronic fatigue, allergic disorders, autoimmune diseases, and possibly cancer.   The remedy is to strengthen our immune system through diet, exercise, nutrition, vitamins, therapy, and find a way to relieve your stress.  </a:t>
            </a:r>
            <a:endParaRPr lang="en-US" altLang="en-US" sz="1100" dirty="0" smtClean="0">
              <a:solidFill>
                <a:schemeClr val="accent2"/>
              </a:solidFill>
              <a:effectLst/>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933BB0E3-FEF1-4EF9-A9AA-51FCBF3A417B}" type="slidenum">
              <a:rPr lang="en-US" smtClean="0"/>
              <a:t>11</a:t>
            </a:fld>
            <a:endParaRPr lang="en-US"/>
          </a:p>
        </p:txBody>
      </p:sp>
    </p:spTree>
    <p:extLst>
      <p:ext uri="{BB962C8B-B14F-4D97-AF65-F5344CB8AC3E}">
        <p14:creationId xmlns:p14="http://schemas.microsoft.com/office/powerpoint/2010/main" val="2073608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a:lnSpc>
                <a:spcPct val="80000"/>
              </a:lnSpc>
            </a:pPr>
            <a:r>
              <a:rPr lang="en-US" altLang="en-US" sz="1200" dirty="0" smtClean="0">
                <a:effectLst/>
              </a:rPr>
              <a:t>Man wants to do what’s right but his flesh is weak.</a:t>
            </a:r>
            <a:r>
              <a:rPr lang="en-US" altLang="en-US" sz="1200" dirty="0" smtClean="0">
                <a:solidFill>
                  <a:srgbClr val="1DFF1D"/>
                </a:solidFill>
                <a:effectLst/>
              </a:rPr>
              <a:t> </a:t>
            </a:r>
            <a:r>
              <a:rPr lang="en-US" altLang="en-US" sz="1200" dirty="0" smtClean="0">
                <a:effectLst/>
              </a:rPr>
              <a:t>He chooses to sin and thus falls short of the glory of God </a:t>
            </a:r>
            <a:r>
              <a:rPr lang="en-US" altLang="en-US" sz="1200" dirty="0" smtClean="0">
                <a:solidFill>
                  <a:srgbClr val="1DFF1D"/>
                </a:solidFill>
                <a:effectLst/>
              </a:rPr>
              <a:t>(Romans 3:23; James 1:13-16)</a:t>
            </a:r>
            <a:r>
              <a:rPr lang="en-US" altLang="en-US" sz="1200" dirty="0" smtClean="0">
                <a:effectLst/>
              </a:rPr>
              <a:t>.  This leaves him vulnerable to be a slave of sin, in bondage to physical death, and eternal condemnation </a:t>
            </a:r>
            <a:r>
              <a:rPr lang="en-US" altLang="en-US" sz="1200" dirty="0" smtClean="0">
                <a:solidFill>
                  <a:srgbClr val="1DFF1D"/>
                </a:solidFill>
                <a:effectLst/>
              </a:rPr>
              <a:t>(Romans 7:21-24).</a:t>
            </a:r>
            <a:r>
              <a:rPr lang="en-US" altLang="en-US" sz="1200" dirty="0" smtClean="0">
                <a:effectLst/>
              </a:rPr>
              <a:t>   Jesus Christ, the Great Physician, has the only remedy for our wretched condition, His precious blood. </a:t>
            </a:r>
            <a:r>
              <a:rPr lang="en-US" altLang="en-US" sz="1200" dirty="0" smtClean="0">
                <a:solidFill>
                  <a:srgbClr val="1DFF1D"/>
                </a:solidFill>
                <a:effectLst/>
              </a:rPr>
              <a:t>(Romans 5:6-9; 7:25; Isaiah 53:5; 1 Peter 2:24)  </a:t>
            </a:r>
            <a:r>
              <a:rPr lang="en-US" altLang="en-US" sz="1200" dirty="0" smtClean="0">
                <a:effectLst/>
              </a:rPr>
              <a:t>We have our sins washed away by being buried with Christ in baptism</a:t>
            </a:r>
            <a:r>
              <a:rPr lang="en-US" altLang="en-US" sz="1200" dirty="0" smtClean="0">
                <a:solidFill>
                  <a:srgbClr val="1DFF1D"/>
                </a:solidFill>
                <a:effectLst/>
              </a:rPr>
              <a:t> (Acts 22:16; Romans 6:3-4, 17)</a:t>
            </a:r>
          </a:p>
          <a:p>
            <a:pPr marL="609600" indent="-609600">
              <a:lnSpc>
                <a:spcPct val="80000"/>
              </a:lnSpc>
            </a:pPr>
            <a:endParaRPr lang="en-US" altLang="en-US" sz="800" dirty="0" smtClean="0">
              <a:solidFill>
                <a:srgbClr val="1DFF1D"/>
              </a:solidFill>
              <a:effectLst/>
            </a:endParaRPr>
          </a:p>
          <a:p>
            <a:pPr marL="609600" indent="-609600">
              <a:lnSpc>
                <a:spcPct val="80000"/>
              </a:lnSpc>
            </a:pPr>
            <a:r>
              <a:rPr lang="en-US" altLang="en-US" sz="1200" dirty="0" smtClean="0">
                <a:effectLst/>
              </a:rPr>
              <a:t>But we can relapse and be in a worse condition than before becoming a Christian</a:t>
            </a:r>
            <a:r>
              <a:rPr lang="en-US" altLang="en-US" sz="1200" dirty="0" smtClean="0">
                <a:solidFill>
                  <a:srgbClr val="1DFF1D"/>
                </a:solidFill>
                <a:effectLst/>
              </a:rPr>
              <a:t> (2 Peter 2:20-22).</a:t>
            </a:r>
          </a:p>
          <a:p>
            <a:endParaRPr lang="en-US" dirty="0"/>
          </a:p>
        </p:txBody>
      </p:sp>
      <p:sp>
        <p:nvSpPr>
          <p:cNvPr id="4" name="Slide Number Placeholder 3"/>
          <p:cNvSpPr>
            <a:spLocks noGrp="1"/>
          </p:cNvSpPr>
          <p:nvPr>
            <p:ph type="sldNum" sz="quarter" idx="10"/>
          </p:nvPr>
        </p:nvSpPr>
        <p:spPr/>
        <p:txBody>
          <a:bodyPr/>
          <a:lstStyle/>
          <a:p>
            <a:fld id="{933BB0E3-FEF1-4EF9-A9AA-51FCBF3A417B}" type="slidenum">
              <a:rPr lang="en-US" smtClean="0"/>
              <a:t>2</a:t>
            </a:fld>
            <a:endParaRPr lang="en-US"/>
          </a:p>
        </p:txBody>
      </p:sp>
    </p:spTree>
    <p:extLst>
      <p:ext uri="{BB962C8B-B14F-4D97-AF65-F5344CB8AC3E}">
        <p14:creationId xmlns:p14="http://schemas.microsoft.com/office/powerpoint/2010/main" val="857255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understand the physical weakness,</a:t>
            </a:r>
            <a:r>
              <a:rPr lang="en-US" baseline="0" dirty="0" smtClean="0"/>
              <a:t> we have symptoms of sickness or disease and hopefully the Dr. is able to determine a remedy for it so that we can feel better physically.  Jesus has the only remedy for sin.</a:t>
            </a:r>
            <a:endParaRPr lang="en-US" dirty="0"/>
          </a:p>
        </p:txBody>
      </p:sp>
      <p:sp>
        <p:nvSpPr>
          <p:cNvPr id="4" name="Slide Number Placeholder 3"/>
          <p:cNvSpPr>
            <a:spLocks noGrp="1"/>
          </p:cNvSpPr>
          <p:nvPr>
            <p:ph type="sldNum" sz="quarter" idx="10"/>
          </p:nvPr>
        </p:nvSpPr>
        <p:spPr/>
        <p:txBody>
          <a:bodyPr/>
          <a:lstStyle/>
          <a:p>
            <a:fld id="{933BB0E3-FEF1-4EF9-A9AA-51FCBF3A417B}" type="slidenum">
              <a:rPr lang="en-US" smtClean="0"/>
              <a:t>3</a:t>
            </a:fld>
            <a:endParaRPr lang="en-US"/>
          </a:p>
        </p:txBody>
      </p:sp>
    </p:spTree>
    <p:extLst>
      <p:ext uri="{BB962C8B-B14F-4D97-AF65-F5344CB8AC3E}">
        <p14:creationId xmlns:p14="http://schemas.microsoft.com/office/powerpoint/2010/main" val="3147171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kind of appetite d</a:t>
            </a:r>
            <a:r>
              <a:rPr lang="en-US" baseline="0" dirty="0" smtClean="0"/>
              <a:t>o you have?  If all a person eats is sweets, drinks alcohol, or does drugs his body is going to suffer.  If what you desire is worldly &amp; you love it, that is a symptom that you have a spiritual problem, you are spiritually weak.  What is the problem with the world?  The lust of the flesh, , the lust of the eyes, and the pride of life.  This is not from the Father and it is passing away.  The pleasures of sin are only for a season.</a:t>
            </a:r>
            <a:endParaRPr lang="en-US" dirty="0"/>
          </a:p>
        </p:txBody>
      </p:sp>
      <p:sp>
        <p:nvSpPr>
          <p:cNvPr id="4" name="Slide Number Placeholder 3"/>
          <p:cNvSpPr>
            <a:spLocks noGrp="1"/>
          </p:cNvSpPr>
          <p:nvPr>
            <p:ph type="sldNum" sz="quarter" idx="10"/>
          </p:nvPr>
        </p:nvSpPr>
        <p:spPr/>
        <p:txBody>
          <a:bodyPr/>
          <a:lstStyle/>
          <a:p>
            <a:fld id="{933BB0E3-FEF1-4EF9-A9AA-51FCBF3A417B}" type="slidenum">
              <a:rPr lang="en-US" smtClean="0"/>
              <a:t>4</a:t>
            </a:fld>
            <a:endParaRPr lang="en-US"/>
          </a:p>
        </p:txBody>
      </p:sp>
    </p:spTree>
    <p:extLst>
      <p:ext uri="{BB962C8B-B14F-4D97-AF65-F5344CB8AC3E}">
        <p14:creationId xmlns:p14="http://schemas.microsoft.com/office/powerpoint/2010/main" val="768346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to change our appetite.  If I want to</a:t>
            </a:r>
            <a:r>
              <a:rPr lang="en-US" baseline="0" dirty="0" smtClean="0"/>
              <a:t> be healthy (eat more vegetables &amp; fruit).  If you have a worldly appetite, it has got to change if you are going to be prepared for the Judgment &amp; eternal life.  Change what you are partaking of &amp; your life will be changed.  If all you want is to feed your flesh with (worldly things- sports, hobbies, movies, TV), &amp; no appetite for spiritual food what happens to the soul? Hunger and thirst after righteousness, for the food which endures to eternal life, taste and see that the Lord is good because His words lead to eternal life.  Like we studied on Wednesday night. Meditate on it day and night, and you will be successful in serving the Lord!</a:t>
            </a:r>
            <a:endParaRPr lang="en-US" dirty="0"/>
          </a:p>
        </p:txBody>
      </p:sp>
      <p:sp>
        <p:nvSpPr>
          <p:cNvPr id="4" name="Slide Number Placeholder 3"/>
          <p:cNvSpPr>
            <a:spLocks noGrp="1"/>
          </p:cNvSpPr>
          <p:nvPr>
            <p:ph type="sldNum" sz="quarter" idx="10"/>
          </p:nvPr>
        </p:nvSpPr>
        <p:spPr/>
        <p:txBody>
          <a:bodyPr/>
          <a:lstStyle/>
          <a:p>
            <a:fld id="{933BB0E3-FEF1-4EF9-A9AA-51FCBF3A417B}" type="slidenum">
              <a:rPr lang="en-US" smtClean="0"/>
              <a:t>5</a:t>
            </a:fld>
            <a:endParaRPr lang="en-US"/>
          </a:p>
        </p:txBody>
      </p:sp>
    </p:spTree>
    <p:extLst>
      <p:ext uri="{BB962C8B-B14F-4D97-AF65-F5344CB8AC3E}">
        <p14:creationId xmlns:p14="http://schemas.microsoft.com/office/powerpoint/2010/main" val="2207839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have an</a:t>
            </a:r>
            <a:r>
              <a:rPr lang="en-US" baseline="0" dirty="0" smtClean="0"/>
              <a:t> appetite for the world, you are going to yield to </a:t>
            </a:r>
            <a:r>
              <a:rPr lang="en-US" baseline="0" dirty="0" err="1" smtClean="0"/>
              <a:t>it’s</a:t>
            </a:r>
            <a:r>
              <a:rPr lang="en-US" baseline="0" dirty="0" smtClean="0"/>
              <a:t> temptation (James 1:13-16).  As Christians we can’t live in sin any longer since we have died with Christ (Rom. 6:1).  We have wasted enough time going to bars, partying, getting a buzz, drunk or hi, committing SI!</a:t>
            </a:r>
            <a:endParaRPr lang="en-US" dirty="0"/>
          </a:p>
        </p:txBody>
      </p:sp>
      <p:sp>
        <p:nvSpPr>
          <p:cNvPr id="4" name="Slide Number Placeholder 3"/>
          <p:cNvSpPr>
            <a:spLocks noGrp="1"/>
          </p:cNvSpPr>
          <p:nvPr>
            <p:ph type="sldNum" sz="quarter" idx="10"/>
          </p:nvPr>
        </p:nvSpPr>
        <p:spPr/>
        <p:txBody>
          <a:bodyPr/>
          <a:lstStyle/>
          <a:p>
            <a:fld id="{933BB0E3-FEF1-4EF9-A9AA-51FCBF3A417B}" type="slidenum">
              <a:rPr lang="en-US" smtClean="0"/>
              <a:t>6</a:t>
            </a:fld>
            <a:endParaRPr lang="en-US"/>
          </a:p>
        </p:txBody>
      </p:sp>
    </p:spTree>
    <p:extLst>
      <p:ext uri="{BB962C8B-B14F-4D97-AF65-F5344CB8AC3E}">
        <p14:creationId xmlns:p14="http://schemas.microsoft.com/office/powerpoint/2010/main" val="274978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has got to change,</a:t>
            </a:r>
            <a:r>
              <a:rPr lang="en-US" baseline="0" dirty="0" smtClean="0"/>
              <a:t> if you are yielding to worldliness.  You have got to quit yielding to the devil.  Submit to God then you can resist the devil and he will flee from you.  But the problem is that the flesh is weak!  Submitting to God would include watching and praying so that you don’t enter into temptation and yield to worldliness. God provides a way of escape from every temptation (1 Cor. 10:13).</a:t>
            </a:r>
            <a:endParaRPr lang="en-US" dirty="0"/>
          </a:p>
        </p:txBody>
      </p:sp>
      <p:sp>
        <p:nvSpPr>
          <p:cNvPr id="4" name="Slide Number Placeholder 3"/>
          <p:cNvSpPr>
            <a:spLocks noGrp="1"/>
          </p:cNvSpPr>
          <p:nvPr>
            <p:ph type="sldNum" sz="quarter" idx="10"/>
          </p:nvPr>
        </p:nvSpPr>
        <p:spPr/>
        <p:txBody>
          <a:bodyPr/>
          <a:lstStyle/>
          <a:p>
            <a:fld id="{933BB0E3-FEF1-4EF9-A9AA-51FCBF3A417B}" type="slidenum">
              <a:rPr lang="en-US" smtClean="0"/>
              <a:t>7</a:t>
            </a:fld>
            <a:endParaRPr lang="en-US"/>
          </a:p>
        </p:txBody>
      </p:sp>
    </p:spTree>
    <p:extLst>
      <p:ext uri="{BB962C8B-B14F-4D97-AF65-F5344CB8AC3E}">
        <p14:creationId xmlns:p14="http://schemas.microsoft.com/office/powerpoint/2010/main" val="529993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you fascinated,</a:t>
            </a:r>
            <a:r>
              <a:rPr lang="en-US" baseline="0" dirty="0" smtClean="0"/>
              <a:t> intrigued, and enticed by all that the world has to offer? False teachers (who are spiritually weak) will lead you on by serving you up with funny jokes, emotional stories, and entertain your worldly mind, and tell you what you want to hear and as a result you remain in your lost condition, separated from God.  </a:t>
            </a:r>
            <a:endParaRPr lang="en-US" dirty="0"/>
          </a:p>
        </p:txBody>
      </p:sp>
      <p:sp>
        <p:nvSpPr>
          <p:cNvPr id="4" name="Slide Number Placeholder 3"/>
          <p:cNvSpPr>
            <a:spLocks noGrp="1"/>
          </p:cNvSpPr>
          <p:nvPr>
            <p:ph type="sldNum" sz="quarter" idx="10"/>
          </p:nvPr>
        </p:nvSpPr>
        <p:spPr/>
        <p:txBody>
          <a:bodyPr/>
          <a:lstStyle/>
          <a:p>
            <a:fld id="{933BB0E3-FEF1-4EF9-A9AA-51FCBF3A417B}" type="slidenum">
              <a:rPr lang="en-US" smtClean="0"/>
              <a:t>8</a:t>
            </a:fld>
            <a:endParaRPr lang="en-US"/>
          </a:p>
        </p:txBody>
      </p:sp>
    </p:spTree>
    <p:extLst>
      <p:ext uri="{BB962C8B-B14F-4D97-AF65-F5344CB8AC3E}">
        <p14:creationId xmlns:p14="http://schemas.microsoft.com/office/powerpoint/2010/main" val="2662447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was crucified on the cross, and we are to crucify the flesh with its passions and desires instead</a:t>
            </a:r>
            <a:r>
              <a:rPr lang="en-US" baseline="0" dirty="0" smtClean="0"/>
              <a:t> of desiring to fulfill them.  We have been crucified to the world when we were buried with Christ in baptism.  We are to put to death the deeds in the body.  Those worldly things we cast them with the power of God’s word so that we might continue to be captivated by Christ in obedience to His will. </a:t>
            </a:r>
            <a:endParaRPr lang="en-US" dirty="0"/>
          </a:p>
        </p:txBody>
      </p:sp>
      <p:sp>
        <p:nvSpPr>
          <p:cNvPr id="4" name="Slide Number Placeholder 3"/>
          <p:cNvSpPr>
            <a:spLocks noGrp="1"/>
          </p:cNvSpPr>
          <p:nvPr>
            <p:ph type="sldNum" sz="quarter" idx="10"/>
          </p:nvPr>
        </p:nvSpPr>
        <p:spPr/>
        <p:txBody>
          <a:bodyPr/>
          <a:lstStyle/>
          <a:p>
            <a:fld id="{933BB0E3-FEF1-4EF9-A9AA-51FCBF3A417B}" type="slidenum">
              <a:rPr lang="en-US" smtClean="0"/>
              <a:t>9</a:t>
            </a:fld>
            <a:endParaRPr lang="en-US"/>
          </a:p>
        </p:txBody>
      </p:sp>
    </p:spTree>
    <p:extLst>
      <p:ext uri="{BB962C8B-B14F-4D97-AF65-F5344CB8AC3E}">
        <p14:creationId xmlns:p14="http://schemas.microsoft.com/office/powerpoint/2010/main" val="2610628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13FBDA-A857-483C-8EC0-4D979C806B7F}"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2A30B-89E9-4342-821F-169D0B357B5B}" type="slidenum">
              <a:rPr lang="en-US" smtClean="0"/>
              <a:t>‹#›</a:t>
            </a:fld>
            <a:endParaRPr lang="en-US"/>
          </a:p>
        </p:txBody>
      </p:sp>
    </p:spTree>
    <p:extLst>
      <p:ext uri="{BB962C8B-B14F-4D97-AF65-F5344CB8AC3E}">
        <p14:creationId xmlns:p14="http://schemas.microsoft.com/office/powerpoint/2010/main" val="2960716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3FBDA-A857-483C-8EC0-4D979C806B7F}"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2A30B-89E9-4342-821F-169D0B357B5B}" type="slidenum">
              <a:rPr lang="en-US" smtClean="0"/>
              <a:t>‹#›</a:t>
            </a:fld>
            <a:endParaRPr lang="en-US"/>
          </a:p>
        </p:txBody>
      </p:sp>
    </p:spTree>
    <p:extLst>
      <p:ext uri="{BB962C8B-B14F-4D97-AF65-F5344CB8AC3E}">
        <p14:creationId xmlns:p14="http://schemas.microsoft.com/office/powerpoint/2010/main" val="2834985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3FBDA-A857-483C-8EC0-4D979C806B7F}"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2A30B-89E9-4342-821F-169D0B357B5B}" type="slidenum">
              <a:rPr lang="en-US" smtClean="0"/>
              <a:t>‹#›</a:t>
            </a:fld>
            <a:endParaRPr lang="en-US"/>
          </a:p>
        </p:txBody>
      </p:sp>
    </p:spTree>
    <p:extLst>
      <p:ext uri="{BB962C8B-B14F-4D97-AF65-F5344CB8AC3E}">
        <p14:creationId xmlns:p14="http://schemas.microsoft.com/office/powerpoint/2010/main" val="1864144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3FBDA-A857-483C-8EC0-4D979C806B7F}"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2A30B-89E9-4342-821F-169D0B357B5B}" type="slidenum">
              <a:rPr lang="en-US" smtClean="0"/>
              <a:t>‹#›</a:t>
            </a:fld>
            <a:endParaRPr lang="en-US"/>
          </a:p>
        </p:txBody>
      </p:sp>
    </p:spTree>
    <p:extLst>
      <p:ext uri="{BB962C8B-B14F-4D97-AF65-F5344CB8AC3E}">
        <p14:creationId xmlns:p14="http://schemas.microsoft.com/office/powerpoint/2010/main" val="450263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13FBDA-A857-483C-8EC0-4D979C806B7F}"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2A30B-89E9-4342-821F-169D0B357B5B}" type="slidenum">
              <a:rPr lang="en-US" smtClean="0"/>
              <a:t>‹#›</a:t>
            </a:fld>
            <a:endParaRPr lang="en-US"/>
          </a:p>
        </p:txBody>
      </p:sp>
    </p:spTree>
    <p:extLst>
      <p:ext uri="{BB962C8B-B14F-4D97-AF65-F5344CB8AC3E}">
        <p14:creationId xmlns:p14="http://schemas.microsoft.com/office/powerpoint/2010/main" val="3833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13FBDA-A857-483C-8EC0-4D979C806B7F}" type="datetimeFigureOut">
              <a:rPr lang="en-US" smtClean="0"/>
              <a:t>8/19/2017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B2A30B-89E9-4342-821F-169D0B357B5B}" type="slidenum">
              <a:rPr lang="en-US" smtClean="0"/>
              <a:t>‹#›</a:t>
            </a:fld>
            <a:endParaRPr lang="en-US"/>
          </a:p>
        </p:txBody>
      </p:sp>
    </p:spTree>
    <p:extLst>
      <p:ext uri="{BB962C8B-B14F-4D97-AF65-F5344CB8AC3E}">
        <p14:creationId xmlns:p14="http://schemas.microsoft.com/office/powerpoint/2010/main" val="373056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13FBDA-A857-483C-8EC0-4D979C806B7F}" type="datetimeFigureOut">
              <a:rPr lang="en-US" smtClean="0"/>
              <a:t>8/19/2017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B2A30B-89E9-4342-821F-169D0B357B5B}" type="slidenum">
              <a:rPr lang="en-US" smtClean="0"/>
              <a:t>‹#›</a:t>
            </a:fld>
            <a:endParaRPr lang="en-US"/>
          </a:p>
        </p:txBody>
      </p:sp>
    </p:spTree>
    <p:extLst>
      <p:ext uri="{BB962C8B-B14F-4D97-AF65-F5344CB8AC3E}">
        <p14:creationId xmlns:p14="http://schemas.microsoft.com/office/powerpoint/2010/main" val="1107798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13FBDA-A857-483C-8EC0-4D979C806B7F}" type="datetimeFigureOut">
              <a:rPr lang="en-US" smtClean="0"/>
              <a:t>8/19/2017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B2A30B-89E9-4342-821F-169D0B357B5B}" type="slidenum">
              <a:rPr lang="en-US" smtClean="0"/>
              <a:t>‹#›</a:t>
            </a:fld>
            <a:endParaRPr lang="en-US"/>
          </a:p>
        </p:txBody>
      </p:sp>
    </p:spTree>
    <p:extLst>
      <p:ext uri="{BB962C8B-B14F-4D97-AF65-F5344CB8AC3E}">
        <p14:creationId xmlns:p14="http://schemas.microsoft.com/office/powerpoint/2010/main" val="1832238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13FBDA-A857-483C-8EC0-4D979C806B7F}" type="datetimeFigureOut">
              <a:rPr lang="en-US" smtClean="0"/>
              <a:t>8/19/2017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B2A30B-89E9-4342-821F-169D0B357B5B}" type="slidenum">
              <a:rPr lang="en-US" smtClean="0"/>
              <a:t>‹#›</a:t>
            </a:fld>
            <a:endParaRPr lang="en-US"/>
          </a:p>
        </p:txBody>
      </p:sp>
    </p:spTree>
    <p:extLst>
      <p:ext uri="{BB962C8B-B14F-4D97-AF65-F5344CB8AC3E}">
        <p14:creationId xmlns:p14="http://schemas.microsoft.com/office/powerpoint/2010/main" val="1590891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13FBDA-A857-483C-8EC0-4D979C806B7F}" type="datetimeFigureOut">
              <a:rPr lang="en-US" smtClean="0"/>
              <a:t>8/19/2017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B2A30B-89E9-4342-821F-169D0B357B5B}" type="slidenum">
              <a:rPr lang="en-US" smtClean="0"/>
              <a:t>‹#›</a:t>
            </a:fld>
            <a:endParaRPr lang="en-US"/>
          </a:p>
        </p:txBody>
      </p:sp>
    </p:spTree>
    <p:extLst>
      <p:ext uri="{BB962C8B-B14F-4D97-AF65-F5344CB8AC3E}">
        <p14:creationId xmlns:p14="http://schemas.microsoft.com/office/powerpoint/2010/main" val="1580460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13FBDA-A857-483C-8EC0-4D979C806B7F}" type="datetimeFigureOut">
              <a:rPr lang="en-US" smtClean="0"/>
              <a:t>8/19/2017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B2A30B-89E9-4342-821F-169D0B357B5B}" type="slidenum">
              <a:rPr lang="en-US" smtClean="0"/>
              <a:t>‹#›</a:t>
            </a:fld>
            <a:endParaRPr lang="en-US"/>
          </a:p>
        </p:txBody>
      </p:sp>
    </p:spTree>
    <p:extLst>
      <p:ext uri="{BB962C8B-B14F-4D97-AF65-F5344CB8AC3E}">
        <p14:creationId xmlns:p14="http://schemas.microsoft.com/office/powerpoint/2010/main" val="408134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13FBDA-A857-483C-8EC0-4D979C806B7F}" type="datetimeFigureOut">
              <a:rPr lang="en-US" smtClean="0"/>
              <a:t>8/19/2017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B2A30B-89E9-4342-821F-169D0B357B5B}" type="slidenum">
              <a:rPr lang="en-US" smtClean="0"/>
              <a:t>‹#›</a:t>
            </a:fld>
            <a:endParaRPr lang="en-US"/>
          </a:p>
        </p:txBody>
      </p:sp>
    </p:spTree>
    <p:extLst>
      <p:ext uri="{BB962C8B-B14F-4D97-AF65-F5344CB8AC3E}">
        <p14:creationId xmlns:p14="http://schemas.microsoft.com/office/powerpoint/2010/main" val="4147732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11s- I Will Wake the Dawn with Praises</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73s- High Above the Seraphim</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666- He Bore it All</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442- Yield not to Temptation</a:t>
            </a:r>
          </a:p>
          <a:p>
            <a:pPr marL="0" indent="0">
              <a:buNone/>
            </a:pP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319- Only a Step</a:t>
            </a: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107183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60698"/>
          </a:xfrm>
        </p:spPr>
        <p:txBody>
          <a:bodyPr>
            <a:no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Spiritual Weakness</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3546283"/>
              </p:ext>
            </p:extLst>
          </p:nvPr>
        </p:nvGraphicFramePr>
        <p:xfrm>
          <a:off x="0" y="960699"/>
          <a:ext cx="12192000" cy="6068331"/>
        </p:xfrm>
        <a:graphic>
          <a:graphicData uri="http://schemas.openxmlformats.org/drawingml/2006/table">
            <a:tbl>
              <a:tblPr firstRow="1" bandRow="1">
                <a:tableStyleId>{073A0DAA-6AF3-43AB-8588-CEC1D06C72B9}</a:tableStyleId>
              </a:tblPr>
              <a:tblGrid>
                <a:gridCol w="6096000"/>
                <a:gridCol w="6096000"/>
              </a:tblGrid>
              <a:tr h="821802">
                <a:tc>
                  <a:txBody>
                    <a:bodyPr/>
                    <a:lstStyle/>
                    <a:p>
                      <a:pPr algn="ctr"/>
                      <a:r>
                        <a:rPr lang="en-US" sz="5000" dirty="0" smtClean="0"/>
                        <a:t>Symptom</a:t>
                      </a:r>
                      <a:endParaRPr lang="en-US" sz="5000" dirty="0"/>
                    </a:p>
                  </a:txBody>
                  <a:tcPr/>
                </a:tc>
                <a:tc>
                  <a:txBody>
                    <a:bodyPr/>
                    <a:lstStyle/>
                    <a:p>
                      <a:pPr algn="ctr"/>
                      <a:r>
                        <a:rPr lang="en-US" sz="5000" dirty="0" smtClean="0"/>
                        <a:t>Remedy</a:t>
                      </a:r>
                      <a:endParaRPr lang="en-US" sz="5000" dirty="0"/>
                    </a:p>
                  </a:txBody>
                  <a:tcPr/>
                </a:tc>
              </a:tr>
              <a:tr h="1634672">
                <a:tc>
                  <a:txBody>
                    <a:bodyPr/>
                    <a:lstStyle/>
                    <a:p>
                      <a:pPr algn="ctr"/>
                      <a:r>
                        <a:rPr lang="en-US" sz="4000" dirty="0" smtClean="0"/>
                        <a:t>Worldly</a:t>
                      </a:r>
                      <a:r>
                        <a:rPr lang="en-US" sz="4000" baseline="0" dirty="0" smtClean="0"/>
                        <a:t> Appetite</a:t>
                      </a:r>
                    </a:p>
                    <a:p>
                      <a:pPr algn="ctr"/>
                      <a:r>
                        <a:rPr lang="en-US" sz="4000" baseline="0" dirty="0" smtClean="0"/>
                        <a:t>(1 John 2:15-17)</a:t>
                      </a:r>
                      <a:endParaRPr lang="en-US" sz="4000" dirty="0"/>
                    </a:p>
                  </a:txBody>
                  <a:tcPr/>
                </a:tc>
                <a:tc>
                  <a:txBody>
                    <a:bodyPr/>
                    <a:lstStyle/>
                    <a:p>
                      <a:pPr algn="ctr"/>
                      <a:r>
                        <a:rPr lang="en-US" sz="4000" dirty="0" smtClean="0"/>
                        <a:t>Hunger &amp; Thirst-</a:t>
                      </a:r>
                      <a:r>
                        <a:rPr lang="en-US" sz="4000" baseline="0" dirty="0" smtClean="0"/>
                        <a:t> Eternal life</a:t>
                      </a:r>
                    </a:p>
                    <a:p>
                      <a:pPr algn="ctr"/>
                      <a:r>
                        <a:rPr lang="en-US" sz="4000" baseline="0" dirty="0" smtClean="0"/>
                        <a:t>(Mt. 5:6; 6:24; Jn. 6:26-27)</a:t>
                      </a:r>
                      <a:endParaRPr lang="en-US" sz="4000" dirty="0"/>
                    </a:p>
                  </a:txBody>
                  <a:tcPr/>
                </a:tc>
              </a:tr>
              <a:tr h="1634672">
                <a:tc>
                  <a:txBody>
                    <a:bodyPr/>
                    <a:lstStyle/>
                    <a:p>
                      <a:pPr algn="ctr"/>
                      <a:r>
                        <a:rPr lang="en-US" sz="4000" dirty="0" smtClean="0"/>
                        <a:t>Yielding to Worldliness</a:t>
                      </a:r>
                    </a:p>
                    <a:p>
                      <a:pPr algn="ctr"/>
                      <a:r>
                        <a:rPr lang="en-US" sz="4000" dirty="0" smtClean="0"/>
                        <a:t>(1 Peter 4:3)</a:t>
                      </a:r>
                      <a:endParaRPr lang="en-US" sz="4000" dirty="0"/>
                    </a:p>
                  </a:txBody>
                  <a:tcPr/>
                </a:tc>
                <a:tc>
                  <a:txBody>
                    <a:bodyPr/>
                    <a:lstStyle/>
                    <a:p>
                      <a:pPr algn="ctr"/>
                      <a:r>
                        <a:rPr lang="en-US" sz="4000" dirty="0" smtClean="0"/>
                        <a:t>Submit</a:t>
                      </a:r>
                      <a:r>
                        <a:rPr lang="en-US" sz="4000" baseline="0" dirty="0" smtClean="0"/>
                        <a:t> to God, Resist devil</a:t>
                      </a:r>
                    </a:p>
                    <a:p>
                      <a:pPr algn="ctr"/>
                      <a:r>
                        <a:rPr lang="en-US" sz="4000" baseline="0" dirty="0" smtClean="0"/>
                        <a:t>(</a:t>
                      </a:r>
                      <a:r>
                        <a:rPr lang="en-US" sz="4000" baseline="0" dirty="0" err="1" smtClean="0"/>
                        <a:t>Js</a:t>
                      </a:r>
                      <a:r>
                        <a:rPr lang="en-US" sz="4000" baseline="0" dirty="0" smtClean="0"/>
                        <a:t>. 4:7; 1 Pt. 5:8; Mt. 26:41) </a:t>
                      </a:r>
                      <a:endParaRPr lang="en-US" sz="4000" dirty="0"/>
                    </a:p>
                  </a:txBody>
                  <a:tcPr/>
                </a:tc>
              </a:tr>
              <a:tr h="1945547">
                <a:tc>
                  <a:txBody>
                    <a:bodyPr/>
                    <a:lstStyle/>
                    <a:p>
                      <a:pPr algn="ctr"/>
                      <a:r>
                        <a:rPr lang="en-US" sz="4000" dirty="0" smtClean="0"/>
                        <a:t>Enticed by the World</a:t>
                      </a:r>
                    </a:p>
                    <a:p>
                      <a:pPr algn="ctr"/>
                      <a:r>
                        <a:rPr lang="en-US" sz="4000" dirty="0" smtClean="0"/>
                        <a:t>(2 Peter 2:14, 18)</a:t>
                      </a:r>
                      <a:endParaRPr lang="en-US" sz="4000" dirty="0"/>
                    </a:p>
                  </a:txBody>
                  <a:tcPr/>
                </a:tc>
                <a:tc>
                  <a:txBody>
                    <a:bodyPr/>
                    <a:lstStyle/>
                    <a:p>
                      <a:pPr algn="ctr"/>
                      <a:r>
                        <a:rPr lang="en-US" sz="4000" baseline="0" dirty="0" smtClean="0"/>
                        <a:t>Crucify the Fleshly Desires, be Captivated by Christ        (Ga. 5:24; 6:14; </a:t>
                      </a:r>
                      <a:r>
                        <a:rPr lang="en-US" sz="4000" baseline="0" dirty="0" smtClean="0"/>
                        <a:t>2 Co. 10:3-6</a:t>
                      </a:r>
                      <a:r>
                        <a:rPr lang="en-US" sz="4000" baseline="0" dirty="0" smtClean="0"/>
                        <a:t>)</a:t>
                      </a:r>
                      <a:endParaRPr lang="en-US" sz="4000" dirty="0"/>
                    </a:p>
                  </a:txBody>
                  <a:tcPr/>
                </a:tc>
              </a:tr>
            </a:tbl>
          </a:graphicData>
        </a:graphic>
      </p:graphicFrame>
    </p:spTree>
    <p:extLst>
      <p:ext uri="{BB962C8B-B14F-4D97-AF65-F5344CB8AC3E}">
        <p14:creationId xmlns:p14="http://schemas.microsoft.com/office/powerpoint/2010/main" val="7803656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11s- I Will Wake the Dawn with Praises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73s- High Above the Seraphim</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666- He Bore it All</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442- Yield not to Temptation</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319- Only a Step</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57221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p:spPr>
        <p:txBody>
          <a:bodyPr>
            <a:normAutofit/>
          </a:bodyPr>
          <a:lstStyle/>
          <a:p>
            <a:r>
              <a:rPr lang="en-US" sz="21200" dirty="0" smtClean="0">
                <a:solidFill>
                  <a:srgbClr val="FFFF00"/>
                </a:solidFill>
                <a:latin typeface="Tahoma" panose="020B0604030504040204" pitchFamily="34" charset="0"/>
                <a:ea typeface="Tahoma" panose="020B0604030504040204" pitchFamily="34" charset="0"/>
                <a:cs typeface="Tahoma" panose="020B0604030504040204" pitchFamily="34" charset="0"/>
              </a:rPr>
              <a:t>Spiritual Weakness</a:t>
            </a:r>
            <a:endParaRPr lang="en-US" sz="21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44945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60698"/>
          </a:xfrm>
        </p:spPr>
        <p:txBody>
          <a:bodyPr>
            <a:no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Spiritual Weakness</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06806092"/>
              </p:ext>
            </p:extLst>
          </p:nvPr>
        </p:nvGraphicFramePr>
        <p:xfrm>
          <a:off x="0" y="960699"/>
          <a:ext cx="12192000" cy="6068331"/>
        </p:xfrm>
        <a:graphic>
          <a:graphicData uri="http://schemas.openxmlformats.org/drawingml/2006/table">
            <a:tbl>
              <a:tblPr firstRow="1" bandRow="1">
                <a:tableStyleId>{073A0DAA-6AF3-43AB-8588-CEC1D06C72B9}</a:tableStyleId>
              </a:tblPr>
              <a:tblGrid>
                <a:gridCol w="6096000"/>
                <a:gridCol w="6096000"/>
              </a:tblGrid>
              <a:tr h="821802">
                <a:tc>
                  <a:txBody>
                    <a:bodyPr/>
                    <a:lstStyle/>
                    <a:p>
                      <a:pPr algn="ctr"/>
                      <a:r>
                        <a:rPr lang="en-US" sz="5000" dirty="0" smtClean="0"/>
                        <a:t>Symptom</a:t>
                      </a:r>
                      <a:endParaRPr lang="en-US" sz="5000" dirty="0"/>
                    </a:p>
                  </a:txBody>
                  <a:tcPr/>
                </a:tc>
                <a:tc>
                  <a:txBody>
                    <a:bodyPr/>
                    <a:lstStyle/>
                    <a:p>
                      <a:pPr algn="ctr"/>
                      <a:r>
                        <a:rPr lang="en-US" sz="5000" dirty="0" smtClean="0"/>
                        <a:t>Remedy</a:t>
                      </a:r>
                      <a:endParaRPr lang="en-US" sz="5000" dirty="0"/>
                    </a:p>
                  </a:txBody>
                  <a:tcPr/>
                </a:tc>
              </a:tr>
              <a:tr h="1634672">
                <a:tc>
                  <a:txBody>
                    <a:bodyPr/>
                    <a:lstStyle/>
                    <a:p>
                      <a:pPr algn="ctr"/>
                      <a:endParaRPr lang="en-US" sz="4000" dirty="0"/>
                    </a:p>
                  </a:txBody>
                  <a:tcPr/>
                </a:tc>
                <a:tc>
                  <a:txBody>
                    <a:bodyPr/>
                    <a:lstStyle/>
                    <a:p>
                      <a:pPr algn="ctr"/>
                      <a:endParaRPr lang="en-US" sz="4000" dirty="0"/>
                    </a:p>
                  </a:txBody>
                  <a:tcPr/>
                </a:tc>
              </a:tr>
              <a:tr h="1634672">
                <a:tc>
                  <a:txBody>
                    <a:bodyPr/>
                    <a:lstStyle/>
                    <a:p>
                      <a:pPr algn="ctr"/>
                      <a:endParaRPr lang="en-US" sz="4000" dirty="0"/>
                    </a:p>
                  </a:txBody>
                  <a:tcPr/>
                </a:tc>
                <a:tc>
                  <a:txBody>
                    <a:bodyPr/>
                    <a:lstStyle/>
                    <a:p>
                      <a:pPr algn="ctr"/>
                      <a:endParaRPr lang="en-US" sz="4000" dirty="0"/>
                    </a:p>
                  </a:txBody>
                  <a:tcPr/>
                </a:tc>
              </a:tr>
              <a:tr h="1945547">
                <a:tc>
                  <a:txBody>
                    <a:bodyPr/>
                    <a:lstStyle/>
                    <a:p>
                      <a:pPr algn="ctr"/>
                      <a:endParaRPr lang="en-US" sz="4000" dirty="0"/>
                    </a:p>
                  </a:txBody>
                  <a:tcPr/>
                </a:tc>
                <a:tc>
                  <a:txBody>
                    <a:bodyPr/>
                    <a:lstStyle/>
                    <a:p>
                      <a:pPr algn="ctr"/>
                      <a:endParaRPr lang="en-US" sz="4000" dirty="0"/>
                    </a:p>
                  </a:txBody>
                  <a:tcPr/>
                </a:tc>
              </a:tr>
            </a:tbl>
          </a:graphicData>
        </a:graphic>
      </p:graphicFrame>
    </p:spTree>
    <p:extLst>
      <p:ext uri="{BB962C8B-B14F-4D97-AF65-F5344CB8AC3E}">
        <p14:creationId xmlns:p14="http://schemas.microsoft.com/office/powerpoint/2010/main" val="4100896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60698"/>
          </a:xfrm>
        </p:spPr>
        <p:txBody>
          <a:bodyPr>
            <a:no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Spiritual Weakness</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8800659"/>
              </p:ext>
            </p:extLst>
          </p:nvPr>
        </p:nvGraphicFramePr>
        <p:xfrm>
          <a:off x="0" y="960699"/>
          <a:ext cx="12192000" cy="6068331"/>
        </p:xfrm>
        <a:graphic>
          <a:graphicData uri="http://schemas.openxmlformats.org/drawingml/2006/table">
            <a:tbl>
              <a:tblPr firstRow="1" bandRow="1">
                <a:tableStyleId>{073A0DAA-6AF3-43AB-8588-CEC1D06C72B9}</a:tableStyleId>
              </a:tblPr>
              <a:tblGrid>
                <a:gridCol w="6096000"/>
                <a:gridCol w="6096000"/>
              </a:tblGrid>
              <a:tr h="821802">
                <a:tc>
                  <a:txBody>
                    <a:bodyPr/>
                    <a:lstStyle/>
                    <a:p>
                      <a:pPr algn="ctr"/>
                      <a:r>
                        <a:rPr lang="en-US" sz="5000" dirty="0" smtClean="0"/>
                        <a:t>Symptom</a:t>
                      </a:r>
                      <a:endParaRPr lang="en-US" sz="5000" dirty="0"/>
                    </a:p>
                  </a:txBody>
                  <a:tcPr/>
                </a:tc>
                <a:tc>
                  <a:txBody>
                    <a:bodyPr/>
                    <a:lstStyle/>
                    <a:p>
                      <a:pPr algn="ctr"/>
                      <a:r>
                        <a:rPr lang="en-US" sz="5000" dirty="0" smtClean="0"/>
                        <a:t>Remedy</a:t>
                      </a:r>
                      <a:endParaRPr lang="en-US" sz="5000" dirty="0"/>
                    </a:p>
                  </a:txBody>
                  <a:tcPr/>
                </a:tc>
              </a:tr>
              <a:tr h="1634672">
                <a:tc>
                  <a:txBody>
                    <a:bodyPr/>
                    <a:lstStyle/>
                    <a:p>
                      <a:pPr algn="ctr"/>
                      <a:r>
                        <a:rPr lang="en-US" sz="4000" dirty="0" smtClean="0"/>
                        <a:t>Worldly</a:t>
                      </a:r>
                      <a:r>
                        <a:rPr lang="en-US" sz="4000" baseline="0" dirty="0" smtClean="0"/>
                        <a:t> Appetite</a:t>
                      </a:r>
                    </a:p>
                    <a:p>
                      <a:pPr algn="ctr"/>
                      <a:r>
                        <a:rPr lang="en-US" sz="4000" baseline="0" dirty="0" smtClean="0"/>
                        <a:t>(1 John 2:15-17)</a:t>
                      </a:r>
                      <a:endParaRPr lang="en-US" sz="4000" dirty="0"/>
                    </a:p>
                  </a:txBody>
                  <a:tcPr/>
                </a:tc>
                <a:tc>
                  <a:txBody>
                    <a:bodyPr/>
                    <a:lstStyle/>
                    <a:p>
                      <a:pPr algn="ctr"/>
                      <a:endParaRPr lang="en-US" sz="4000" dirty="0"/>
                    </a:p>
                  </a:txBody>
                  <a:tcPr/>
                </a:tc>
              </a:tr>
              <a:tr h="1634672">
                <a:tc>
                  <a:txBody>
                    <a:bodyPr/>
                    <a:lstStyle/>
                    <a:p>
                      <a:pPr algn="ctr"/>
                      <a:endParaRPr lang="en-US" sz="4000" dirty="0"/>
                    </a:p>
                  </a:txBody>
                  <a:tcPr/>
                </a:tc>
                <a:tc>
                  <a:txBody>
                    <a:bodyPr/>
                    <a:lstStyle/>
                    <a:p>
                      <a:pPr algn="ctr"/>
                      <a:endParaRPr lang="en-US" sz="4000" dirty="0"/>
                    </a:p>
                  </a:txBody>
                  <a:tcPr/>
                </a:tc>
              </a:tr>
              <a:tr h="1945547">
                <a:tc>
                  <a:txBody>
                    <a:bodyPr/>
                    <a:lstStyle/>
                    <a:p>
                      <a:pPr algn="ctr"/>
                      <a:endParaRPr lang="en-US" sz="4000" dirty="0"/>
                    </a:p>
                  </a:txBody>
                  <a:tcPr/>
                </a:tc>
                <a:tc>
                  <a:txBody>
                    <a:bodyPr/>
                    <a:lstStyle/>
                    <a:p>
                      <a:pPr algn="ctr"/>
                      <a:endParaRPr lang="en-US" sz="4000" dirty="0"/>
                    </a:p>
                  </a:txBody>
                  <a:tcPr/>
                </a:tc>
              </a:tr>
            </a:tbl>
          </a:graphicData>
        </a:graphic>
      </p:graphicFrame>
    </p:spTree>
    <p:extLst>
      <p:ext uri="{BB962C8B-B14F-4D97-AF65-F5344CB8AC3E}">
        <p14:creationId xmlns:p14="http://schemas.microsoft.com/office/powerpoint/2010/main" val="2858115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60698"/>
          </a:xfrm>
        </p:spPr>
        <p:txBody>
          <a:bodyPr>
            <a:no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Spiritual Weakness</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31442100"/>
              </p:ext>
            </p:extLst>
          </p:nvPr>
        </p:nvGraphicFramePr>
        <p:xfrm>
          <a:off x="0" y="960699"/>
          <a:ext cx="12192000" cy="6068331"/>
        </p:xfrm>
        <a:graphic>
          <a:graphicData uri="http://schemas.openxmlformats.org/drawingml/2006/table">
            <a:tbl>
              <a:tblPr firstRow="1" bandRow="1">
                <a:tableStyleId>{073A0DAA-6AF3-43AB-8588-CEC1D06C72B9}</a:tableStyleId>
              </a:tblPr>
              <a:tblGrid>
                <a:gridCol w="6096000"/>
                <a:gridCol w="6096000"/>
              </a:tblGrid>
              <a:tr h="821802">
                <a:tc>
                  <a:txBody>
                    <a:bodyPr/>
                    <a:lstStyle/>
                    <a:p>
                      <a:pPr algn="ctr"/>
                      <a:r>
                        <a:rPr lang="en-US" sz="5000" dirty="0" smtClean="0"/>
                        <a:t>Symptom</a:t>
                      </a:r>
                      <a:endParaRPr lang="en-US" sz="5000" dirty="0"/>
                    </a:p>
                  </a:txBody>
                  <a:tcPr/>
                </a:tc>
                <a:tc>
                  <a:txBody>
                    <a:bodyPr/>
                    <a:lstStyle/>
                    <a:p>
                      <a:pPr algn="ctr"/>
                      <a:r>
                        <a:rPr lang="en-US" sz="5000" dirty="0" smtClean="0"/>
                        <a:t>Remedy</a:t>
                      </a:r>
                      <a:endParaRPr lang="en-US" sz="5000" dirty="0"/>
                    </a:p>
                  </a:txBody>
                  <a:tcPr/>
                </a:tc>
              </a:tr>
              <a:tr h="1634672">
                <a:tc>
                  <a:txBody>
                    <a:bodyPr/>
                    <a:lstStyle/>
                    <a:p>
                      <a:pPr algn="ctr"/>
                      <a:r>
                        <a:rPr lang="en-US" sz="4000" dirty="0" smtClean="0"/>
                        <a:t>Worldly</a:t>
                      </a:r>
                      <a:r>
                        <a:rPr lang="en-US" sz="4000" baseline="0" dirty="0" smtClean="0"/>
                        <a:t> Appetite</a:t>
                      </a:r>
                    </a:p>
                    <a:p>
                      <a:pPr algn="ctr"/>
                      <a:r>
                        <a:rPr lang="en-US" sz="4000" baseline="0" dirty="0" smtClean="0"/>
                        <a:t>(1 John 2:15-17)</a:t>
                      </a:r>
                      <a:endParaRPr lang="en-US" sz="4000" dirty="0"/>
                    </a:p>
                  </a:txBody>
                  <a:tcPr/>
                </a:tc>
                <a:tc>
                  <a:txBody>
                    <a:bodyPr/>
                    <a:lstStyle/>
                    <a:p>
                      <a:pPr algn="ctr"/>
                      <a:r>
                        <a:rPr lang="en-US" sz="4000" dirty="0" smtClean="0"/>
                        <a:t>Hunger &amp; Thirst-</a:t>
                      </a:r>
                      <a:r>
                        <a:rPr lang="en-US" sz="4000" baseline="0" dirty="0" smtClean="0"/>
                        <a:t> Eternal life</a:t>
                      </a:r>
                    </a:p>
                    <a:p>
                      <a:pPr algn="ctr"/>
                      <a:r>
                        <a:rPr lang="en-US" sz="4000" baseline="0" dirty="0" smtClean="0"/>
                        <a:t>(Mt. 5:6; 6:24; Jn. 6:26-27)</a:t>
                      </a:r>
                      <a:endParaRPr lang="en-US" sz="4000" dirty="0"/>
                    </a:p>
                  </a:txBody>
                  <a:tcPr/>
                </a:tc>
              </a:tr>
              <a:tr h="1634672">
                <a:tc>
                  <a:txBody>
                    <a:bodyPr/>
                    <a:lstStyle/>
                    <a:p>
                      <a:pPr algn="ctr"/>
                      <a:endParaRPr lang="en-US" sz="4000" dirty="0"/>
                    </a:p>
                  </a:txBody>
                  <a:tcPr/>
                </a:tc>
                <a:tc>
                  <a:txBody>
                    <a:bodyPr/>
                    <a:lstStyle/>
                    <a:p>
                      <a:pPr algn="ctr"/>
                      <a:endParaRPr lang="en-US" sz="4000" dirty="0"/>
                    </a:p>
                  </a:txBody>
                  <a:tcPr/>
                </a:tc>
              </a:tr>
              <a:tr h="1945547">
                <a:tc>
                  <a:txBody>
                    <a:bodyPr/>
                    <a:lstStyle/>
                    <a:p>
                      <a:pPr algn="ctr"/>
                      <a:endParaRPr lang="en-US" sz="4000" dirty="0"/>
                    </a:p>
                  </a:txBody>
                  <a:tcPr/>
                </a:tc>
                <a:tc>
                  <a:txBody>
                    <a:bodyPr/>
                    <a:lstStyle/>
                    <a:p>
                      <a:pPr algn="ctr"/>
                      <a:endParaRPr lang="en-US" sz="4000" dirty="0"/>
                    </a:p>
                  </a:txBody>
                  <a:tcPr/>
                </a:tc>
              </a:tr>
            </a:tbl>
          </a:graphicData>
        </a:graphic>
      </p:graphicFrame>
    </p:spTree>
    <p:extLst>
      <p:ext uri="{BB962C8B-B14F-4D97-AF65-F5344CB8AC3E}">
        <p14:creationId xmlns:p14="http://schemas.microsoft.com/office/powerpoint/2010/main" val="3918082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60698"/>
          </a:xfrm>
        </p:spPr>
        <p:txBody>
          <a:bodyPr>
            <a:no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Spiritual Weakness</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8277744"/>
              </p:ext>
            </p:extLst>
          </p:nvPr>
        </p:nvGraphicFramePr>
        <p:xfrm>
          <a:off x="0" y="960699"/>
          <a:ext cx="12192000" cy="6068331"/>
        </p:xfrm>
        <a:graphic>
          <a:graphicData uri="http://schemas.openxmlformats.org/drawingml/2006/table">
            <a:tbl>
              <a:tblPr firstRow="1" bandRow="1">
                <a:tableStyleId>{073A0DAA-6AF3-43AB-8588-CEC1D06C72B9}</a:tableStyleId>
              </a:tblPr>
              <a:tblGrid>
                <a:gridCol w="6096000"/>
                <a:gridCol w="6096000"/>
              </a:tblGrid>
              <a:tr h="821802">
                <a:tc>
                  <a:txBody>
                    <a:bodyPr/>
                    <a:lstStyle/>
                    <a:p>
                      <a:pPr algn="ctr"/>
                      <a:r>
                        <a:rPr lang="en-US" sz="5000" dirty="0" smtClean="0"/>
                        <a:t>Symptom</a:t>
                      </a:r>
                      <a:endParaRPr lang="en-US" sz="5000" dirty="0"/>
                    </a:p>
                  </a:txBody>
                  <a:tcPr/>
                </a:tc>
                <a:tc>
                  <a:txBody>
                    <a:bodyPr/>
                    <a:lstStyle/>
                    <a:p>
                      <a:pPr algn="ctr"/>
                      <a:r>
                        <a:rPr lang="en-US" sz="5000" dirty="0" smtClean="0"/>
                        <a:t>Remedy</a:t>
                      </a:r>
                      <a:endParaRPr lang="en-US" sz="5000" dirty="0"/>
                    </a:p>
                  </a:txBody>
                  <a:tcPr/>
                </a:tc>
              </a:tr>
              <a:tr h="1634672">
                <a:tc>
                  <a:txBody>
                    <a:bodyPr/>
                    <a:lstStyle/>
                    <a:p>
                      <a:pPr algn="ctr"/>
                      <a:r>
                        <a:rPr lang="en-US" sz="4000" dirty="0" smtClean="0"/>
                        <a:t>Worldly</a:t>
                      </a:r>
                      <a:r>
                        <a:rPr lang="en-US" sz="4000" baseline="0" dirty="0" smtClean="0"/>
                        <a:t> Appetite</a:t>
                      </a:r>
                    </a:p>
                    <a:p>
                      <a:pPr algn="ctr"/>
                      <a:r>
                        <a:rPr lang="en-US" sz="4000" baseline="0" dirty="0" smtClean="0"/>
                        <a:t>(1 John 2:15-17)</a:t>
                      </a:r>
                      <a:endParaRPr lang="en-US" sz="4000" dirty="0"/>
                    </a:p>
                  </a:txBody>
                  <a:tcPr/>
                </a:tc>
                <a:tc>
                  <a:txBody>
                    <a:bodyPr/>
                    <a:lstStyle/>
                    <a:p>
                      <a:pPr algn="ctr"/>
                      <a:r>
                        <a:rPr lang="en-US" sz="4000" dirty="0" smtClean="0"/>
                        <a:t>Hunger &amp; Thirst-</a:t>
                      </a:r>
                      <a:r>
                        <a:rPr lang="en-US" sz="4000" baseline="0" dirty="0" smtClean="0"/>
                        <a:t> Eternal life</a:t>
                      </a:r>
                    </a:p>
                    <a:p>
                      <a:pPr algn="ctr"/>
                      <a:r>
                        <a:rPr lang="en-US" sz="4000" baseline="0" dirty="0" smtClean="0"/>
                        <a:t>(Mt. 5:6; 6:24; Jn. 6:26-27)</a:t>
                      </a:r>
                      <a:endParaRPr lang="en-US" sz="4000" dirty="0"/>
                    </a:p>
                  </a:txBody>
                  <a:tcPr/>
                </a:tc>
              </a:tr>
              <a:tr h="1634672">
                <a:tc>
                  <a:txBody>
                    <a:bodyPr/>
                    <a:lstStyle/>
                    <a:p>
                      <a:pPr algn="ctr"/>
                      <a:r>
                        <a:rPr lang="en-US" sz="4000" dirty="0" smtClean="0"/>
                        <a:t>Yielding to Worldliness</a:t>
                      </a:r>
                    </a:p>
                    <a:p>
                      <a:pPr algn="ctr"/>
                      <a:r>
                        <a:rPr lang="en-US" sz="4000" dirty="0" smtClean="0"/>
                        <a:t>(1 Peter 4:3)</a:t>
                      </a:r>
                      <a:endParaRPr lang="en-US" sz="4000" dirty="0"/>
                    </a:p>
                  </a:txBody>
                  <a:tcPr/>
                </a:tc>
                <a:tc>
                  <a:txBody>
                    <a:bodyPr/>
                    <a:lstStyle/>
                    <a:p>
                      <a:pPr algn="ctr"/>
                      <a:endParaRPr lang="en-US" sz="4000" dirty="0"/>
                    </a:p>
                  </a:txBody>
                  <a:tcPr/>
                </a:tc>
              </a:tr>
              <a:tr h="1945547">
                <a:tc>
                  <a:txBody>
                    <a:bodyPr/>
                    <a:lstStyle/>
                    <a:p>
                      <a:pPr algn="ctr"/>
                      <a:endParaRPr lang="en-US" sz="4000" dirty="0"/>
                    </a:p>
                  </a:txBody>
                  <a:tcPr/>
                </a:tc>
                <a:tc>
                  <a:txBody>
                    <a:bodyPr/>
                    <a:lstStyle/>
                    <a:p>
                      <a:pPr algn="ctr"/>
                      <a:endParaRPr lang="en-US" sz="4000" dirty="0"/>
                    </a:p>
                  </a:txBody>
                  <a:tcPr/>
                </a:tc>
              </a:tr>
            </a:tbl>
          </a:graphicData>
        </a:graphic>
      </p:graphicFrame>
    </p:spTree>
    <p:extLst>
      <p:ext uri="{BB962C8B-B14F-4D97-AF65-F5344CB8AC3E}">
        <p14:creationId xmlns:p14="http://schemas.microsoft.com/office/powerpoint/2010/main" val="1601337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60698"/>
          </a:xfrm>
        </p:spPr>
        <p:txBody>
          <a:bodyPr>
            <a:no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Spiritual Weakness</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2180501"/>
              </p:ext>
            </p:extLst>
          </p:nvPr>
        </p:nvGraphicFramePr>
        <p:xfrm>
          <a:off x="0" y="960699"/>
          <a:ext cx="12192000" cy="6068331"/>
        </p:xfrm>
        <a:graphic>
          <a:graphicData uri="http://schemas.openxmlformats.org/drawingml/2006/table">
            <a:tbl>
              <a:tblPr firstRow="1" bandRow="1">
                <a:tableStyleId>{073A0DAA-6AF3-43AB-8588-CEC1D06C72B9}</a:tableStyleId>
              </a:tblPr>
              <a:tblGrid>
                <a:gridCol w="6096000"/>
                <a:gridCol w="6096000"/>
              </a:tblGrid>
              <a:tr h="821802">
                <a:tc>
                  <a:txBody>
                    <a:bodyPr/>
                    <a:lstStyle/>
                    <a:p>
                      <a:pPr algn="ctr"/>
                      <a:r>
                        <a:rPr lang="en-US" sz="5000" dirty="0" smtClean="0"/>
                        <a:t>Symptom</a:t>
                      </a:r>
                      <a:endParaRPr lang="en-US" sz="5000" dirty="0"/>
                    </a:p>
                  </a:txBody>
                  <a:tcPr/>
                </a:tc>
                <a:tc>
                  <a:txBody>
                    <a:bodyPr/>
                    <a:lstStyle/>
                    <a:p>
                      <a:pPr algn="ctr"/>
                      <a:r>
                        <a:rPr lang="en-US" sz="5000" dirty="0" smtClean="0"/>
                        <a:t>Remedy</a:t>
                      </a:r>
                      <a:endParaRPr lang="en-US" sz="5000" dirty="0"/>
                    </a:p>
                  </a:txBody>
                  <a:tcPr/>
                </a:tc>
              </a:tr>
              <a:tr h="1634672">
                <a:tc>
                  <a:txBody>
                    <a:bodyPr/>
                    <a:lstStyle/>
                    <a:p>
                      <a:pPr algn="ctr"/>
                      <a:r>
                        <a:rPr lang="en-US" sz="4000" dirty="0" smtClean="0"/>
                        <a:t>Worldly</a:t>
                      </a:r>
                      <a:r>
                        <a:rPr lang="en-US" sz="4000" baseline="0" dirty="0" smtClean="0"/>
                        <a:t> Appetite</a:t>
                      </a:r>
                    </a:p>
                    <a:p>
                      <a:pPr algn="ctr"/>
                      <a:r>
                        <a:rPr lang="en-US" sz="4000" baseline="0" dirty="0" smtClean="0"/>
                        <a:t>(1 John 2:15-17)</a:t>
                      </a:r>
                      <a:endParaRPr lang="en-US" sz="4000" dirty="0"/>
                    </a:p>
                  </a:txBody>
                  <a:tcPr/>
                </a:tc>
                <a:tc>
                  <a:txBody>
                    <a:bodyPr/>
                    <a:lstStyle/>
                    <a:p>
                      <a:pPr algn="ctr"/>
                      <a:r>
                        <a:rPr lang="en-US" sz="4000" dirty="0" smtClean="0"/>
                        <a:t>Hunger &amp; Thirst-</a:t>
                      </a:r>
                      <a:r>
                        <a:rPr lang="en-US" sz="4000" baseline="0" dirty="0" smtClean="0"/>
                        <a:t> Eternal life</a:t>
                      </a:r>
                    </a:p>
                    <a:p>
                      <a:pPr algn="ctr"/>
                      <a:r>
                        <a:rPr lang="en-US" sz="4000" baseline="0" dirty="0" smtClean="0"/>
                        <a:t>(Mt. 5:6; 6:24; Jn. 6:26-27)</a:t>
                      </a:r>
                      <a:endParaRPr lang="en-US" sz="4000" dirty="0"/>
                    </a:p>
                  </a:txBody>
                  <a:tcPr/>
                </a:tc>
              </a:tr>
              <a:tr h="1634672">
                <a:tc>
                  <a:txBody>
                    <a:bodyPr/>
                    <a:lstStyle/>
                    <a:p>
                      <a:pPr algn="ctr"/>
                      <a:r>
                        <a:rPr lang="en-US" sz="4000" dirty="0" smtClean="0"/>
                        <a:t>Yielding to Worldliness</a:t>
                      </a:r>
                    </a:p>
                    <a:p>
                      <a:pPr algn="ctr"/>
                      <a:r>
                        <a:rPr lang="en-US" sz="4000" dirty="0" smtClean="0"/>
                        <a:t>(1 Peter 4:3)</a:t>
                      </a:r>
                      <a:endParaRPr lang="en-US" sz="4000" dirty="0"/>
                    </a:p>
                  </a:txBody>
                  <a:tcPr/>
                </a:tc>
                <a:tc>
                  <a:txBody>
                    <a:bodyPr/>
                    <a:lstStyle/>
                    <a:p>
                      <a:pPr algn="ctr"/>
                      <a:r>
                        <a:rPr lang="en-US" sz="4000" dirty="0" smtClean="0"/>
                        <a:t>Submit</a:t>
                      </a:r>
                      <a:r>
                        <a:rPr lang="en-US" sz="4000" baseline="0" dirty="0" smtClean="0"/>
                        <a:t> to God, Resist devil</a:t>
                      </a:r>
                    </a:p>
                    <a:p>
                      <a:pPr algn="ctr"/>
                      <a:r>
                        <a:rPr lang="en-US" sz="4000" baseline="0" dirty="0" smtClean="0"/>
                        <a:t>(</a:t>
                      </a:r>
                      <a:r>
                        <a:rPr lang="en-US" sz="4000" baseline="0" dirty="0" err="1" smtClean="0"/>
                        <a:t>Js</a:t>
                      </a:r>
                      <a:r>
                        <a:rPr lang="en-US" sz="4000" baseline="0" dirty="0" smtClean="0"/>
                        <a:t>. 4:7; 1 Pt. 5:8; Mt. 26:41) </a:t>
                      </a:r>
                      <a:endParaRPr lang="en-US" sz="4000" dirty="0"/>
                    </a:p>
                  </a:txBody>
                  <a:tcPr/>
                </a:tc>
              </a:tr>
              <a:tr h="1945547">
                <a:tc>
                  <a:txBody>
                    <a:bodyPr/>
                    <a:lstStyle/>
                    <a:p>
                      <a:pPr algn="ctr"/>
                      <a:endParaRPr lang="en-US" sz="4000" dirty="0"/>
                    </a:p>
                  </a:txBody>
                  <a:tcPr/>
                </a:tc>
                <a:tc>
                  <a:txBody>
                    <a:bodyPr/>
                    <a:lstStyle/>
                    <a:p>
                      <a:pPr algn="ctr"/>
                      <a:endParaRPr lang="en-US" sz="4000" dirty="0"/>
                    </a:p>
                  </a:txBody>
                  <a:tcPr/>
                </a:tc>
              </a:tr>
            </a:tbl>
          </a:graphicData>
        </a:graphic>
      </p:graphicFrame>
    </p:spTree>
    <p:extLst>
      <p:ext uri="{BB962C8B-B14F-4D97-AF65-F5344CB8AC3E}">
        <p14:creationId xmlns:p14="http://schemas.microsoft.com/office/powerpoint/2010/main" val="3453999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60698"/>
          </a:xfrm>
        </p:spPr>
        <p:txBody>
          <a:bodyPr>
            <a:no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Spiritual Weakness</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442837"/>
              </p:ext>
            </p:extLst>
          </p:nvPr>
        </p:nvGraphicFramePr>
        <p:xfrm>
          <a:off x="0" y="960699"/>
          <a:ext cx="12192000" cy="6068331"/>
        </p:xfrm>
        <a:graphic>
          <a:graphicData uri="http://schemas.openxmlformats.org/drawingml/2006/table">
            <a:tbl>
              <a:tblPr firstRow="1" bandRow="1">
                <a:tableStyleId>{073A0DAA-6AF3-43AB-8588-CEC1D06C72B9}</a:tableStyleId>
              </a:tblPr>
              <a:tblGrid>
                <a:gridCol w="6096000"/>
                <a:gridCol w="6096000"/>
              </a:tblGrid>
              <a:tr h="821802">
                <a:tc>
                  <a:txBody>
                    <a:bodyPr/>
                    <a:lstStyle/>
                    <a:p>
                      <a:pPr algn="ctr"/>
                      <a:r>
                        <a:rPr lang="en-US" sz="5000" dirty="0" smtClean="0"/>
                        <a:t>Symptom</a:t>
                      </a:r>
                      <a:endParaRPr lang="en-US" sz="5000" dirty="0"/>
                    </a:p>
                  </a:txBody>
                  <a:tcPr/>
                </a:tc>
                <a:tc>
                  <a:txBody>
                    <a:bodyPr/>
                    <a:lstStyle/>
                    <a:p>
                      <a:pPr algn="ctr"/>
                      <a:r>
                        <a:rPr lang="en-US" sz="5000" dirty="0" smtClean="0"/>
                        <a:t>Remedy</a:t>
                      </a:r>
                      <a:endParaRPr lang="en-US" sz="5000" dirty="0"/>
                    </a:p>
                  </a:txBody>
                  <a:tcPr/>
                </a:tc>
              </a:tr>
              <a:tr h="1634672">
                <a:tc>
                  <a:txBody>
                    <a:bodyPr/>
                    <a:lstStyle/>
                    <a:p>
                      <a:pPr algn="ctr"/>
                      <a:r>
                        <a:rPr lang="en-US" sz="4000" dirty="0" smtClean="0"/>
                        <a:t>Worldly</a:t>
                      </a:r>
                      <a:r>
                        <a:rPr lang="en-US" sz="4000" baseline="0" dirty="0" smtClean="0"/>
                        <a:t> Appetite</a:t>
                      </a:r>
                    </a:p>
                    <a:p>
                      <a:pPr algn="ctr"/>
                      <a:r>
                        <a:rPr lang="en-US" sz="4000" baseline="0" dirty="0" smtClean="0"/>
                        <a:t>(1 John 2:15-17)</a:t>
                      </a:r>
                      <a:endParaRPr lang="en-US" sz="4000" dirty="0"/>
                    </a:p>
                  </a:txBody>
                  <a:tcPr/>
                </a:tc>
                <a:tc>
                  <a:txBody>
                    <a:bodyPr/>
                    <a:lstStyle/>
                    <a:p>
                      <a:pPr algn="ctr"/>
                      <a:r>
                        <a:rPr lang="en-US" sz="4000" dirty="0" smtClean="0"/>
                        <a:t>Hunger &amp; Thirst-</a:t>
                      </a:r>
                      <a:r>
                        <a:rPr lang="en-US" sz="4000" baseline="0" dirty="0" smtClean="0"/>
                        <a:t> Eternal life</a:t>
                      </a:r>
                    </a:p>
                    <a:p>
                      <a:pPr algn="ctr"/>
                      <a:r>
                        <a:rPr lang="en-US" sz="4000" baseline="0" dirty="0" smtClean="0"/>
                        <a:t>(Mt. 5:6; 6:24; Jn. 6:26-27)</a:t>
                      </a:r>
                      <a:endParaRPr lang="en-US" sz="4000" dirty="0"/>
                    </a:p>
                  </a:txBody>
                  <a:tcPr/>
                </a:tc>
              </a:tr>
              <a:tr h="1634672">
                <a:tc>
                  <a:txBody>
                    <a:bodyPr/>
                    <a:lstStyle/>
                    <a:p>
                      <a:pPr algn="ctr"/>
                      <a:r>
                        <a:rPr lang="en-US" sz="4000" dirty="0" smtClean="0"/>
                        <a:t>Yielding to Worldliness</a:t>
                      </a:r>
                    </a:p>
                    <a:p>
                      <a:pPr algn="ctr"/>
                      <a:r>
                        <a:rPr lang="en-US" sz="4000" dirty="0" smtClean="0"/>
                        <a:t>(1 Peter 4:3)</a:t>
                      </a:r>
                      <a:endParaRPr lang="en-US" sz="4000" dirty="0"/>
                    </a:p>
                  </a:txBody>
                  <a:tcPr/>
                </a:tc>
                <a:tc>
                  <a:txBody>
                    <a:bodyPr/>
                    <a:lstStyle/>
                    <a:p>
                      <a:pPr algn="ctr"/>
                      <a:r>
                        <a:rPr lang="en-US" sz="4000" dirty="0" smtClean="0"/>
                        <a:t>Submit</a:t>
                      </a:r>
                      <a:r>
                        <a:rPr lang="en-US" sz="4000" baseline="0" dirty="0" smtClean="0"/>
                        <a:t> to God, Resist devil</a:t>
                      </a:r>
                    </a:p>
                    <a:p>
                      <a:pPr algn="ctr"/>
                      <a:r>
                        <a:rPr lang="en-US" sz="4000" baseline="0" dirty="0" smtClean="0"/>
                        <a:t>(</a:t>
                      </a:r>
                      <a:r>
                        <a:rPr lang="en-US" sz="4000" baseline="0" dirty="0" err="1" smtClean="0"/>
                        <a:t>Js</a:t>
                      </a:r>
                      <a:r>
                        <a:rPr lang="en-US" sz="4000" baseline="0" dirty="0" smtClean="0"/>
                        <a:t>. 4:7; 1 Pt. 5:8; Mt. 26:41) </a:t>
                      </a:r>
                      <a:endParaRPr lang="en-US" sz="4000" dirty="0"/>
                    </a:p>
                  </a:txBody>
                  <a:tcPr/>
                </a:tc>
              </a:tr>
              <a:tr h="1945547">
                <a:tc>
                  <a:txBody>
                    <a:bodyPr/>
                    <a:lstStyle/>
                    <a:p>
                      <a:pPr algn="ctr"/>
                      <a:r>
                        <a:rPr lang="en-US" sz="4000" dirty="0" smtClean="0"/>
                        <a:t>Enticed by the World</a:t>
                      </a:r>
                    </a:p>
                    <a:p>
                      <a:pPr algn="ctr"/>
                      <a:r>
                        <a:rPr lang="en-US" sz="4000" dirty="0" smtClean="0"/>
                        <a:t>(2 Peter 2:14, 18)</a:t>
                      </a:r>
                      <a:endParaRPr lang="en-US" sz="4000" dirty="0"/>
                    </a:p>
                  </a:txBody>
                  <a:tcPr/>
                </a:tc>
                <a:tc>
                  <a:txBody>
                    <a:bodyPr/>
                    <a:lstStyle/>
                    <a:p>
                      <a:pPr algn="ctr"/>
                      <a:endParaRPr lang="en-US" sz="4000" dirty="0"/>
                    </a:p>
                  </a:txBody>
                  <a:tcPr/>
                </a:tc>
              </a:tr>
            </a:tbl>
          </a:graphicData>
        </a:graphic>
      </p:graphicFrame>
    </p:spTree>
    <p:extLst>
      <p:ext uri="{BB962C8B-B14F-4D97-AF65-F5344CB8AC3E}">
        <p14:creationId xmlns:p14="http://schemas.microsoft.com/office/powerpoint/2010/main" val="33579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60698"/>
          </a:xfrm>
        </p:spPr>
        <p:txBody>
          <a:bodyPr>
            <a:no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Spiritual Weakness</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3546283"/>
              </p:ext>
            </p:extLst>
          </p:nvPr>
        </p:nvGraphicFramePr>
        <p:xfrm>
          <a:off x="0" y="960699"/>
          <a:ext cx="12192000" cy="6068331"/>
        </p:xfrm>
        <a:graphic>
          <a:graphicData uri="http://schemas.openxmlformats.org/drawingml/2006/table">
            <a:tbl>
              <a:tblPr firstRow="1" bandRow="1">
                <a:tableStyleId>{073A0DAA-6AF3-43AB-8588-CEC1D06C72B9}</a:tableStyleId>
              </a:tblPr>
              <a:tblGrid>
                <a:gridCol w="6096000"/>
                <a:gridCol w="6096000"/>
              </a:tblGrid>
              <a:tr h="821802">
                <a:tc>
                  <a:txBody>
                    <a:bodyPr/>
                    <a:lstStyle/>
                    <a:p>
                      <a:pPr algn="ctr"/>
                      <a:r>
                        <a:rPr lang="en-US" sz="5000" dirty="0" smtClean="0"/>
                        <a:t>Symptom</a:t>
                      </a:r>
                      <a:endParaRPr lang="en-US" sz="5000" dirty="0"/>
                    </a:p>
                  </a:txBody>
                  <a:tcPr/>
                </a:tc>
                <a:tc>
                  <a:txBody>
                    <a:bodyPr/>
                    <a:lstStyle/>
                    <a:p>
                      <a:pPr algn="ctr"/>
                      <a:r>
                        <a:rPr lang="en-US" sz="5000" dirty="0" smtClean="0"/>
                        <a:t>Remedy</a:t>
                      </a:r>
                      <a:endParaRPr lang="en-US" sz="5000" dirty="0"/>
                    </a:p>
                  </a:txBody>
                  <a:tcPr/>
                </a:tc>
              </a:tr>
              <a:tr h="1634672">
                <a:tc>
                  <a:txBody>
                    <a:bodyPr/>
                    <a:lstStyle/>
                    <a:p>
                      <a:pPr algn="ctr"/>
                      <a:r>
                        <a:rPr lang="en-US" sz="4000" dirty="0" smtClean="0"/>
                        <a:t>Worldly</a:t>
                      </a:r>
                      <a:r>
                        <a:rPr lang="en-US" sz="4000" baseline="0" dirty="0" smtClean="0"/>
                        <a:t> Appetite</a:t>
                      </a:r>
                    </a:p>
                    <a:p>
                      <a:pPr algn="ctr"/>
                      <a:r>
                        <a:rPr lang="en-US" sz="4000" baseline="0" dirty="0" smtClean="0"/>
                        <a:t>(1 John 2:15-17)</a:t>
                      </a:r>
                      <a:endParaRPr lang="en-US" sz="4000" dirty="0"/>
                    </a:p>
                  </a:txBody>
                  <a:tcPr/>
                </a:tc>
                <a:tc>
                  <a:txBody>
                    <a:bodyPr/>
                    <a:lstStyle/>
                    <a:p>
                      <a:pPr algn="ctr"/>
                      <a:r>
                        <a:rPr lang="en-US" sz="4000" dirty="0" smtClean="0"/>
                        <a:t>Hunger &amp; Thirst-</a:t>
                      </a:r>
                      <a:r>
                        <a:rPr lang="en-US" sz="4000" baseline="0" dirty="0" smtClean="0"/>
                        <a:t> Eternal life</a:t>
                      </a:r>
                    </a:p>
                    <a:p>
                      <a:pPr algn="ctr"/>
                      <a:r>
                        <a:rPr lang="en-US" sz="4000" baseline="0" dirty="0" smtClean="0"/>
                        <a:t>(Mt. 5:6; 6:24; Jn. 6:26-27)</a:t>
                      </a:r>
                      <a:endParaRPr lang="en-US" sz="4000" dirty="0"/>
                    </a:p>
                  </a:txBody>
                  <a:tcPr/>
                </a:tc>
              </a:tr>
              <a:tr h="1634672">
                <a:tc>
                  <a:txBody>
                    <a:bodyPr/>
                    <a:lstStyle/>
                    <a:p>
                      <a:pPr algn="ctr"/>
                      <a:r>
                        <a:rPr lang="en-US" sz="4000" dirty="0" smtClean="0"/>
                        <a:t>Yielding to Worldliness</a:t>
                      </a:r>
                    </a:p>
                    <a:p>
                      <a:pPr algn="ctr"/>
                      <a:r>
                        <a:rPr lang="en-US" sz="4000" dirty="0" smtClean="0"/>
                        <a:t>(1 Peter 4:3)</a:t>
                      </a:r>
                      <a:endParaRPr lang="en-US" sz="4000" dirty="0"/>
                    </a:p>
                  </a:txBody>
                  <a:tcPr/>
                </a:tc>
                <a:tc>
                  <a:txBody>
                    <a:bodyPr/>
                    <a:lstStyle/>
                    <a:p>
                      <a:pPr algn="ctr"/>
                      <a:r>
                        <a:rPr lang="en-US" sz="4000" dirty="0" smtClean="0"/>
                        <a:t>Submit</a:t>
                      </a:r>
                      <a:r>
                        <a:rPr lang="en-US" sz="4000" baseline="0" dirty="0" smtClean="0"/>
                        <a:t> to God, Resist devil</a:t>
                      </a:r>
                    </a:p>
                    <a:p>
                      <a:pPr algn="ctr"/>
                      <a:r>
                        <a:rPr lang="en-US" sz="4000" baseline="0" dirty="0" smtClean="0"/>
                        <a:t>(</a:t>
                      </a:r>
                      <a:r>
                        <a:rPr lang="en-US" sz="4000" baseline="0" dirty="0" err="1" smtClean="0"/>
                        <a:t>Js</a:t>
                      </a:r>
                      <a:r>
                        <a:rPr lang="en-US" sz="4000" baseline="0" dirty="0" smtClean="0"/>
                        <a:t>. 4:7; 1 Pt. 5:8; Mt. 26:41) </a:t>
                      </a:r>
                      <a:endParaRPr lang="en-US" sz="4000" dirty="0"/>
                    </a:p>
                  </a:txBody>
                  <a:tcPr/>
                </a:tc>
              </a:tr>
              <a:tr h="1945547">
                <a:tc>
                  <a:txBody>
                    <a:bodyPr/>
                    <a:lstStyle/>
                    <a:p>
                      <a:pPr algn="ctr"/>
                      <a:r>
                        <a:rPr lang="en-US" sz="4000" dirty="0" smtClean="0"/>
                        <a:t>Enticed by the World</a:t>
                      </a:r>
                    </a:p>
                    <a:p>
                      <a:pPr algn="ctr"/>
                      <a:r>
                        <a:rPr lang="en-US" sz="4000" dirty="0" smtClean="0"/>
                        <a:t>(2 Peter 2:14, 18)</a:t>
                      </a:r>
                      <a:endParaRPr lang="en-US" sz="4000" dirty="0"/>
                    </a:p>
                  </a:txBody>
                  <a:tcPr/>
                </a:tc>
                <a:tc>
                  <a:txBody>
                    <a:bodyPr/>
                    <a:lstStyle/>
                    <a:p>
                      <a:pPr algn="ctr"/>
                      <a:r>
                        <a:rPr lang="en-US" sz="4000" baseline="0" dirty="0" smtClean="0"/>
                        <a:t>Crucify the Fleshly Desires, be Captivated by Christ        (Ga. 5:24; 6:14; </a:t>
                      </a:r>
                      <a:r>
                        <a:rPr lang="en-US" sz="4000" baseline="0" dirty="0" smtClean="0"/>
                        <a:t>2 Co. 10:3-6</a:t>
                      </a:r>
                      <a:r>
                        <a:rPr lang="en-US" sz="4000" baseline="0" dirty="0" smtClean="0"/>
                        <a:t>)</a:t>
                      </a:r>
                      <a:endParaRPr lang="en-US" sz="4000" dirty="0"/>
                    </a:p>
                  </a:txBody>
                  <a:tcPr/>
                </a:tc>
              </a:tr>
            </a:tbl>
          </a:graphicData>
        </a:graphic>
      </p:graphicFrame>
    </p:spTree>
    <p:extLst>
      <p:ext uri="{BB962C8B-B14F-4D97-AF65-F5344CB8AC3E}">
        <p14:creationId xmlns:p14="http://schemas.microsoft.com/office/powerpoint/2010/main" val="4025778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1386</TotalTime>
  <Words>1433</Words>
  <Application>Microsoft Office PowerPoint</Application>
  <PresentationFormat>Widescreen</PresentationFormat>
  <Paragraphs>113</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Tahoma</vt:lpstr>
      <vt:lpstr>Office Theme</vt:lpstr>
      <vt:lpstr>Hymns for Worship at Woodmont</vt:lpstr>
      <vt:lpstr>PowerPoint Presentation</vt:lpstr>
      <vt:lpstr>Spiritual Weakness</vt:lpstr>
      <vt:lpstr>Spiritual Weakness</vt:lpstr>
      <vt:lpstr>Spiritual Weakness</vt:lpstr>
      <vt:lpstr>Spiritual Weakness</vt:lpstr>
      <vt:lpstr>Spiritual Weakness</vt:lpstr>
      <vt:lpstr>Spiritual Weakness</vt:lpstr>
      <vt:lpstr>Spiritual Weakness</vt:lpstr>
      <vt:lpstr>Spiritual Weakness</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14</cp:revision>
  <cp:lastPrinted>2017-08-20T11:51:26Z</cp:lastPrinted>
  <dcterms:created xsi:type="dcterms:W3CDTF">2017-08-19T19:31:51Z</dcterms:created>
  <dcterms:modified xsi:type="dcterms:W3CDTF">2017-08-20T18:38:00Z</dcterms:modified>
</cp:coreProperties>
</file>