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5" r:id="rId2"/>
    <p:sldId id="256" r:id="rId3"/>
    <p:sldId id="257" r:id="rId4"/>
    <p:sldId id="261" r:id="rId5"/>
    <p:sldId id="262" r:id="rId6"/>
    <p:sldId id="260" r:id="rId7"/>
    <p:sldId id="263" r:id="rId8"/>
    <p:sldId id="264" r:id="rId9"/>
    <p:sldId id="258" r:id="rId10"/>
    <p:sldId id="273" r:id="rId11"/>
    <p:sldId id="268" r:id="rId12"/>
    <p:sldId id="274" r:id="rId13"/>
    <p:sldId id="276"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3" autoAdjust="0"/>
    <p:restoredTop sz="94660"/>
  </p:normalViewPr>
  <p:slideViewPr>
    <p:cSldViewPr snapToGrid="0">
      <p:cViewPr varScale="1">
        <p:scale>
          <a:sx n="81" d="100"/>
          <a:sy n="81" d="100"/>
        </p:scale>
        <p:origin x="9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251FB-69BB-40C5-8819-CDEC5BF1E224}" type="datetimeFigureOut">
              <a:rPr lang="en-US" smtClean="0"/>
              <a:t>9/23/2017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AAC7C7-6697-4BA7-A09A-E721DDB1AFFB}" type="slidenum">
              <a:rPr lang="en-US" smtClean="0"/>
              <a:t>‹#›</a:t>
            </a:fld>
            <a:endParaRPr lang="en-US"/>
          </a:p>
        </p:txBody>
      </p:sp>
    </p:spTree>
    <p:extLst>
      <p:ext uri="{BB962C8B-B14F-4D97-AF65-F5344CB8AC3E}">
        <p14:creationId xmlns:p14="http://schemas.microsoft.com/office/powerpoint/2010/main" val="2955864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REVERENCE Respect or honor paid to a worthy object. In Scripture, reverence is paid: to father and mother (Lev. 19:3; Heb. 12:9); to God (</a:t>
            </a:r>
            <a:r>
              <a:rPr lang="en-US" sz="1200" b="1" i="0" u="none" strike="noStrike" kern="1200" dirty="0" smtClean="0">
                <a:solidFill>
                  <a:schemeClr val="tx1"/>
                </a:solidFill>
                <a:effectLst/>
                <a:latin typeface="+mn-lt"/>
                <a:ea typeface="+mn-ea"/>
                <a:cs typeface="+mn-cs"/>
              </a:rPr>
              <a:t>1 Kings 18:3</a:t>
            </a:r>
            <a:r>
              <a:rPr lang="en-US" sz="1200" b="0" i="0" kern="1200" dirty="0" smtClean="0">
                <a:solidFill>
                  <a:schemeClr val="tx1"/>
                </a:solidFill>
                <a:effectLst/>
                <a:latin typeface="+mn-lt"/>
                <a:ea typeface="+mn-ea"/>
                <a:cs typeface="+mn-cs"/>
              </a:rPr>
              <a:t>, 12; Heb. 12:28); to God’s commandments (Ps. 119:48). The failure to revere God (Deut. 32:51) and the act of revering other gods (Judg. 6:10) have dire consequences. Reverence for Christ is expressed in mutual submission among brethren (Eph. 5:21).  Suffering is an opportunity for revering Christ (1 Pet. 3:14-15) (From Holman Bible Dictionary).</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1</a:t>
            </a:fld>
            <a:endParaRPr lang="en-US"/>
          </a:p>
        </p:txBody>
      </p:sp>
    </p:spTree>
    <p:extLst>
      <p:ext uri="{BB962C8B-B14F-4D97-AF65-F5344CB8AC3E}">
        <p14:creationId xmlns:p14="http://schemas.microsoft.com/office/powerpoint/2010/main" val="2041739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Imagine you got to see what was going on at your funeral &amp; the way they behaved.</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You’re not in the casket but seeing.  Once you die, you won’t know what’s going on earth but God knows &amp; sees the </a:t>
            </a:r>
            <a:r>
              <a:rPr lang="en-US" sz="1200" baseline="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eveil</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the good and why you are partaking.  Would He be pleased.  Do it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please Him and not suffer condemnation! Do you realize that you are sharing in the body and blood of Christ with your brethren as you partake? Do you realize that you are proclaiming the Lord’s death in the communion and believe that He is returning again?   Are you ready for Christ to return right now?  </a:t>
            </a: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not, obey the gospel by being baptized for the remission of sin or be restored! (Acts 2:38; 2 Cor. 6:2)</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13</a:t>
            </a:fld>
            <a:endParaRPr lang="en-US"/>
          </a:p>
        </p:txBody>
      </p:sp>
    </p:spTree>
    <p:extLst>
      <p:ext uri="{BB962C8B-B14F-4D97-AF65-F5344CB8AC3E}">
        <p14:creationId xmlns:p14="http://schemas.microsoft.com/office/powerpoint/2010/main" val="2578452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REVERENCE Respect or honor paid to a worthy object. In Scripture, reverence is paid: to father and mother (Lev. 19:3; Heb. 12:9); to God (</a:t>
            </a:r>
            <a:r>
              <a:rPr lang="en-US" sz="1200" b="1" i="0" u="none" strike="noStrike" kern="1200" dirty="0" smtClean="0">
                <a:solidFill>
                  <a:schemeClr val="tx1"/>
                </a:solidFill>
                <a:effectLst/>
                <a:latin typeface="+mn-lt"/>
                <a:ea typeface="+mn-ea"/>
                <a:cs typeface="+mn-cs"/>
              </a:rPr>
              <a:t>1 Kings 18:3</a:t>
            </a:r>
            <a:r>
              <a:rPr lang="en-US" sz="1200" b="0" i="0" kern="1200" dirty="0" smtClean="0">
                <a:solidFill>
                  <a:schemeClr val="tx1"/>
                </a:solidFill>
                <a:effectLst/>
                <a:latin typeface="+mn-lt"/>
                <a:ea typeface="+mn-ea"/>
                <a:cs typeface="+mn-cs"/>
              </a:rPr>
              <a:t>, 12; Heb. 12:28); to God’s commandments (Ps. 119:48). The failure to revere God (Deut. 32:51) and the act of revering other gods (Judg. 6:10) have dire consequences. Reverence for Christ is expressed in mutual submission among brethren (Eph. 5:21).  Suffering is an opportunity for revering Christ (1 Pet. 3:14-15) (From Holman Bible Dictionary).</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14</a:t>
            </a:fld>
            <a:endParaRPr lang="en-US"/>
          </a:p>
        </p:txBody>
      </p:sp>
    </p:spTree>
    <p:extLst>
      <p:ext uri="{BB962C8B-B14F-4D97-AF65-F5344CB8AC3E}">
        <p14:creationId xmlns:p14="http://schemas.microsoft.com/office/powerpoint/2010/main" val="226826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eaLnBrk="1" hangingPunct="1">
              <a:defRPr/>
            </a:pPr>
            <a:r>
              <a:rPr lang="en-US" sz="1200" dirty="0" smtClean="0">
                <a:effectLst/>
              </a:rPr>
              <a:t>As we break bread together, it reinforces the fellowship and unity we have as members of His body (1 Cor. 10:17). As we partake, we share in the spiritual benefits that His blood provides (1 John 1:7-9). </a:t>
            </a:r>
            <a:r>
              <a:rPr lang="en-US" sz="1200" i="1" dirty="0" smtClean="0">
                <a:effectLst/>
              </a:rPr>
              <a:t>“When we meet in sweet communion, where the feast divine is spread; Hearts are brought in closer union while partaking of the bread”</a:t>
            </a:r>
            <a:endParaRPr lang="en-US" sz="1050" dirty="0" smtClean="0">
              <a:effectLst/>
            </a:endParaRPr>
          </a:p>
          <a:p>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3</a:t>
            </a:fld>
            <a:endParaRPr lang="en-US"/>
          </a:p>
        </p:txBody>
      </p:sp>
    </p:spTree>
    <p:extLst>
      <p:ext uri="{BB962C8B-B14F-4D97-AF65-F5344CB8AC3E}">
        <p14:creationId xmlns:p14="http://schemas.microsoft.com/office/powerpoint/2010/main" val="3949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What you must solemnly realize is that every time you eat this bread and every time you drink this </a:t>
            </a:r>
            <a:r>
              <a:rPr lang="en-US" sz="1200" b="0" i="0" kern="1200" dirty="0" smtClean="0">
                <a:solidFill>
                  <a:schemeClr val="tx1"/>
                </a:solidFill>
                <a:effectLst/>
                <a:latin typeface="+mn-lt"/>
                <a:ea typeface="+mn-ea"/>
                <a:cs typeface="+mn-cs"/>
              </a:rPr>
              <a:t>cup (on the first day of the week</a:t>
            </a:r>
            <a:r>
              <a:rPr lang="en-US" sz="1200" b="0" i="0" kern="1200" baseline="0" dirty="0" smtClean="0">
                <a:solidFill>
                  <a:schemeClr val="tx1"/>
                </a:solidFill>
                <a:effectLst/>
                <a:latin typeface="+mn-lt"/>
                <a:ea typeface="+mn-ea"/>
                <a:cs typeface="+mn-cs"/>
              </a:rPr>
              <a:t> Ax 20:7)</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you reenact in your words and actions the death of the Master. You must never let familiarity breed contempt. Don’t ever take it for granted. Some might say,</a:t>
            </a:r>
            <a:r>
              <a:rPr lang="en-US" sz="1200" b="0" i="0" kern="1200" baseline="0" dirty="0" smtClean="0">
                <a:solidFill>
                  <a:schemeClr val="tx1"/>
                </a:solidFill>
                <a:effectLst/>
                <a:latin typeface="+mn-lt"/>
                <a:ea typeface="+mn-ea"/>
                <a:cs typeface="+mn-cs"/>
              </a:rPr>
              <a:t> “how come it seems like when you go to a church of Christ it’s like a funeral service.  We’ve got bands playing, everyone’s </a:t>
            </a:r>
            <a:r>
              <a:rPr lang="en-US" sz="1200" b="0" i="0" kern="1200" baseline="0" dirty="0" smtClean="0">
                <a:solidFill>
                  <a:schemeClr val="tx1"/>
                </a:solidFill>
                <a:effectLst/>
                <a:latin typeface="+mn-lt"/>
                <a:ea typeface="+mn-ea"/>
                <a:cs typeface="+mn-cs"/>
              </a:rPr>
              <a:t>dancing &amp; clapping, </a:t>
            </a:r>
            <a:r>
              <a:rPr lang="en-US" sz="1200" b="0" i="0" kern="1200" baseline="0" dirty="0" smtClean="0">
                <a:solidFill>
                  <a:schemeClr val="tx1"/>
                </a:solidFill>
                <a:effectLst/>
                <a:latin typeface="+mn-lt"/>
                <a:ea typeface="+mn-ea"/>
                <a:cs typeface="+mn-cs"/>
              </a:rPr>
              <a:t>having a good </a:t>
            </a:r>
            <a:r>
              <a:rPr lang="en-US" sz="1200" b="0" i="0" kern="1200" baseline="0" dirty="0" smtClean="0">
                <a:solidFill>
                  <a:schemeClr val="tx1"/>
                </a:solidFill>
                <a:effectLst/>
                <a:latin typeface="+mn-lt"/>
                <a:ea typeface="+mn-ea"/>
                <a:cs typeface="+mn-cs"/>
              </a:rPr>
              <a:t>time. I’m bored when I come to services there”.  We are here to please the Lord, not ourselves &amp; remember what He did for us.  Think </a:t>
            </a:r>
            <a:r>
              <a:rPr lang="en-US" sz="1200" b="0" i="0" kern="1200" baseline="0" dirty="0" smtClean="0">
                <a:solidFill>
                  <a:schemeClr val="tx1"/>
                </a:solidFill>
                <a:effectLst/>
                <a:latin typeface="+mn-lt"/>
                <a:ea typeface="+mn-ea"/>
                <a:cs typeface="+mn-cs"/>
              </a:rPr>
              <a:t>of it this way, have you ever been to the tomb of the unknown soldier?  It bears witness to the death of a soldier for this country, and the Lord’s Supper bears witness to mankind of His death.</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4</a:t>
            </a:fld>
            <a:endParaRPr lang="en-US"/>
          </a:p>
        </p:txBody>
      </p:sp>
    </p:spTree>
    <p:extLst>
      <p:ext uri="{BB962C8B-B14F-4D97-AF65-F5344CB8AC3E}">
        <p14:creationId xmlns:p14="http://schemas.microsoft.com/office/powerpoint/2010/main" val="1220549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Showing reverence for God, we must not change the elements that God desired</a:t>
            </a:r>
            <a:r>
              <a:rPr lang="en-US" baseline="0" dirty="0" smtClean="0"/>
              <a:t> for His supper.  We might like lasagna, tortillas, or macaroni &amp; cheese and Dr. Pepper but He died for us with a purpose of what He has done for us!  Bible authority isn’t discussed so some make the choice of leavened bread (it tastes better), but in the Passover there was to be no </a:t>
            </a:r>
            <a:r>
              <a:rPr lang="en-US" baseline="0" dirty="0" smtClean="0"/>
              <a:t>leaven as God commanded.  </a:t>
            </a:r>
            <a:r>
              <a:rPr lang="en-US" baseline="0" dirty="0" smtClean="0"/>
              <a:t>Some would want it to be fermented wine (get a buzz out of it), but it’s fruit of the vine to remember His blood.  </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5</a:t>
            </a:fld>
            <a:endParaRPr lang="en-US"/>
          </a:p>
        </p:txBody>
      </p:sp>
    </p:spTree>
    <p:extLst>
      <p:ext uri="{BB962C8B-B14F-4D97-AF65-F5344CB8AC3E}">
        <p14:creationId xmlns:p14="http://schemas.microsoft.com/office/powerpoint/2010/main" val="3108310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 application that Christ died for my sins!  Each</a:t>
            </a:r>
            <a:r>
              <a:rPr lang="en-US" baseline="0" dirty="0" smtClean="0"/>
              <a:t> and every saint that partook this morning preached that Christ died for our sins just as the Scripture says and we do it every week (unlike denominations) until He returns.  This also means we believe that He was raised from the dead and we look forward with joy and anticipation of His return. </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6</a:t>
            </a:fld>
            <a:endParaRPr lang="en-US"/>
          </a:p>
        </p:txBody>
      </p:sp>
    </p:spTree>
    <p:extLst>
      <p:ext uri="{BB962C8B-B14F-4D97-AF65-F5344CB8AC3E}">
        <p14:creationId xmlns:p14="http://schemas.microsoft.com/office/powerpoint/2010/main" val="351694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that mean?  Some brethren</a:t>
            </a:r>
            <a:r>
              <a:rPr lang="en-US" baseline="0" dirty="0" smtClean="0"/>
              <a:t> may think that I can’t or shouldn’t take because I’m not worthy or unworthy.  If that was correct, no one would be able to partake right?</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7</a:t>
            </a:fld>
            <a:endParaRPr lang="en-US"/>
          </a:p>
        </p:txBody>
      </p:sp>
    </p:spTree>
    <p:extLst>
      <p:ext uri="{BB962C8B-B14F-4D97-AF65-F5344CB8AC3E}">
        <p14:creationId xmlns:p14="http://schemas.microsoft.com/office/powerpoint/2010/main" val="3694627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0814" indent="-870814" eaLnBrk="1" hangingPunct="1">
              <a:defRPr/>
            </a:pPr>
            <a:r>
              <a:rPr lang="en-US" dirty="0" smtClean="0"/>
              <a:t>We must take</a:t>
            </a:r>
            <a:r>
              <a:rPr lang="en-US" baseline="0" dirty="0" smtClean="0"/>
              <a:t> it in a worthy manner.  It is an adverb, not an adjective.  It is not based upon our fitness but how we discern the Lord’s body. </a:t>
            </a:r>
            <a:r>
              <a:rPr lang="en-US" sz="1200" dirty="0" smtClean="0">
                <a:effectLst/>
              </a:rPr>
              <a:t>We should remember the torture of His body.  “By His wounds you were healed” (1 Pet. 2:24). </a:t>
            </a:r>
            <a:r>
              <a:rPr lang="en-US" sz="1200" dirty="0" smtClean="0"/>
              <a:t>Think of the agony He suffered as punishment for our sins.</a:t>
            </a:r>
            <a:r>
              <a:rPr lang="en-US" sz="1200" dirty="0" smtClean="0">
                <a:effectLst>
                  <a:outerShdw blurRad="38100" dist="38100" dir="2700000" algn="tl">
                    <a:srgbClr val="FFFFFF"/>
                  </a:outerShdw>
                </a:effectLst>
              </a:rPr>
              <a:t> </a:t>
            </a:r>
            <a:r>
              <a:rPr lang="en-US" sz="1200" dirty="0" smtClean="0">
                <a:effectLst/>
              </a:rPr>
              <a:t>(Matt. 27:46; Heb. 5:7)</a:t>
            </a:r>
          </a:p>
          <a:p>
            <a:pPr marL="870814" indent="-870814" eaLnBrk="1" hangingPunct="1">
              <a:defRPr/>
            </a:pPr>
            <a:r>
              <a:rPr lang="en-US" sz="1400" i="1" dirty="0" smtClean="0"/>
              <a:t>“</a:t>
            </a:r>
            <a:r>
              <a:rPr lang="en-US" sz="1200" i="1" dirty="0" smtClean="0"/>
              <a:t>How my heart humbly bows in His presence today when I think of His agony, by His stripes I am freed from the bondage of sin in His suffering on Calvary”</a:t>
            </a:r>
            <a:r>
              <a:rPr lang="en-US" sz="1200" dirty="0" smtClean="0">
                <a:effectLst>
                  <a:outerShdw blurRad="38100" dist="38100" dir="2700000" algn="tl">
                    <a:srgbClr val="FFFFFF"/>
                  </a:outerShdw>
                </a:effectLst>
              </a:rPr>
              <a:t>  </a:t>
            </a:r>
            <a:r>
              <a:rPr lang="en-US" sz="1200" dirty="0" smtClean="0">
                <a:effectLst/>
              </a:rPr>
              <a:t>(The Depth of God’s Love)</a:t>
            </a:r>
            <a:endParaRPr lang="en-US" sz="1200" dirty="0" smtClean="0">
              <a:effectLst>
                <a:outerShdw blurRad="38100" dist="38100" dir="2700000" algn="tl">
                  <a:srgbClr val="FFFFFF"/>
                </a:outerShdw>
              </a:effectLst>
            </a:endParaRPr>
          </a:p>
          <a:p>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8</a:t>
            </a:fld>
            <a:endParaRPr lang="en-US"/>
          </a:p>
        </p:txBody>
      </p:sp>
    </p:spTree>
    <p:extLst>
      <p:ext uri="{BB962C8B-B14F-4D97-AF65-F5344CB8AC3E}">
        <p14:creationId xmlns:p14="http://schemas.microsoft.com/office/powerpoint/2010/main" val="3669485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you pass notes to your friends, play</a:t>
            </a:r>
            <a:r>
              <a:rPr lang="en-US" baseline="0" dirty="0" smtClean="0"/>
              <a:t> a game on your phone, watch something on YouTube, laugh at a joke you read about on Facebook.  The Lord is seeing all of this! </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11</a:t>
            </a:fld>
            <a:endParaRPr lang="en-US"/>
          </a:p>
        </p:txBody>
      </p:sp>
    </p:spTree>
    <p:extLst>
      <p:ext uri="{BB962C8B-B14F-4D97-AF65-F5344CB8AC3E}">
        <p14:creationId xmlns:p14="http://schemas.microsoft.com/office/powerpoint/2010/main" val="1841551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be found guilty of the body &amp; blood of the Lord and </a:t>
            </a:r>
            <a:r>
              <a:rPr lang="en-US" baseline="0" dirty="0" smtClean="0"/>
              <a:t> be condemned just like those who shouted crucify Him when Pilate desired that Jesus go free, unless you repent.   Some were suffering because they failed to partake in a worthy manner by being weak, sick, or had died.  If you forsake the assembling of the saints together when you had the opportunity, there is no longer a sacrifice for sins (Heb. 10:26ff)</a:t>
            </a:r>
            <a:endParaRPr lang="en-US" dirty="0"/>
          </a:p>
        </p:txBody>
      </p:sp>
      <p:sp>
        <p:nvSpPr>
          <p:cNvPr id="4" name="Slide Number Placeholder 3"/>
          <p:cNvSpPr>
            <a:spLocks noGrp="1"/>
          </p:cNvSpPr>
          <p:nvPr>
            <p:ph type="sldNum" sz="quarter" idx="10"/>
          </p:nvPr>
        </p:nvSpPr>
        <p:spPr/>
        <p:txBody>
          <a:bodyPr/>
          <a:lstStyle/>
          <a:p>
            <a:fld id="{E9AAC7C7-6697-4BA7-A09A-E721DDB1AFFB}" type="slidenum">
              <a:rPr lang="en-US" smtClean="0"/>
              <a:t>12</a:t>
            </a:fld>
            <a:endParaRPr lang="en-US"/>
          </a:p>
        </p:txBody>
      </p:sp>
    </p:spTree>
    <p:extLst>
      <p:ext uri="{BB962C8B-B14F-4D97-AF65-F5344CB8AC3E}">
        <p14:creationId xmlns:p14="http://schemas.microsoft.com/office/powerpoint/2010/main" val="48588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689707-9B96-4D57-A4AE-00EFE31B11E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158513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89707-9B96-4D57-A4AE-00EFE31B11E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94127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89707-9B96-4D57-A4AE-00EFE31B11E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80607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89707-9B96-4D57-A4AE-00EFE31B11E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4108577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89707-9B96-4D57-A4AE-00EFE31B11EF}"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118924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689707-9B96-4D57-A4AE-00EFE31B11EF}"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338721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89707-9B96-4D57-A4AE-00EFE31B11EF}"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287106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89707-9B96-4D57-A4AE-00EFE31B11EF}"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247948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89707-9B96-4D57-A4AE-00EFE31B11EF}"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361654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89707-9B96-4D57-A4AE-00EFE31B11EF}"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161608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89707-9B96-4D57-A4AE-00EFE31B11EF}"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8CC77-0034-4329-AAC1-17224C1E9A62}" type="slidenum">
              <a:rPr lang="en-US" smtClean="0"/>
              <a:t>‹#›</a:t>
            </a:fld>
            <a:endParaRPr lang="en-US"/>
          </a:p>
        </p:txBody>
      </p:sp>
    </p:spTree>
    <p:extLst>
      <p:ext uri="{BB962C8B-B14F-4D97-AF65-F5344CB8AC3E}">
        <p14:creationId xmlns:p14="http://schemas.microsoft.com/office/powerpoint/2010/main" val="329169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89707-9B96-4D57-A4AE-00EFE31B11EF}" type="datetimeFigureOut">
              <a:rPr lang="en-US" smtClean="0"/>
              <a:t>9/23/2017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8CC77-0034-4329-AAC1-17224C1E9A62}" type="slidenum">
              <a:rPr lang="en-US" smtClean="0"/>
              <a:t>‹#›</a:t>
            </a:fld>
            <a:endParaRPr lang="en-US"/>
          </a:p>
        </p:txBody>
      </p:sp>
    </p:spTree>
    <p:extLst>
      <p:ext uri="{BB962C8B-B14F-4D97-AF65-F5344CB8AC3E}">
        <p14:creationId xmlns:p14="http://schemas.microsoft.com/office/powerpoint/2010/main" val="2380083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Songs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364- The Lord My Shepherd Is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8s- How Long ‘Till the Morning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171- The Lord’s Supper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177- Upon the First Day of the Week</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335- Live for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196- How Beautiful Heaven Must Be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4640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Partaking in a Worthy Manner?</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0655"/>
            <a:ext cx="12192000" cy="5777345"/>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thinking about His suffering for you or what you are eating for lunch? </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considering how He died so that you could be forgiven of your sins or other things (plans for your day, ballgame, hobby, etc.)?</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4977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Partaking in a Worthy Manner?</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0655"/>
            <a:ext cx="12192000" cy="5777345"/>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truly thankful for His sacrifice or has it just become a ritual that you take for granted? </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0961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Partaking in a Worthy Manner?</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0655"/>
            <a:ext cx="12192000" cy="5777345"/>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truly thankful for His sacrifice or has it just become a ritual that you take for granted? </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partaking in an unworthy manner, you need to repent so that you won’t be condemned like the rest of the world.                                      (1 Cor. 11:27b-32; 2 Cor. 7:10; Rev. 3:19)</a:t>
            </a:r>
          </a:p>
        </p:txBody>
      </p:sp>
    </p:spTree>
    <p:extLst>
      <p:ext uri="{BB962C8B-B14F-4D97-AF65-F5344CB8AC3E}">
        <p14:creationId xmlns:p14="http://schemas.microsoft.com/office/powerpoint/2010/main" val="1690812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Partaking in a Worthy Manner?</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0655"/>
            <a:ext cx="12192000" cy="5777345"/>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truly thankful for His sacrifice or has it just become a ritual that you take for granted? </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partaking in an unworthy manner, you need to repent so that you won’t be condemned like the rest of the world.                                      (1 Cor. 11:27b-32; 2 Cor. 7:10; Rev. 3:19)</a:t>
            </a:r>
          </a:p>
        </p:txBody>
      </p:sp>
    </p:spTree>
    <p:extLst>
      <p:ext uri="{BB962C8B-B14F-4D97-AF65-F5344CB8AC3E}">
        <p14:creationId xmlns:p14="http://schemas.microsoft.com/office/powerpoint/2010/main" val="128596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Songs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364- The Lord My Shepherd Is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8s- How Long ‘Till the Morning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171- The Lord’s Supper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177- Upon the First Day of the Week</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335- Live for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196- How Beautiful Heaven Must Be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5549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
            <a:ext cx="12192000" cy="1794076"/>
          </a:xfrm>
        </p:spPr>
        <p:txBody>
          <a:bodyPr>
            <a:noAutofit/>
          </a:bodyPr>
          <a:lstStyle/>
          <a:p>
            <a:r>
              <a:rPr lang="en-US" sz="69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the Communion</a:t>
            </a:r>
            <a:endParaRPr lang="en-US" sz="6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www.seriousfaith.com/wp-content/uploads/2010/04/commun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362" y="1295313"/>
            <a:ext cx="9465275" cy="5063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86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the Communion</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7"/>
            <a:ext cx="12192000" cy="5860473"/>
          </a:xfrm>
        </p:spPr>
        <p:txBody>
          <a:bodyPr>
            <a:normAutofit/>
          </a:bodyPr>
          <a:lstStyle/>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sharing in the body and blood of Christ.             (1 Corinthians 10:16-17)</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5732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the Communion</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7"/>
            <a:ext cx="12192000" cy="5860473"/>
          </a:xfrm>
        </p:spPr>
        <p:txBody>
          <a:bodyPr>
            <a:normAutofit/>
          </a:bodyPr>
          <a:lstStyle/>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sharing in the body and blood of Christ.             (1 Corinthians 10:16-17)</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Commanded His Disciples to Remember His Death (1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Cor. 11:23-25; cf. Acts 20:7).</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19664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the Communion</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7"/>
            <a:ext cx="12192000" cy="5860473"/>
          </a:xfrm>
        </p:spPr>
        <p:txBody>
          <a:bodyPr>
            <a:normAutofit/>
          </a:bodyPr>
          <a:lstStyle/>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sharing in the body and blood of Christ.             (1 Corinthians 10:16-17)</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Commanded His Disciples to Remember His Death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 Cor. 11:23-25; cf. Acts 20:7).</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Unleavened Bread Reminds Us of His Suffering in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Body and the Fruit of the Vine His Blood. (Matthew 26:17-29; 1 Peter 2:24)</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8154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the Communion</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7"/>
            <a:ext cx="12192000" cy="5860473"/>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Proclaiming that the Lord Died for our Sins and that He will Return Again.                      (1 Corinthians 11:26; 15:1-3, Hebrews 9:28)</a:t>
            </a: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2408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the Communion</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7"/>
            <a:ext cx="12192000" cy="5860473"/>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Proclaiming that the Lord Died for our Sins and that He will Return Again.                      (1 Corinthians 11:26; 15:1-3, Hebrews 9:28)</a:t>
            </a: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Partake in a Worthy Manner.                    (1 Cor. 11:27-28) </a:t>
            </a:r>
          </a:p>
        </p:txBody>
      </p:sp>
    </p:spTree>
    <p:extLst>
      <p:ext uri="{BB962C8B-B14F-4D97-AF65-F5344CB8AC3E}">
        <p14:creationId xmlns:p14="http://schemas.microsoft.com/office/powerpoint/2010/main" val="3025669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 for the Communion</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7"/>
            <a:ext cx="12192000" cy="5860473"/>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Proclaiming that the Lord Died for our Sins and that He will Return Again.                      (1 Corinthians 11:26; 15:1-3, Hebrews 9:28)</a:t>
            </a: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Partake in a Worthy Manner.                    (1 Cor. 11:27-28) </a:t>
            </a: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that we are worthy, because none are because of our sins]</a:t>
            </a:r>
          </a:p>
        </p:txBody>
      </p:sp>
    </p:spTree>
    <p:extLst>
      <p:ext uri="{BB962C8B-B14F-4D97-AF65-F5344CB8AC3E}">
        <p14:creationId xmlns:p14="http://schemas.microsoft.com/office/powerpoint/2010/main" val="1027508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7526"/>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Partaking in a Worthy Manner?</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0655"/>
            <a:ext cx="12192000" cy="5777345"/>
          </a:xfrm>
        </p:spPr>
        <p:txBody>
          <a:bodyPr>
            <a:normAutofit/>
          </a:bodyPr>
          <a:lstStyle/>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thinking about His suffering for you or what you are eating for lunch? </a:t>
            </a:r>
          </a:p>
          <a:p>
            <a:pPr marL="0" indent="0"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69823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1248</TotalTime>
  <Words>1660</Words>
  <Application>Microsoft Office PowerPoint</Application>
  <PresentationFormat>Widescreen</PresentationFormat>
  <Paragraphs>88</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Tahoma</vt:lpstr>
      <vt:lpstr>Office Theme</vt:lpstr>
      <vt:lpstr>Songs for Worship at Woodmont</vt:lpstr>
      <vt:lpstr>PowerPoint Presentation</vt:lpstr>
      <vt:lpstr>Reverence for the Communion</vt:lpstr>
      <vt:lpstr>Reverence for the Communion</vt:lpstr>
      <vt:lpstr>Reverence for the Communion</vt:lpstr>
      <vt:lpstr>Reverence for the Communion</vt:lpstr>
      <vt:lpstr>Reverence for the Communion</vt:lpstr>
      <vt:lpstr>Reverence for the Communion</vt:lpstr>
      <vt:lpstr>Are You Partaking in a Worthy Manner?</vt:lpstr>
      <vt:lpstr>Are You Partaking in a Worthy Manner?</vt:lpstr>
      <vt:lpstr>Are You Partaking in a Worthy Manner?</vt:lpstr>
      <vt:lpstr>Are You Partaking in a Worthy Manner?</vt:lpstr>
      <vt:lpstr>Are You Partaking in a Worthy Manner?</vt:lpstr>
      <vt:lpstr>Songs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34</cp:revision>
  <dcterms:created xsi:type="dcterms:W3CDTF">2017-09-23T18:28:22Z</dcterms:created>
  <dcterms:modified xsi:type="dcterms:W3CDTF">2017-09-24T17:19:12Z</dcterms:modified>
</cp:coreProperties>
</file>