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4" r:id="rId2"/>
    <p:sldId id="256" r:id="rId3"/>
    <p:sldId id="257" r:id="rId4"/>
    <p:sldId id="265" r:id="rId5"/>
    <p:sldId id="264" r:id="rId6"/>
    <p:sldId id="263" r:id="rId7"/>
    <p:sldId id="258" r:id="rId8"/>
    <p:sldId id="267" r:id="rId9"/>
    <p:sldId id="266" r:id="rId10"/>
    <p:sldId id="259" r:id="rId11"/>
    <p:sldId id="268" r:id="rId12"/>
    <p:sldId id="269" r:id="rId13"/>
    <p:sldId id="260" r:id="rId14"/>
    <p:sldId id="271" r:id="rId15"/>
    <p:sldId id="270" r:id="rId16"/>
    <p:sldId id="261" r:id="rId17"/>
    <p:sldId id="272" r:id="rId18"/>
    <p:sldId id="273" r:id="rId19"/>
    <p:sldId id="262"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9" d="100"/>
          <a:sy n="79" d="100"/>
        </p:scale>
        <p:origin x="2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89A3F-6092-48F1-81EF-24785C2DEF8C}" type="datetimeFigureOut">
              <a:rPr lang="en-US" smtClean="0"/>
              <a:t>9/2/2017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A6A61-4300-4A4B-A650-F4DE20FA0BE5}" type="slidenum">
              <a:rPr lang="en-US" smtClean="0"/>
              <a:t>‹#›</a:t>
            </a:fld>
            <a:endParaRPr lang="en-US"/>
          </a:p>
        </p:txBody>
      </p:sp>
    </p:spTree>
    <p:extLst>
      <p:ext uri="{BB962C8B-B14F-4D97-AF65-F5344CB8AC3E}">
        <p14:creationId xmlns:p14="http://schemas.microsoft.com/office/powerpoint/2010/main" val="2179986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blegateway.com/passage/?search=hebrews+12&amp;version=NASB#fen-NASB-30238i"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biblegateway.com/passage/?search=hebrews+12&amp;version=NASB#fen-NASB-30241j"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Northern Kingdom about go into captivity.  Studied Hosea last week.  Israel’s Evil Ends Holy Days at</a:t>
            </a:r>
            <a:r>
              <a:rPr lang="en-US" baseline="0" dirty="0" smtClean="0"/>
              <a:t> Jerusalem (Elijah, Elisha, Hosea, Jonah) but Judah is More Holy in the Southern Kingdom (Joel, Isaiah, Micah, Hezekiah).  What made Hezekiah a great king?  Must have had great parents, prosperous, but his father was very wicked. Having turned away from God, had his brothers burned to death to false gods, 120,000 soldiers killed in one day, 200,000 taken captive (2 Chron. 28:2-4) but prophet told Israel to send them back.  </a:t>
            </a:r>
            <a:r>
              <a:rPr lang="en-US" baseline="0" dirty="0" err="1" smtClean="0"/>
              <a:t>Edomites</a:t>
            </a:r>
            <a:r>
              <a:rPr lang="en-US" baseline="0" dirty="0" smtClean="0"/>
              <a:t> attacked him and instead of asking God for help, he asked Assyria for help who afflicted him.  He  took the silver &amp; gold from the king’s treasury &amp; give it to Assyria.  He sacrificed to the gods of Samaria and closed the doors of the temple for worship.  Hopeless situation.  Many of your brethren have died, no worship to God, worshiping idols, very little money in treasury.  Most would not want to be king under these circumstances.  What can I possibly do to rectify this terrible situation.  Give up, quit, what?   </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1</a:t>
            </a:fld>
            <a:endParaRPr lang="en-US"/>
          </a:p>
        </p:txBody>
      </p:sp>
    </p:spTree>
    <p:extLst>
      <p:ext uri="{BB962C8B-B14F-4D97-AF65-F5344CB8AC3E}">
        <p14:creationId xmlns:p14="http://schemas.microsoft.com/office/powerpoint/2010/main" val="1909640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You’re so stuck on the Bible &amp;  bound by it while </a:t>
            </a:r>
            <a:r>
              <a:rPr lang="en-US" baseline="0" dirty="0" smtClean="0"/>
              <a:t>we are free to live by the spirit (how we feel) where we go to services some may.  When we listen to that human philosophy we end up falling prey to wiles of the devil and become like the evil, wicked, and sinful world (SI, abortion, drunkenness, homosexuality, hypocrisy, lies, gossip, slander, etc.) We must hate what is evil, love what is good.  That will take study so as to please God so that we can handle it accurately and teach it to others.  He’s a stickler for this or that. Bereans were stuck lie glue to God’s word.  We must demand book, chapter, and verse preaching (Acts 17:11). Instead of being stuck like glue to the tube, be stuck like glue to God’s word. Wisdom to say the right thing at the right time with the right heart!</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12</a:t>
            </a:fld>
            <a:endParaRPr lang="en-US"/>
          </a:p>
        </p:txBody>
      </p:sp>
    </p:spTree>
    <p:extLst>
      <p:ext uri="{BB962C8B-B14F-4D97-AF65-F5344CB8AC3E}">
        <p14:creationId xmlns:p14="http://schemas.microsoft.com/office/powerpoint/2010/main" val="1420435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Hezekiah was a humble man who prayed very fervently.  At the age of 39, when he was told to set his house</a:t>
            </a:r>
            <a:r>
              <a:rPr lang="en-US" baseline="0" dirty="0" smtClean="0"/>
              <a:t> in order by Isaiah because he was going to die.  Now think of this, his son wouldn’t have been born yet &amp; if I am understanding the Scriptures correctly he would not have had the confrontation with the Assyrian king yet as that was years later.  If he would have died, there is the good possibility that the Assyrians would have taken the Southern Kingdom into captivity.  </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13</a:t>
            </a:fld>
            <a:endParaRPr lang="en-US"/>
          </a:p>
        </p:txBody>
      </p:sp>
    </p:spTree>
    <p:extLst>
      <p:ext uri="{BB962C8B-B14F-4D97-AF65-F5344CB8AC3E}">
        <p14:creationId xmlns:p14="http://schemas.microsoft.com/office/powerpoint/2010/main" val="4067447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was faithful to keep His promises &amp; since Hezekiah had done right in God’s sight He</a:t>
            </a:r>
            <a:r>
              <a:rPr lang="en-US" baseline="0" dirty="0" smtClean="0"/>
              <a:t> answered His prayer by giving him a cure which helped him to live so as to overcome the Assyrian king. </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14</a:t>
            </a:fld>
            <a:endParaRPr lang="en-US"/>
          </a:p>
        </p:txBody>
      </p:sp>
    </p:spTree>
    <p:extLst>
      <p:ext uri="{BB962C8B-B14F-4D97-AF65-F5344CB8AC3E}">
        <p14:creationId xmlns:p14="http://schemas.microsoft.com/office/powerpoint/2010/main" val="1145334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Whatever circumstance</a:t>
            </a:r>
            <a:r>
              <a:rPr lang="en-US" baseline="0" dirty="0" smtClean="0"/>
              <a:t> you are facing (death, cancer, dangerous surgery, debilitating disease, loss of your job, spouse, divorce, flood, etc.) God has promised to grant you mercy &amp; grace to help you in your time of need &amp; exalt you later if you humble yourself now.  </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15</a:t>
            </a:fld>
            <a:endParaRPr lang="en-US"/>
          </a:p>
        </p:txBody>
      </p:sp>
    </p:spTree>
    <p:extLst>
      <p:ext uri="{BB962C8B-B14F-4D97-AF65-F5344CB8AC3E}">
        <p14:creationId xmlns:p14="http://schemas.microsoft.com/office/powerpoint/2010/main" val="2203276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 trusted in the God of heaven and refused to compromise with the king of Assyria when he</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besiedged</a:t>
            </a:r>
            <a:r>
              <a:rPr lang="en-US" sz="1200" kern="1200" baseline="0" dirty="0" smtClean="0">
                <a:solidFill>
                  <a:schemeClr val="tx1"/>
                </a:solidFill>
                <a:effectLst/>
                <a:latin typeface="+mn-lt"/>
                <a:ea typeface="+mn-ea"/>
                <a:cs typeface="+mn-cs"/>
              </a:rPr>
              <a:t> all the cities of Judah </a:t>
            </a:r>
            <a:r>
              <a:rPr lang="en-US" sz="1200" kern="1200" dirty="0" smtClean="0">
                <a:solidFill>
                  <a:schemeClr val="tx1"/>
                </a:solidFill>
                <a:effectLst/>
                <a:latin typeface="+mn-lt"/>
                <a:ea typeface="+mn-ea"/>
                <a:cs typeface="+mn-cs"/>
              </a:rPr>
              <a:t>but instead encouraged them</a:t>
            </a:r>
            <a:r>
              <a:rPr lang="en-US" sz="1200" kern="1200" baseline="0" dirty="0" smtClean="0">
                <a:solidFill>
                  <a:schemeClr val="tx1"/>
                </a:solidFill>
                <a:effectLst/>
                <a:latin typeface="+mn-lt"/>
                <a:ea typeface="+mn-ea"/>
                <a:cs typeface="+mn-cs"/>
              </a:rPr>
              <a:t> to trust in God &amp; realize the battle belongs to the Lord and He is with us (2 Chr. 32:7-8) </a:t>
            </a:r>
            <a:r>
              <a:rPr lang="en-US" sz="1200" kern="1200" dirty="0" smtClean="0">
                <a:solidFill>
                  <a:schemeClr val="tx1"/>
                </a:solidFill>
                <a:effectLst/>
                <a:latin typeface="+mn-lt"/>
                <a:ea typeface="+mn-ea"/>
                <a:cs typeface="+mn-cs"/>
              </a:rPr>
              <a:t>prayed for deliverance from the most powerful king on earth at that time in the most powerful kingdom.  The commander spoke in Hebrew in order to intimidate the people into submission by turning away from God and deceiving the people into believing that he was going to give them a beautiful place to stay in Assyria (like their land that flowed with milk and honey)</a:t>
            </a:r>
          </a:p>
          <a:p>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16</a:t>
            </a:fld>
            <a:endParaRPr lang="en-US"/>
          </a:p>
        </p:txBody>
      </p:sp>
    </p:spTree>
    <p:extLst>
      <p:ext uri="{BB962C8B-B14F-4D97-AF65-F5344CB8AC3E}">
        <p14:creationId xmlns:p14="http://schemas.microsoft.com/office/powerpoint/2010/main" val="1365307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to Him who is</a:t>
            </a:r>
            <a:r>
              <a:rPr lang="en-US" baseline="0" dirty="0" smtClean="0"/>
              <a:t> able to do exceeding abundantly beyond all that we ask or think, according to the power that works within us” (Eph. 3:20).  By God’s powerful hand, He destroys the whole army in one night so that Judah is spared after all their cities are seized except for Jerusalem.  </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17</a:t>
            </a:fld>
            <a:endParaRPr lang="en-US"/>
          </a:p>
        </p:txBody>
      </p:sp>
    </p:spTree>
    <p:extLst>
      <p:ext uri="{BB962C8B-B14F-4D97-AF65-F5344CB8AC3E}">
        <p14:creationId xmlns:p14="http://schemas.microsoft.com/office/powerpoint/2010/main" val="2461694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capitulate</a:t>
            </a:r>
            <a:r>
              <a:rPr lang="en-US" baseline="0" dirty="0" smtClean="0"/>
              <a:t> &amp; compromise with man’s lies, stand on the promises of God.  “I know whom I have believed and am persuaded that He is able to keep that which I’ve committed unto Him against that day” (2 Tim. 1:12).  You can do it!  </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18</a:t>
            </a:fld>
            <a:endParaRPr lang="en-US"/>
          </a:p>
        </p:txBody>
      </p:sp>
    </p:spTree>
    <p:extLst>
      <p:ext uri="{BB962C8B-B14F-4D97-AF65-F5344CB8AC3E}">
        <p14:creationId xmlns:p14="http://schemas.microsoft.com/office/powerpoint/2010/main" val="2971214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there</a:t>
            </a:r>
            <a:r>
              <a:rPr lang="en-US" baseline="0" dirty="0" smtClean="0"/>
              <a:t> was a period of time where Hezekiah was prideful after being healed but he humbled himself and repented (2 Chr. 32:24-26).  If you have become prideful in your heart, that will condemn your soul just like the sin of murder, abortion, adultery, or homosexuality.  Humble yourself, repent &amp; confess your sins as a Christian. Or if you need to obey the gospel, God calls, we encourage you come as we stand and sing!</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19</a:t>
            </a:fld>
            <a:endParaRPr lang="en-US"/>
          </a:p>
        </p:txBody>
      </p:sp>
    </p:spTree>
    <p:extLst>
      <p:ext uri="{BB962C8B-B14F-4D97-AF65-F5344CB8AC3E}">
        <p14:creationId xmlns:p14="http://schemas.microsoft.com/office/powerpoint/2010/main" val="1114228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Northern Kingdom about go into captivity.  Studied Hosea last week.  Israel’s Evil Ends Holy Days at</a:t>
            </a:r>
            <a:r>
              <a:rPr lang="en-US" baseline="0" dirty="0" smtClean="0"/>
              <a:t> Jerusalem (Elijah, Elisha, Hosea, Jonah) but Judah is More Holy in the Southern Kingdom (Joel, Isaiah, Micah, Hezekiah).  What made Hezekiah a great king?  Must have had great parents, prosperous, but his father was very wicked. Having turned away from God, had his brothers burned to death to false gods, 120,000 soldiers killed in one day, 200,000 taken captive (2 Chron. 28:2-4) but prophet told Israel to send them back.  </a:t>
            </a:r>
            <a:r>
              <a:rPr lang="en-US" baseline="0" dirty="0" err="1" smtClean="0"/>
              <a:t>Edomites</a:t>
            </a:r>
            <a:r>
              <a:rPr lang="en-US" baseline="0" dirty="0" smtClean="0"/>
              <a:t> attacked him and instead of asking God for help, he asked Assyria for help who afflicted him.  He  took the silver &amp; gold from the king’s treasury &amp; give it to Assyria.  He sacrificed to the gods of Samaria and closed the doors of the temple for worship.  Hopeless situation.  Many of your brethren have died, no worship to God, worshiping idols, very little money in treasury.  Most would not want to be king under these circumstances.  What can I possibly do to rectify this terrible situation.  Give up, quit, what?   </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20</a:t>
            </a:fld>
            <a:endParaRPr lang="en-US"/>
          </a:p>
        </p:txBody>
      </p:sp>
    </p:spTree>
    <p:extLst>
      <p:ext uri="{BB962C8B-B14F-4D97-AF65-F5344CB8AC3E}">
        <p14:creationId xmlns:p14="http://schemas.microsoft.com/office/powerpoint/2010/main" val="3738707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month- repaired temple doors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opened for worship (2 Chr. 29:3) Unfaithful suffered captivity &amp; death for their sins, consecrated priests &amp; Levites for service in 8 days, &amp; cleansed temple by the 16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day (29:4-9, 17-19) They offered sacrifices &amp; worshiped the Lord with great joy (29:30, 35-36) They invited all of Israel &amp; Judah to celebrate the Passover (30:1-27) (Israel given opportunity to repent before going into captivity in 3 years) &amp; they extended it another week.  Even some from the Norther</a:t>
            </a:r>
            <a:r>
              <a:rPr lang="en-US" sz="1200" kern="1200" baseline="0" dirty="0" smtClean="0">
                <a:solidFill>
                  <a:schemeClr val="tx1"/>
                </a:solidFill>
                <a:effectLst/>
                <a:latin typeface="+mn-lt"/>
                <a:ea typeface="+mn-ea"/>
                <a:cs typeface="+mn-cs"/>
              </a:rPr>
              <a:t>n Kingdom came down to worship.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4</a:t>
            </a:fld>
            <a:endParaRPr lang="en-US"/>
          </a:p>
        </p:txBody>
      </p:sp>
    </p:spTree>
    <p:extLst>
      <p:ext uri="{BB962C8B-B14F-4D97-AF65-F5344CB8AC3E}">
        <p14:creationId xmlns:p14="http://schemas.microsoft.com/office/powerpoint/2010/main" val="3921527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God prospered him (just as He</a:t>
            </a:r>
            <a:r>
              <a:rPr lang="en-US" baseline="0" dirty="0" smtClean="0"/>
              <a:t> did with Joshua).  God was with them because they obeyed Him and there was great unity &amp; joy.  There hadn’t been a Passover celebrated like this since the days of Solomon (30:26)</a:t>
            </a:r>
            <a:endParaRPr lang="en-US" dirty="0" smtClean="0"/>
          </a:p>
          <a:p>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5</a:t>
            </a:fld>
            <a:endParaRPr lang="en-US"/>
          </a:p>
        </p:txBody>
      </p:sp>
    </p:spTree>
    <p:extLst>
      <p:ext uri="{BB962C8B-B14F-4D97-AF65-F5344CB8AC3E}">
        <p14:creationId xmlns:p14="http://schemas.microsoft.com/office/powerpoint/2010/main" val="558849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See to it that you do not refuse Him who is speaking. For if those did not escape when they refused him who warned </a:t>
            </a:r>
            <a:r>
              <a:rPr lang="en-US" sz="1200" b="0" i="1" kern="1200" dirty="0" smtClean="0">
                <a:solidFill>
                  <a:schemeClr val="tx1"/>
                </a:solidFill>
                <a:effectLst/>
                <a:latin typeface="+mn-lt"/>
                <a:ea typeface="+mn-ea"/>
                <a:cs typeface="+mn-cs"/>
              </a:rPr>
              <a:t>them</a:t>
            </a:r>
            <a:r>
              <a:rPr lang="en-US" sz="1200" b="0" i="0" kern="1200" dirty="0" smtClean="0">
                <a:solidFill>
                  <a:schemeClr val="tx1"/>
                </a:solidFill>
                <a:effectLst/>
                <a:latin typeface="+mn-lt"/>
                <a:ea typeface="+mn-ea"/>
                <a:cs typeface="+mn-cs"/>
              </a:rPr>
              <a:t> on earth, </a:t>
            </a:r>
            <a:r>
              <a:rPr lang="en-US" sz="1200" b="0" i="0" kern="1200" baseline="30000" dirty="0" smtClean="0">
                <a:solidFill>
                  <a:schemeClr val="tx1"/>
                </a:solidFill>
                <a:effectLst/>
                <a:latin typeface="+mn-lt"/>
                <a:ea typeface="+mn-ea"/>
                <a:cs typeface="+mn-cs"/>
              </a:rPr>
              <a:t>[</a:t>
            </a:r>
            <a:r>
              <a:rPr lang="en-US" sz="1200" b="0" i="0" u="none" strike="noStrike" kern="1200" baseline="30000" dirty="0" err="1" smtClean="0">
                <a:solidFill>
                  <a:schemeClr val="tx1"/>
                </a:solidFill>
                <a:effectLst/>
                <a:latin typeface="+mn-lt"/>
                <a:ea typeface="+mn-ea"/>
                <a:cs typeface="+mn-cs"/>
                <a:hlinkClick r:id="rId3" tooltip="See footnote i"/>
              </a:rPr>
              <a:t>i</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much less </a:t>
            </a:r>
            <a:r>
              <a:rPr lang="en-US" sz="1200" b="0" i="1" kern="1200" dirty="0" smtClean="0">
                <a:solidFill>
                  <a:schemeClr val="tx1"/>
                </a:solidFill>
                <a:effectLst/>
                <a:latin typeface="+mn-lt"/>
                <a:ea typeface="+mn-ea"/>
                <a:cs typeface="+mn-cs"/>
              </a:rPr>
              <a:t>will</a:t>
            </a:r>
            <a:r>
              <a:rPr lang="en-US" sz="1200" b="0" i="0" kern="1200" dirty="0" smtClean="0">
                <a:solidFill>
                  <a:schemeClr val="tx1"/>
                </a:solidFill>
                <a:effectLst/>
                <a:latin typeface="+mn-lt"/>
                <a:ea typeface="+mn-ea"/>
                <a:cs typeface="+mn-cs"/>
              </a:rPr>
              <a:t> we </a:t>
            </a:r>
            <a:r>
              <a:rPr lang="en-US" sz="1200" b="0" i="1" kern="1200" dirty="0" smtClean="0">
                <a:solidFill>
                  <a:schemeClr val="tx1"/>
                </a:solidFill>
                <a:effectLst/>
                <a:latin typeface="+mn-lt"/>
                <a:ea typeface="+mn-ea"/>
                <a:cs typeface="+mn-cs"/>
              </a:rPr>
              <a:t>escape</a:t>
            </a:r>
            <a:r>
              <a:rPr lang="en-US" sz="1200" b="0" i="0" kern="1200" dirty="0" smtClean="0">
                <a:solidFill>
                  <a:schemeClr val="tx1"/>
                </a:solidFill>
                <a:effectLst/>
                <a:latin typeface="+mn-lt"/>
                <a:ea typeface="+mn-ea"/>
                <a:cs typeface="+mn-cs"/>
              </a:rPr>
              <a:t> who turn away from Him who </a:t>
            </a:r>
            <a:r>
              <a:rPr lang="en-US" sz="1200" b="0" i="1" kern="1200" dirty="0" smtClean="0">
                <a:solidFill>
                  <a:schemeClr val="tx1"/>
                </a:solidFill>
                <a:effectLst/>
                <a:latin typeface="+mn-lt"/>
                <a:ea typeface="+mn-ea"/>
                <a:cs typeface="+mn-cs"/>
              </a:rPr>
              <a:t>warns</a:t>
            </a:r>
            <a:r>
              <a:rPr lang="en-US" sz="1200" b="0" i="0" kern="1200" dirty="0" smtClean="0">
                <a:solidFill>
                  <a:schemeClr val="tx1"/>
                </a:solidFill>
                <a:effectLst/>
                <a:latin typeface="+mn-lt"/>
                <a:ea typeface="+mn-ea"/>
                <a:cs typeface="+mn-cs"/>
              </a:rPr>
              <a:t> from heaven. </a:t>
            </a:r>
            <a:r>
              <a:rPr lang="en-US" sz="1200" b="1" i="0" kern="1200" baseline="30000" dirty="0" smtClean="0">
                <a:solidFill>
                  <a:schemeClr val="tx1"/>
                </a:solidFill>
                <a:effectLst/>
                <a:latin typeface="+mn-lt"/>
                <a:ea typeface="+mn-ea"/>
                <a:cs typeface="+mn-cs"/>
              </a:rPr>
              <a:t>26 </a:t>
            </a:r>
            <a:r>
              <a:rPr lang="en-US" sz="1200" b="0" i="0" kern="1200" dirty="0" smtClean="0">
                <a:solidFill>
                  <a:schemeClr val="tx1"/>
                </a:solidFill>
                <a:effectLst/>
                <a:latin typeface="+mn-lt"/>
                <a:ea typeface="+mn-ea"/>
                <a:cs typeface="+mn-cs"/>
              </a:rPr>
              <a:t>And His voice shook the earth then, but now He has promised, saying, “</a:t>
            </a:r>
            <a:r>
              <a:rPr lang="en-US" sz="1200" b="0" i="0" kern="1200" cap="small" dirty="0" smtClean="0">
                <a:solidFill>
                  <a:schemeClr val="tx1"/>
                </a:solidFill>
                <a:effectLst/>
                <a:latin typeface="+mn-lt"/>
                <a:ea typeface="+mn-ea"/>
                <a:cs typeface="+mn-cs"/>
              </a:rPr>
              <a:t>Yet once more I will shake not only the earth, but also the heaven</a:t>
            </a:r>
            <a:r>
              <a:rPr lang="en-US" sz="1200" b="0" i="0" kern="1200" dirty="0" smtClean="0">
                <a:solidFill>
                  <a:schemeClr val="tx1"/>
                </a:solidFill>
                <a:effectLst/>
                <a:latin typeface="+mn-lt"/>
                <a:ea typeface="+mn-ea"/>
                <a:cs typeface="+mn-cs"/>
              </a:rPr>
              <a:t>.” </a:t>
            </a:r>
            <a:r>
              <a:rPr lang="en-US" sz="1200" b="1" i="0" kern="1200" baseline="30000" dirty="0" smtClean="0">
                <a:solidFill>
                  <a:schemeClr val="tx1"/>
                </a:solidFill>
                <a:effectLst/>
                <a:latin typeface="+mn-lt"/>
                <a:ea typeface="+mn-ea"/>
                <a:cs typeface="+mn-cs"/>
              </a:rPr>
              <a:t>27 </a:t>
            </a:r>
            <a:r>
              <a:rPr lang="en-US" sz="1200" b="0" i="0" kern="1200" dirty="0" smtClean="0">
                <a:solidFill>
                  <a:schemeClr val="tx1"/>
                </a:solidFill>
                <a:effectLst/>
                <a:latin typeface="+mn-lt"/>
                <a:ea typeface="+mn-ea"/>
                <a:cs typeface="+mn-cs"/>
              </a:rPr>
              <a:t>This </a:t>
            </a:r>
            <a:r>
              <a:rPr lang="en-US" sz="1200" b="0" i="1" kern="1200" dirty="0" smtClean="0">
                <a:solidFill>
                  <a:schemeClr val="tx1"/>
                </a:solidFill>
                <a:effectLst/>
                <a:latin typeface="+mn-lt"/>
                <a:ea typeface="+mn-ea"/>
                <a:cs typeface="+mn-cs"/>
              </a:rPr>
              <a:t>expression</a:t>
            </a:r>
            <a:r>
              <a:rPr lang="en-US" sz="1200" b="0" i="0" kern="1200" dirty="0" smtClean="0">
                <a:solidFill>
                  <a:schemeClr val="tx1"/>
                </a:solidFill>
                <a:effectLst/>
                <a:latin typeface="+mn-lt"/>
                <a:ea typeface="+mn-ea"/>
                <a:cs typeface="+mn-cs"/>
              </a:rPr>
              <a:t>, “Yet once more,” denotes the removing of those things which can be shaken, as of created things, so that those things which cannot be shaken may remain.</a:t>
            </a:r>
            <a:r>
              <a:rPr lang="en-US" sz="1200" b="1" i="0" kern="1200" baseline="30000" dirty="0" smtClean="0">
                <a:solidFill>
                  <a:schemeClr val="tx1"/>
                </a:solidFill>
                <a:effectLst/>
                <a:latin typeface="+mn-lt"/>
                <a:ea typeface="+mn-ea"/>
                <a:cs typeface="+mn-cs"/>
              </a:rPr>
              <a:t>28 </a:t>
            </a:r>
            <a:r>
              <a:rPr lang="en-US" sz="1200" b="0" i="0" kern="1200" dirty="0" smtClean="0">
                <a:solidFill>
                  <a:schemeClr val="tx1"/>
                </a:solidFill>
                <a:effectLst/>
                <a:latin typeface="+mn-lt"/>
                <a:ea typeface="+mn-ea"/>
                <a:cs typeface="+mn-cs"/>
              </a:rPr>
              <a:t>Therefore, since we receive a kingdom which cannot be shaken, let us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4" tooltip="See footnote j"/>
              </a:rPr>
              <a:t>j</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show gratitude, by which we may offer to God an acceptable service with reverence and awe; </a:t>
            </a:r>
            <a:r>
              <a:rPr lang="en-US" sz="1200" b="1" i="0" kern="1200" baseline="30000" dirty="0" smtClean="0">
                <a:solidFill>
                  <a:schemeClr val="tx1"/>
                </a:solidFill>
                <a:effectLst/>
                <a:latin typeface="+mn-lt"/>
                <a:ea typeface="+mn-ea"/>
                <a:cs typeface="+mn-cs"/>
              </a:rPr>
              <a:t>29 </a:t>
            </a:r>
            <a:r>
              <a:rPr lang="en-US" sz="1200" b="0" i="0" kern="1200" dirty="0" smtClean="0">
                <a:solidFill>
                  <a:schemeClr val="tx1"/>
                </a:solidFill>
                <a:effectLst/>
                <a:latin typeface="+mn-lt"/>
                <a:ea typeface="+mn-ea"/>
                <a:cs typeface="+mn-cs"/>
              </a:rPr>
              <a:t>for our God is a consuming fire. Our lectureship in 2 weeks, just imagine if there was such enthusiasm for God’s word that it had to be extended</a:t>
            </a:r>
            <a:r>
              <a:rPr lang="en-US" sz="1200" b="0" i="0" kern="1200" baseline="0" dirty="0" smtClean="0">
                <a:solidFill>
                  <a:schemeClr val="tx1"/>
                </a:solidFill>
                <a:effectLst/>
                <a:latin typeface="+mn-lt"/>
                <a:ea typeface="+mn-ea"/>
                <a:cs typeface="+mn-cs"/>
              </a:rPr>
              <a:t> another week like GM used to be in the past because of all the baptisms!</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6</a:t>
            </a:fld>
            <a:endParaRPr lang="en-US"/>
          </a:p>
        </p:txBody>
      </p:sp>
    </p:spTree>
    <p:extLst>
      <p:ext uri="{BB962C8B-B14F-4D97-AF65-F5344CB8AC3E}">
        <p14:creationId xmlns:p14="http://schemas.microsoft.com/office/powerpoint/2010/main" val="2655378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was by commanded by God &amp; in accordance with His will. Idolatrous</a:t>
            </a:r>
            <a:r>
              <a:rPr lang="en-US" sz="1200" kern="1200" baseline="0" dirty="0" smtClean="0">
                <a:solidFill>
                  <a:schemeClr val="tx1"/>
                </a:solidFill>
                <a:effectLst/>
                <a:latin typeface="+mn-lt"/>
                <a:ea typeface="+mn-ea"/>
                <a:cs typeface="+mn-cs"/>
              </a:rPr>
              <a:t> father.</a:t>
            </a:r>
            <a:r>
              <a:rPr lang="en-US" sz="1200" kern="1200" dirty="0" smtClean="0">
                <a:solidFill>
                  <a:schemeClr val="tx1"/>
                </a:solidFill>
                <a:effectLst/>
                <a:latin typeface="+mn-lt"/>
                <a:ea typeface="+mn-ea"/>
                <a:cs typeface="+mn-cs"/>
              </a:rPr>
              <a:t> There was none like him among all the kings of Judah (2 Kings 16:5) Hezekiah took away the high places which other good kings failed to do (2 Kings 12:3; 14:4; 15:4)</a:t>
            </a:r>
          </a:p>
          <a:p>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7</a:t>
            </a:fld>
            <a:endParaRPr lang="en-US"/>
          </a:p>
        </p:txBody>
      </p:sp>
    </p:spTree>
    <p:extLst>
      <p:ext uri="{BB962C8B-B14F-4D97-AF65-F5344CB8AC3E}">
        <p14:creationId xmlns:p14="http://schemas.microsoft.com/office/powerpoint/2010/main" val="2065720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Blessings if they obeyed</a:t>
            </a:r>
            <a:r>
              <a:rPr lang="en-US" baseline="0" dirty="0" smtClean="0"/>
              <a:t> &amp; curses if they disobeyed!  The would live in the land flowing with milk &amp; honey with abundant blessings.  Success, Safety &amp; Security</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8</a:t>
            </a:fld>
            <a:endParaRPr lang="en-US"/>
          </a:p>
        </p:txBody>
      </p:sp>
    </p:spTree>
    <p:extLst>
      <p:ext uri="{BB962C8B-B14F-4D97-AF65-F5344CB8AC3E}">
        <p14:creationId xmlns:p14="http://schemas.microsoft.com/office/powerpoint/2010/main" val="3668739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are to receive</a:t>
            </a:r>
            <a:r>
              <a:rPr lang="en-US" baseline="0" dirty="0" smtClean="0"/>
              <a:t> God’s blessing, we must be instruments of righteousness, not wickedness.  Instead of compromising with sin, we must destroy the false arguments of man (TULIP, inherited depravity, faith only, once saved always saved, mechanical instruments in worship, idolatrous worship, cross as jewelry, worship saints (apostles, Mary), calling priests father, or Pope Holy Father.</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9</a:t>
            </a:fld>
            <a:endParaRPr lang="en-US"/>
          </a:p>
        </p:txBody>
      </p:sp>
    </p:spTree>
    <p:extLst>
      <p:ext uri="{BB962C8B-B14F-4D97-AF65-F5344CB8AC3E}">
        <p14:creationId xmlns:p14="http://schemas.microsoft.com/office/powerpoint/2010/main" val="3570186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 clung to or adhered to God’s word.  He pursued God’s word very closely so that he accomplished God’s will in Judah so as to please God.   The Israelite kings would have a copy of the Law of Moses and were to be diligent to follow it. It was also attached to the promise to remain in the promised land (Deut. 30:20) of which they were in danger of losing at this point in time as Assyria is the world power about to devour the northern kingdom &amp; take all the cities of Judah.  </a:t>
            </a:r>
          </a:p>
          <a:p>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10</a:t>
            </a:fld>
            <a:endParaRPr lang="en-US"/>
          </a:p>
        </p:txBody>
      </p:sp>
    </p:spTree>
    <p:extLst>
      <p:ext uri="{BB962C8B-B14F-4D97-AF65-F5344CB8AC3E}">
        <p14:creationId xmlns:p14="http://schemas.microsoft.com/office/powerpoint/2010/main" val="2554569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took for</a:t>
            </a:r>
            <a:r>
              <a:rPr lang="en-US" baseline="0" dirty="0" smtClean="0"/>
              <a:t> granted that they would always live in the land no matter how they lived because they were God’s people.  But God would only bless His people who were going to be diligent to obey Him.  The only way they would stay in the promised land is if they </a:t>
            </a:r>
            <a:endParaRPr lang="en-US" dirty="0"/>
          </a:p>
        </p:txBody>
      </p:sp>
      <p:sp>
        <p:nvSpPr>
          <p:cNvPr id="4" name="Slide Number Placeholder 3"/>
          <p:cNvSpPr>
            <a:spLocks noGrp="1"/>
          </p:cNvSpPr>
          <p:nvPr>
            <p:ph type="sldNum" sz="quarter" idx="10"/>
          </p:nvPr>
        </p:nvSpPr>
        <p:spPr/>
        <p:txBody>
          <a:bodyPr/>
          <a:lstStyle/>
          <a:p>
            <a:fld id="{4DDA6A61-4300-4A4B-A650-F4DE20FA0BE5}" type="slidenum">
              <a:rPr lang="en-US" smtClean="0"/>
              <a:t>11</a:t>
            </a:fld>
            <a:endParaRPr lang="en-US"/>
          </a:p>
        </p:txBody>
      </p:sp>
    </p:spTree>
    <p:extLst>
      <p:ext uri="{BB962C8B-B14F-4D97-AF65-F5344CB8AC3E}">
        <p14:creationId xmlns:p14="http://schemas.microsoft.com/office/powerpoint/2010/main" val="763008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C010C-065C-4BCA-A5D2-912A614DBFEC}"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C17CD-F315-4339-9B1F-982CDBD9FFF4}" type="slidenum">
              <a:rPr lang="en-US" smtClean="0"/>
              <a:t>‹#›</a:t>
            </a:fld>
            <a:endParaRPr lang="en-US"/>
          </a:p>
        </p:txBody>
      </p:sp>
    </p:spTree>
    <p:extLst>
      <p:ext uri="{BB962C8B-B14F-4D97-AF65-F5344CB8AC3E}">
        <p14:creationId xmlns:p14="http://schemas.microsoft.com/office/powerpoint/2010/main" val="4041572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C010C-065C-4BCA-A5D2-912A614DBFEC}"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C17CD-F315-4339-9B1F-982CDBD9FFF4}" type="slidenum">
              <a:rPr lang="en-US" smtClean="0"/>
              <a:t>‹#›</a:t>
            </a:fld>
            <a:endParaRPr lang="en-US"/>
          </a:p>
        </p:txBody>
      </p:sp>
    </p:spTree>
    <p:extLst>
      <p:ext uri="{BB962C8B-B14F-4D97-AF65-F5344CB8AC3E}">
        <p14:creationId xmlns:p14="http://schemas.microsoft.com/office/powerpoint/2010/main" val="306250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C010C-065C-4BCA-A5D2-912A614DBFEC}"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C17CD-F315-4339-9B1F-982CDBD9FFF4}" type="slidenum">
              <a:rPr lang="en-US" smtClean="0"/>
              <a:t>‹#›</a:t>
            </a:fld>
            <a:endParaRPr lang="en-US"/>
          </a:p>
        </p:txBody>
      </p:sp>
    </p:spTree>
    <p:extLst>
      <p:ext uri="{BB962C8B-B14F-4D97-AF65-F5344CB8AC3E}">
        <p14:creationId xmlns:p14="http://schemas.microsoft.com/office/powerpoint/2010/main" val="335257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C010C-065C-4BCA-A5D2-912A614DBFEC}"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C17CD-F315-4339-9B1F-982CDBD9FFF4}" type="slidenum">
              <a:rPr lang="en-US" smtClean="0"/>
              <a:t>‹#›</a:t>
            </a:fld>
            <a:endParaRPr lang="en-US"/>
          </a:p>
        </p:txBody>
      </p:sp>
    </p:spTree>
    <p:extLst>
      <p:ext uri="{BB962C8B-B14F-4D97-AF65-F5344CB8AC3E}">
        <p14:creationId xmlns:p14="http://schemas.microsoft.com/office/powerpoint/2010/main" val="380371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C010C-065C-4BCA-A5D2-912A614DBFEC}" type="datetimeFigureOut">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C17CD-F315-4339-9B1F-982CDBD9FFF4}" type="slidenum">
              <a:rPr lang="en-US" smtClean="0"/>
              <a:t>‹#›</a:t>
            </a:fld>
            <a:endParaRPr lang="en-US"/>
          </a:p>
        </p:txBody>
      </p:sp>
    </p:spTree>
    <p:extLst>
      <p:ext uri="{BB962C8B-B14F-4D97-AF65-F5344CB8AC3E}">
        <p14:creationId xmlns:p14="http://schemas.microsoft.com/office/powerpoint/2010/main" val="2577603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C010C-065C-4BCA-A5D2-912A614DBFEC}" type="datetimeFigureOut">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C17CD-F315-4339-9B1F-982CDBD9FFF4}" type="slidenum">
              <a:rPr lang="en-US" smtClean="0"/>
              <a:t>‹#›</a:t>
            </a:fld>
            <a:endParaRPr lang="en-US"/>
          </a:p>
        </p:txBody>
      </p:sp>
    </p:spTree>
    <p:extLst>
      <p:ext uri="{BB962C8B-B14F-4D97-AF65-F5344CB8AC3E}">
        <p14:creationId xmlns:p14="http://schemas.microsoft.com/office/powerpoint/2010/main" val="2523947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DC010C-065C-4BCA-A5D2-912A614DBFEC}" type="datetimeFigureOut">
              <a:rPr lang="en-US" smtClean="0"/>
              <a:t>9/2/2017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9C17CD-F315-4339-9B1F-982CDBD9FFF4}" type="slidenum">
              <a:rPr lang="en-US" smtClean="0"/>
              <a:t>‹#›</a:t>
            </a:fld>
            <a:endParaRPr lang="en-US"/>
          </a:p>
        </p:txBody>
      </p:sp>
    </p:spTree>
    <p:extLst>
      <p:ext uri="{BB962C8B-B14F-4D97-AF65-F5344CB8AC3E}">
        <p14:creationId xmlns:p14="http://schemas.microsoft.com/office/powerpoint/2010/main" val="968469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DC010C-065C-4BCA-A5D2-912A614DBFEC}" type="datetimeFigureOut">
              <a:rPr lang="en-US" smtClean="0"/>
              <a:t>9/2/2017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9C17CD-F315-4339-9B1F-982CDBD9FFF4}" type="slidenum">
              <a:rPr lang="en-US" smtClean="0"/>
              <a:t>‹#›</a:t>
            </a:fld>
            <a:endParaRPr lang="en-US"/>
          </a:p>
        </p:txBody>
      </p:sp>
    </p:spTree>
    <p:extLst>
      <p:ext uri="{BB962C8B-B14F-4D97-AF65-F5344CB8AC3E}">
        <p14:creationId xmlns:p14="http://schemas.microsoft.com/office/powerpoint/2010/main" val="2682259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C010C-065C-4BCA-A5D2-912A614DBFEC}" type="datetimeFigureOut">
              <a:rPr lang="en-US" smtClean="0"/>
              <a:t>9/2/2017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9C17CD-F315-4339-9B1F-982CDBD9FFF4}" type="slidenum">
              <a:rPr lang="en-US" smtClean="0"/>
              <a:t>‹#›</a:t>
            </a:fld>
            <a:endParaRPr lang="en-US"/>
          </a:p>
        </p:txBody>
      </p:sp>
    </p:spTree>
    <p:extLst>
      <p:ext uri="{BB962C8B-B14F-4D97-AF65-F5344CB8AC3E}">
        <p14:creationId xmlns:p14="http://schemas.microsoft.com/office/powerpoint/2010/main" val="744501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C010C-065C-4BCA-A5D2-912A614DBFEC}" type="datetimeFigureOut">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C17CD-F315-4339-9B1F-982CDBD9FFF4}" type="slidenum">
              <a:rPr lang="en-US" smtClean="0"/>
              <a:t>‹#›</a:t>
            </a:fld>
            <a:endParaRPr lang="en-US"/>
          </a:p>
        </p:txBody>
      </p:sp>
    </p:spTree>
    <p:extLst>
      <p:ext uri="{BB962C8B-B14F-4D97-AF65-F5344CB8AC3E}">
        <p14:creationId xmlns:p14="http://schemas.microsoft.com/office/powerpoint/2010/main" val="24233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C010C-065C-4BCA-A5D2-912A614DBFEC}" type="datetimeFigureOut">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C17CD-F315-4339-9B1F-982CDBD9FFF4}" type="slidenum">
              <a:rPr lang="en-US" smtClean="0"/>
              <a:t>‹#›</a:t>
            </a:fld>
            <a:endParaRPr lang="en-US"/>
          </a:p>
        </p:txBody>
      </p:sp>
    </p:spTree>
    <p:extLst>
      <p:ext uri="{BB962C8B-B14F-4D97-AF65-F5344CB8AC3E}">
        <p14:creationId xmlns:p14="http://schemas.microsoft.com/office/powerpoint/2010/main" val="282240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C010C-065C-4BCA-A5D2-912A614DBFEC}" type="datetimeFigureOut">
              <a:rPr lang="en-US" smtClean="0"/>
              <a:t>9/2/2017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C17CD-F315-4339-9B1F-982CDBD9FFF4}" type="slidenum">
              <a:rPr lang="en-US" smtClean="0"/>
              <a:t>‹#›</a:t>
            </a:fld>
            <a:endParaRPr lang="en-US"/>
          </a:p>
        </p:txBody>
      </p:sp>
    </p:spTree>
    <p:extLst>
      <p:ext uri="{BB962C8B-B14F-4D97-AF65-F5344CB8AC3E}">
        <p14:creationId xmlns:p14="http://schemas.microsoft.com/office/powerpoint/2010/main" val="2747239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mn-lt"/>
              </a:rPr>
              <a:t>Hymns for Worship at </a:t>
            </a:r>
            <a:r>
              <a:rPr lang="en-US" sz="5500" dirty="0" err="1" smtClean="0">
                <a:solidFill>
                  <a:srgbClr val="FFFF00"/>
                </a:solidFill>
                <a:latin typeface="+mn-lt"/>
              </a:rPr>
              <a:t>Woodmont</a:t>
            </a:r>
            <a:endParaRPr lang="en-US" sz="5500" dirty="0">
              <a:solidFill>
                <a:srgbClr val="FFFF00"/>
              </a:solidFill>
              <a:latin typeface="+mn-lt"/>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44- To God be the Glory</a:t>
            </a:r>
          </a:p>
          <a:p>
            <a:pPr marL="0" indent="0">
              <a:buNone/>
            </a:pPr>
            <a:r>
              <a:rPr lang="en-US" sz="4000" dirty="0" smtClean="0">
                <a:solidFill>
                  <a:schemeClr val="bg1"/>
                </a:solidFill>
              </a:rPr>
              <a:t>36- Each Step I Take</a:t>
            </a:r>
          </a:p>
          <a:p>
            <a:pPr marL="0" indent="0">
              <a:buNone/>
            </a:pPr>
            <a:r>
              <a:rPr lang="en-US" sz="4000" dirty="0" smtClean="0">
                <a:solidFill>
                  <a:schemeClr val="bg1"/>
                </a:solidFill>
              </a:rPr>
              <a:t>170- In Gethsemane Alone</a:t>
            </a:r>
          </a:p>
          <a:p>
            <a:pPr marL="0" indent="0">
              <a:buNone/>
            </a:pPr>
            <a:r>
              <a:rPr lang="en-US" sz="4000" dirty="0" smtClean="0">
                <a:solidFill>
                  <a:schemeClr val="bg1"/>
                </a:solidFill>
              </a:rPr>
              <a:t>423- </a:t>
            </a:r>
            <a:r>
              <a:rPr lang="en-US" sz="4000" dirty="0" err="1" smtClean="0">
                <a:solidFill>
                  <a:schemeClr val="bg1"/>
                </a:solidFill>
              </a:rPr>
              <a:t>‘Tis</a:t>
            </a:r>
            <a:r>
              <a:rPr lang="en-US" sz="4000" dirty="0" smtClean="0">
                <a:solidFill>
                  <a:schemeClr val="bg1"/>
                </a:solidFill>
              </a:rPr>
              <a:t> So Sweet to Trust in Jesus</a:t>
            </a:r>
          </a:p>
          <a:p>
            <a:pPr marL="0" indent="0">
              <a:buNone/>
            </a:pPr>
            <a:r>
              <a:rPr lang="en-US" sz="4000" dirty="0" smtClean="0">
                <a:solidFill>
                  <a:schemeClr val="bg1"/>
                </a:solidFill>
              </a:rPr>
              <a:t>326- Trust and Obey</a:t>
            </a:r>
          </a:p>
          <a:p>
            <a:pPr marL="0" indent="0">
              <a:buNone/>
            </a:pPr>
            <a:r>
              <a:rPr lang="en-US" sz="4000" dirty="0" smtClean="0">
                <a:solidFill>
                  <a:schemeClr val="bg1"/>
                </a:solidFill>
              </a:rPr>
              <a:t>576- Faith is the Victory</a:t>
            </a:r>
            <a:endParaRPr lang="en-US" sz="4000" dirty="0">
              <a:solidFill>
                <a:schemeClr val="bg1"/>
              </a:solidFill>
            </a:endParaRPr>
          </a:p>
        </p:txBody>
      </p:sp>
    </p:spTree>
    <p:extLst>
      <p:ext uri="{BB962C8B-B14F-4D97-AF65-F5344CB8AC3E}">
        <p14:creationId xmlns:p14="http://schemas.microsoft.com/office/powerpoint/2010/main" val="2562979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96504768"/>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4000" b="0" baseline="0" dirty="0" smtClean="0">
                          <a:effectLst/>
                          <a:latin typeface="+mn-lt"/>
                          <a:ea typeface="Calibri" panose="020F0502020204030204" pitchFamily="34" charset="0"/>
                          <a:cs typeface="Times New Roman" panose="02020603050405020304" pitchFamily="18" charset="0"/>
                        </a:rPr>
                        <a:t>Glued to God’s Word and was Diligent to Obey Him (Held Fast) </a:t>
                      </a:r>
                    </a:p>
                    <a:p>
                      <a:pPr marL="0" marR="0" algn="ctr">
                        <a:lnSpc>
                          <a:spcPct val="107000"/>
                        </a:lnSpc>
                        <a:spcBef>
                          <a:spcPts val="0"/>
                        </a:spcBef>
                        <a:spcAft>
                          <a:spcPts val="0"/>
                        </a:spcAft>
                      </a:pPr>
                      <a:r>
                        <a:rPr lang="en-US" sz="4000" b="0" baseline="0" dirty="0" smtClean="0">
                          <a:effectLst/>
                          <a:latin typeface="+mn-lt"/>
                          <a:ea typeface="Calibri" panose="020F0502020204030204" pitchFamily="34" charset="0"/>
                          <a:cs typeface="Times New Roman" panose="02020603050405020304" pitchFamily="18" charset="0"/>
                        </a:rPr>
                        <a:t>(2 Kings 18:6; </a:t>
                      </a:r>
                    </a:p>
                    <a:p>
                      <a:pPr marL="0" marR="0" algn="ctr">
                        <a:lnSpc>
                          <a:spcPct val="107000"/>
                        </a:lnSpc>
                        <a:spcBef>
                          <a:spcPts val="0"/>
                        </a:spcBef>
                        <a:spcAft>
                          <a:spcPts val="0"/>
                        </a:spcAft>
                      </a:pPr>
                      <a:r>
                        <a:rPr lang="en-US" sz="4000" b="0" baseline="0" dirty="0" smtClean="0">
                          <a:effectLst/>
                          <a:latin typeface="+mn-lt"/>
                          <a:ea typeface="Calibri" panose="020F0502020204030204" pitchFamily="34" charset="0"/>
                          <a:cs typeface="Times New Roman" panose="02020603050405020304" pitchFamily="18" charset="0"/>
                        </a:rPr>
                        <a:t>Deut. 17:18-20)</a:t>
                      </a:r>
                      <a:endParaRPr lang="en-US" sz="40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3870934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46206118"/>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4000" b="0" baseline="0" dirty="0" smtClean="0">
                          <a:effectLst/>
                          <a:latin typeface="+mn-lt"/>
                          <a:ea typeface="Calibri" panose="020F0502020204030204" pitchFamily="34" charset="0"/>
                          <a:cs typeface="Times New Roman" panose="02020603050405020304" pitchFamily="18" charset="0"/>
                        </a:rPr>
                        <a:t>Glued to God’s Word and was Diligent to Obey Him (Held Fast) </a:t>
                      </a:r>
                    </a:p>
                    <a:p>
                      <a:pPr marL="0" marR="0" algn="ctr">
                        <a:lnSpc>
                          <a:spcPct val="107000"/>
                        </a:lnSpc>
                        <a:spcBef>
                          <a:spcPts val="0"/>
                        </a:spcBef>
                        <a:spcAft>
                          <a:spcPts val="0"/>
                        </a:spcAft>
                      </a:pPr>
                      <a:r>
                        <a:rPr lang="en-US" sz="4000" b="0" baseline="0" dirty="0" smtClean="0">
                          <a:effectLst/>
                          <a:latin typeface="+mn-lt"/>
                          <a:ea typeface="Calibri" panose="020F0502020204030204" pitchFamily="34" charset="0"/>
                          <a:cs typeface="Times New Roman" panose="02020603050405020304" pitchFamily="18" charset="0"/>
                        </a:rPr>
                        <a:t>(2 Kings 18:6; </a:t>
                      </a:r>
                    </a:p>
                    <a:p>
                      <a:pPr marL="0" marR="0" algn="ctr">
                        <a:lnSpc>
                          <a:spcPct val="107000"/>
                        </a:lnSpc>
                        <a:spcBef>
                          <a:spcPts val="0"/>
                        </a:spcBef>
                        <a:spcAft>
                          <a:spcPts val="0"/>
                        </a:spcAft>
                      </a:pPr>
                      <a:r>
                        <a:rPr lang="en-US" sz="4000" b="0" baseline="0" dirty="0" smtClean="0">
                          <a:effectLst/>
                          <a:latin typeface="+mn-lt"/>
                          <a:ea typeface="Calibri" panose="020F0502020204030204" pitchFamily="34" charset="0"/>
                          <a:cs typeface="Times New Roman" panose="02020603050405020304" pitchFamily="18" charset="0"/>
                        </a:rPr>
                        <a:t>Deut. 17:18-20)</a:t>
                      </a:r>
                      <a:endParaRPr lang="en-US" sz="40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rPr>
                        <a:t>Granted Permission to Continue to Live </a:t>
                      </a:r>
                    </a:p>
                    <a:p>
                      <a:pPr marL="0" marR="0" algn="ctr">
                        <a:lnSpc>
                          <a:spcPct val="107000"/>
                        </a:lnSpc>
                        <a:spcBef>
                          <a:spcPts val="0"/>
                        </a:spcBef>
                        <a:spcAft>
                          <a:spcPts val="0"/>
                        </a:spcAft>
                      </a:pPr>
                      <a:r>
                        <a:rPr lang="en-US" sz="4000" dirty="0" smtClean="0">
                          <a:effectLst/>
                        </a:rPr>
                        <a:t>in the </a:t>
                      </a:r>
                      <a:r>
                        <a:rPr lang="en-US" sz="4000" dirty="0" smtClean="0">
                          <a:effectLst/>
                        </a:rPr>
                        <a:t>Land </a:t>
                      </a:r>
                      <a:r>
                        <a:rPr lang="en-US" sz="4000" dirty="0" smtClean="0">
                          <a:effectLst/>
                        </a:rPr>
                        <a:t>of Promise</a:t>
                      </a:r>
                    </a:p>
                    <a:p>
                      <a:pPr marL="0" marR="0" algn="ctr">
                        <a:lnSpc>
                          <a:spcPct val="107000"/>
                        </a:lnSpc>
                        <a:spcBef>
                          <a:spcPts val="0"/>
                        </a:spcBef>
                        <a:spcAft>
                          <a:spcPts val="0"/>
                        </a:spcAft>
                      </a:pPr>
                      <a:r>
                        <a:rPr lang="en-US" sz="4000" dirty="0" smtClean="0">
                          <a:effectLst/>
                        </a:rPr>
                        <a:t>(Deut. 30:19-20)</a:t>
                      </a: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4210659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75070398"/>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4000" b="0" baseline="0" dirty="0" smtClean="0">
                          <a:effectLst/>
                          <a:latin typeface="+mn-lt"/>
                          <a:ea typeface="Calibri" panose="020F0502020204030204" pitchFamily="34" charset="0"/>
                          <a:cs typeface="Times New Roman" panose="02020603050405020304" pitchFamily="18" charset="0"/>
                        </a:rPr>
                        <a:t>Glued to God’s Word and was Diligent to Obey Him (Held Fast) </a:t>
                      </a:r>
                    </a:p>
                    <a:p>
                      <a:pPr marL="0" marR="0" algn="ctr">
                        <a:lnSpc>
                          <a:spcPct val="107000"/>
                        </a:lnSpc>
                        <a:spcBef>
                          <a:spcPts val="0"/>
                        </a:spcBef>
                        <a:spcAft>
                          <a:spcPts val="0"/>
                        </a:spcAft>
                      </a:pPr>
                      <a:r>
                        <a:rPr lang="en-US" sz="4000" b="0" baseline="0" dirty="0" smtClean="0">
                          <a:effectLst/>
                          <a:latin typeface="+mn-lt"/>
                          <a:ea typeface="Calibri" panose="020F0502020204030204" pitchFamily="34" charset="0"/>
                          <a:cs typeface="Times New Roman" panose="02020603050405020304" pitchFamily="18" charset="0"/>
                        </a:rPr>
                        <a:t>(2 Kings 18:6; </a:t>
                      </a:r>
                    </a:p>
                    <a:p>
                      <a:pPr marL="0" marR="0" algn="ctr">
                        <a:lnSpc>
                          <a:spcPct val="107000"/>
                        </a:lnSpc>
                        <a:spcBef>
                          <a:spcPts val="0"/>
                        </a:spcBef>
                        <a:spcAft>
                          <a:spcPts val="0"/>
                        </a:spcAft>
                      </a:pPr>
                      <a:r>
                        <a:rPr lang="en-US" sz="4000" b="0" baseline="0" dirty="0" smtClean="0">
                          <a:effectLst/>
                          <a:latin typeface="+mn-lt"/>
                          <a:ea typeface="Calibri" panose="020F0502020204030204" pitchFamily="34" charset="0"/>
                          <a:cs typeface="Times New Roman" panose="02020603050405020304" pitchFamily="18" charset="0"/>
                        </a:rPr>
                        <a:t>Deut. 17:18-20)</a:t>
                      </a:r>
                      <a:endParaRPr lang="en-US" sz="40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rPr>
                        <a:t>Granted Permission to Continue to Live </a:t>
                      </a:r>
                    </a:p>
                    <a:p>
                      <a:pPr marL="0" marR="0" algn="ctr">
                        <a:lnSpc>
                          <a:spcPct val="107000"/>
                        </a:lnSpc>
                        <a:spcBef>
                          <a:spcPts val="0"/>
                        </a:spcBef>
                        <a:spcAft>
                          <a:spcPts val="0"/>
                        </a:spcAft>
                      </a:pPr>
                      <a:r>
                        <a:rPr lang="en-US" sz="4000" dirty="0" smtClean="0">
                          <a:effectLst/>
                        </a:rPr>
                        <a:t>in the Land of Promise</a:t>
                      </a:r>
                    </a:p>
                    <a:p>
                      <a:pPr marL="0" marR="0" algn="ctr">
                        <a:lnSpc>
                          <a:spcPct val="107000"/>
                        </a:lnSpc>
                        <a:spcBef>
                          <a:spcPts val="0"/>
                        </a:spcBef>
                        <a:spcAft>
                          <a:spcPts val="0"/>
                        </a:spcAft>
                      </a:pPr>
                      <a:r>
                        <a:rPr lang="en-US" sz="4000" dirty="0" smtClean="0">
                          <a:effectLst/>
                        </a:rPr>
                        <a:t>(Deut. 30:19-20)</a:t>
                      </a:r>
                    </a:p>
                  </a:txBody>
                  <a:tcPr marL="68580" marR="68580" marT="0" marB="0"/>
                </a:tc>
                <a:tc>
                  <a:txBody>
                    <a:bodyPr/>
                    <a:lstStyle/>
                    <a:p>
                      <a:pPr marL="0" marR="0" algn="ctr">
                        <a:lnSpc>
                          <a:spcPct val="107000"/>
                        </a:lnSpc>
                        <a:spcBef>
                          <a:spcPts val="0"/>
                        </a:spcBef>
                        <a:spcAft>
                          <a:spcPts val="0"/>
                        </a:spcAft>
                      </a:pPr>
                      <a:r>
                        <a:rPr lang="en-US" sz="4000" dirty="0" smtClean="0">
                          <a:effectLst/>
                        </a:rPr>
                        <a:t>Be </a:t>
                      </a:r>
                      <a:r>
                        <a:rPr lang="en-US" sz="4000" dirty="0" smtClean="0">
                          <a:effectLst/>
                        </a:rPr>
                        <a:t>Stuck </a:t>
                      </a:r>
                      <a:r>
                        <a:rPr lang="en-US" sz="4000" dirty="0" smtClean="0">
                          <a:effectLst/>
                        </a:rPr>
                        <a:t>like </a:t>
                      </a:r>
                      <a:r>
                        <a:rPr lang="en-US" sz="4000" dirty="0" smtClean="0">
                          <a:effectLst/>
                        </a:rPr>
                        <a:t>Glue </a:t>
                      </a:r>
                      <a:r>
                        <a:rPr lang="en-US" sz="4000" dirty="0" smtClean="0">
                          <a:effectLst/>
                        </a:rPr>
                        <a:t>to God’s Word</a:t>
                      </a:r>
                      <a:r>
                        <a:rPr lang="en-US" sz="4000" baseline="0" dirty="0" smtClean="0">
                          <a:effectLst/>
                        </a:rPr>
                        <a:t> by Hating Evil and Loving Good </a:t>
                      </a:r>
                    </a:p>
                    <a:p>
                      <a:pPr marL="0" marR="0" algn="ctr">
                        <a:lnSpc>
                          <a:spcPct val="107000"/>
                        </a:lnSpc>
                        <a:spcBef>
                          <a:spcPts val="0"/>
                        </a:spcBef>
                        <a:spcAft>
                          <a:spcPts val="0"/>
                        </a:spcAft>
                      </a:pPr>
                      <a:r>
                        <a:rPr lang="en-US" sz="4000" baseline="0" dirty="0" smtClean="0">
                          <a:effectLst/>
                        </a:rPr>
                        <a:t>(Rom. 12:9; </a:t>
                      </a:r>
                    </a:p>
                    <a:p>
                      <a:pPr marL="0" marR="0" algn="ctr">
                        <a:lnSpc>
                          <a:spcPct val="107000"/>
                        </a:lnSpc>
                        <a:spcBef>
                          <a:spcPts val="0"/>
                        </a:spcBef>
                        <a:spcAft>
                          <a:spcPts val="0"/>
                        </a:spcAft>
                      </a:pPr>
                      <a:r>
                        <a:rPr lang="en-US" sz="4000" baseline="0" dirty="0" smtClean="0">
                          <a:effectLst/>
                        </a:rPr>
                        <a:t>2 Tim. 2:15)</a:t>
                      </a: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56553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28502099"/>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Humbled Himself in Prayer, especially when facing Death</a:t>
                      </a:r>
                    </a:p>
                    <a:p>
                      <a:pPr marL="0" marR="0" algn="ctr">
                        <a:lnSpc>
                          <a:spcPct val="107000"/>
                        </a:lnSpc>
                        <a:spcBef>
                          <a:spcPts val="0"/>
                        </a:spcBef>
                        <a:spcAft>
                          <a:spcPts val="0"/>
                        </a:spcAft>
                      </a:pP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(2 Chr. 30:20;</a:t>
                      </a:r>
                      <a:r>
                        <a:rPr lang="en-US" sz="3900" b="0" baseline="0" dirty="0" smtClean="0">
                          <a:effectLst/>
                          <a:latin typeface="Calibri" panose="020F0502020204030204" pitchFamily="34" charset="0"/>
                          <a:ea typeface="Calibri" panose="020F0502020204030204" pitchFamily="34" charset="0"/>
                          <a:cs typeface="Times New Roman" panose="02020603050405020304" pitchFamily="18" charset="0"/>
                        </a:rPr>
                        <a:t> Isaiah 38:1-3)</a:t>
                      </a: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3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2838863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75815797"/>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Humbled Himself in Prayer, especially when facing Death</a:t>
                      </a:r>
                    </a:p>
                    <a:p>
                      <a:pPr marL="0" marR="0" algn="ctr">
                        <a:lnSpc>
                          <a:spcPct val="107000"/>
                        </a:lnSpc>
                        <a:spcBef>
                          <a:spcPts val="0"/>
                        </a:spcBef>
                        <a:spcAft>
                          <a:spcPts val="0"/>
                        </a:spcAft>
                      </a:pP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(2 Chr. 30:20;</a:t>
                      </a:r>
                      <a:r>
                        <a:rPr lang="en-US" sz="3900" b="0" baseline="0" dirty="0" smtClean="0">
                          <a:effectLst/>
                          <a:latin typeface="Calibri" panose="020F0502020204030204" pitchFamily="34" charset="0"/>
                          <a:ea typeface="Calibri" panose="020F0502020204030204" pitchFamily="34" charset="0"/>
                          <a:cs typeface="Times New Roman" panose="02020603050405020304" pitchFamily="18" charset="0"/>
                        </a:rPr>
                        <a:t> Isaiah 38:1-3)</a:t>
                      </a: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3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rPr>
                        <a:t>Heard his Prayer,  Promised to Heal Him, Add 15 years to his Life, </a:t>
                      </a:r>
                    </a:p>
                    <a:p>
                      <a:pPr marL="0" marR="0" algn="ctr">
                        <a:lnSpc>
                          <a:spcPct val="107000"/>
                        </a:lnSpc>
                        <a:spcBef>
                          <a:spcPts val="0"/>
                        </a:spcBef>
                        <a:spcAft>
                          <a:spcPts val="0"/>
                        </a:spcAft>
                      </a:pPr>
                      <a:r>
                        <a:rPr lang="en-US" sz="4000" dirty="0" smtClean="0">
                          <a:effectLst/>
                        </a:rPr>
                        <a:t>&amp; Deliver Him</a:t>
                      </a:r>
                      <a:r>
                        <a:rPr lang="en-US" sz="4000" baseline="0" dirty="0" smtClean="0">
                          <a:effectLst/>
                        </a:rPr>
                        <a:t> from Assyria </a:t>
                      </a:r>
                    </a:p>
                    <a:p>
                      <a:pPr marL="0" marR="0" algn="ctr">
                        <a:lnSpc>
                          <a:spcPct val="107000"/>
                        </a:lnSpc>
                        <a:spcBef>
                          <a:spcPts val="0"/>
                        </a:spcBef>
                        <a:spcAft>
                          <a:spcPts val="0"/>
                        </a:spcAft>
                      </a:pPr>
                      <a:r>
                        <a:rPr lang="en-US" sz="4000" baseline="0" dirty="0" smtClean="0">
                          <a:effectLst/>
                        </a:rPr>
                        <a:t>(Isaiah 38:5-6)</a:t>
                      </a:r>
                      <a:endParaRPr lang="en-US" sz="4000" dirty="0" smtClean="0">
                        <a:effectLst/>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2956768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07709485"/>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Humbled Himself in Prayer, especially when facing Death</a:t>
                      </a:r>
                    </a:p>
                    <a:p>
                      <a:pPr marL="0" marR="0" algn="ctr">
                        <a:lnSpc>
                          <a:spcPct val="107000"/>
                        </a:lnSpc>
                        <a:spcBef>
                          <a:spcPts val="0"/>
                        </a:spcBef>
                        <a:spcAft>
                          <a:spcPts val="0"/>
                        </a:spcAft>
                      </a:pP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(2 Chr. 30:20;</a:t>
                      </a:r>
                      <a:r>
                        <a:rPr lang="en-US" sz="3900" b="0" baseline="0" dirty="0" smtClean="0">
                          <a:effectLst/>
                          <a:latin typeface="Calibri" panose="020F0502020204030204" pitchFamily="34" charset="0"/>
                          <a:ea typeface="Calibri" panose="020F0502020204030204" pitchFamily="34" charset="0"/>
                          <a:cs typeface="Times New Roman" panose="02020603050405020304" pitchFamily="18" charset="0"/>
                        </a:rPr>
                        <a:t> Isaiah 38:1-3)</a:t>
                      </a: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3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rPr>
                        <a:t>Heard his Prayer,  Promised to Heal Him, Add 15 years to his Life, </a:t>
                      </a:r>
                    </a:p>
                    <a:p>
                      <a:pPr marL="0" marR="0" algn="ctr">
                        <a:lnSpc>
                          <a:spcPct val="107000"/>
                        </a:lnSpc>
                        <a:spcBef>
                          <a:spcPts val="0"/>
                        </a:spcBef>
                        <a:spcAft>
                          <a:spcPts val="0"/>
                        </a:spcAft>
                      </a:pPr>
                      <a:r>
                        <a:rPr lang="en-US" sz="4000" dirty="0" smtClean="0">
                          <a:effectLst/>
                        </a:rPr>
                        <a:t>&amp; Deliver Him</a:t>
                      </a:r>
                      <a:r>
                        <a:rPr lang="en-US" sz="4000" baseline="0" dirty="0" smtClean="0">
                          <a:effectLst/>
                        </a:rPr>
                        <a:t> from Assyria </a:t>
                      </a:r>
                    </a:p>
                    <a:p>
                      <a:pPr marL="0" marR="0" algn="ctr">
                        <a:lnSpc>
                          <a:spcPct val="107000"/>
                        </a:lnSpc>
                        <a:spcBef>
                          <a:spcPts val="0"/>
                        </a:spcBef>
                        <a:spcAft>
                          <a:spcPts val="0"/>
                        </a:spcAft>
                      </a:pPr>
                      <a:r>
                        <a:rPr lang="en-US" sz="4000" baseline="0" dirty="0" smtClean="0">
                          <a:effectLst/>
                        </a:rPr>
                        <a:t>(Isaiah 38:5-6)</a:t>
                      </a:r>
                      <a:endParaRPr lang="en-US" sz="4000" dirty="0" smtClean="0">
                        <a:effectLst/>
                      </a:endParaRPr>
                    </a:p>
                  </a:txBody>
                  <a:tcPr marL="68580" marR="68580" marT="0" marB="0"/>
                </a:tc>
                <a:tc>
                  <a:txBody>
                    <a:bodyPr/>
                    <a:lstStyle/>
                    <a:p>
                      <a:pPr marL="0" marR="0" algn="ctr">
                        <a:lnSpc>
                          <a:spcPct val="107000"/>
                        </a:lnSpc>
                        <a:spcBef>
                          <a:spcPts val="0"/>
                        </a:spcBef>
                        <a:spcAft>
                          <a:spcPts val="0"/>
                        </a:spcAft>
                      </a:pPr>
                      <a:r>
                        <a:rPr lang="en-US" sz="4000" baseline="0" dirty="0" smtClean="0">
                          <a:effectLst/>
                        </a:rPr>
                        <a:t>Humble Yourself,  God will Exalt You Later and Grant You Mercy in Your Time of Need</a:t>
                      </a:r>
                    </a:p>
                    <a:p>
                      <a:pPr marL="0" marR="0" algn="ctr">
                        <a:lnSpc>
                          <a:spcPct val="107000"/>
                        </a:lnSpc>
                        <a:spcBef>
                          <a:spcPts val="0"/>
                        </a:spcBef>
                        <a:spcAft>
                          <a:spcPts val="0"/>
                        </a:spcAft>
                      </a:pPr>
                      <a:r>
                        <a:rPr lang="en-US" sz="4000" baseline="0" dirty="0" smtClean="0">
                          <a:effectLst/>
                        </a:rPr>
                        <a:t> (1 Peter 5:5-7; </a:t>
                      </a:r>
                    </a:p>
                    <a:p>
                      <a:pPr marL="0" marR="0" algn="ctr">
                        <a:lnSpc>
                          <a:spcPct val="107000"/>
                        </a:lnSpc>
                        <a:spcBef>
                          <a:spcPts val="0"/>
                        </a:spcBef>
                        <a:spcAft>
                          <a:spcPts val="0"/>
                        </a:spcAft>
                      </a:pPr>
                      <a:r>
                        <a:rPr lang="en-US" sz="4000" baseline="0" dirty="0" smtClean="0">
                          <a:effectLst/>
                        </a:rPr>
                        <a:t>Heb. 4:14-16)</a:t>
                      </a: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4038248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74493621"/>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Trusted in God, not the False Promises of the King of Assyria</a:t>
                      </a:r>
                    </a:p>
                    <a:p>
                      <a:pPr marL="0" marR="0" algn="ctr">
                        <a:lnSpc>
                          <a:spcPct val="107000"/>
                        </a:lnSpc>
                        <a:spcBef>
                          <a:spcPts val="0"/>
                        </a:spcBef>
                        <a:spcAft>
                          <a:spcPts val="0"/>
                        </a:spcAft>
                      </a:pPr>
                      <a:r>
                        <a:rPr lang="en-US" sz="3900" b="0" dirty="0" smtClean="0">
                          <a:effectLst/>
                          <a:latin typeface="+mn-lt"/>
                          <a:ea typeface="Calibri" panose="020F0502020204030204" pitchFamily="34" charset="0"/>
                          <a:cs typeface="Times New Roman" panose="02020603050405020304" pitchFamily="18" charset="0"/>
                        </a:rPr>
                        <a:t>(2 Kgs. 18:5,</a:t>
                      </a:r>
                      <a:r>
                        <a:rPr lang="en-US" sz="3900" b="0" baseline="0" dirty="0" smtClean="0">
                          <a:effectLst/>
                          <a:latin typeface="+mn-lt"/>
                          <a:ea typeface="Calibri" panose="020F0502020204030204" pitchFamily="34" charset="0"/>
                          <a:cs typeface="Times New Roman" panose="02020603050405020304" pitchFamily="18" charset="0"/>
                        </a:rPr>
                        <a:t> 19-35;      </a:t>
                      </a:r>
                      <a:r>
                        <a:rPr lang="en-US" sz="3900" b="0" kern="1200" dirty="0" smtClean="0">
                          <a:solidFill>
                            <a:schemeClr val="lt1"/>
                          </a:solidFill>
                          <a:effectLst/>
                          <a:latin typeface="+mn-lt"/>
                          <a:ea typeface="+mn-ea"/>
                          <a:cs typeface="+mn-cs"/>
                        </a:rPr>
                        <a:t>19:14-19; </a:t>
                      </a:r>
                    </a:p>
                    <a:p>
                      <a:pPr marL="0" marR="0" algn="ctr">
                        <a:lnSpc>
                          <a:spcPct val="107000"/>
                        </a:lnSpc>
                        <a:spcBef>
                          <a:spcPts val="0"/>
                        </a:spcBef>
                        <a:spcAft>
                          <a:spcPts val="0"/>
                        </a:spcAft>
                      </a:pPr>
                      <a:r>
                        <a:rPr lang="en-US" sz="3900" b="0" kern="1200" dirty="0" smtClean="0">
                          <a:solidFill>
                            <a:schemeClr val="lt1"/>
                          </a:solidFill>
                          <a:effectLst/>
                          <a:latin typeface="+mn-lt"/>
                          <a:ea typeface="+mn-ea"/>
                          <a:cs typeface="+mn-cs"/>
                        </a:rPr>
                        <a:t>2 Chr. 32:7-8)</a:t>
                      </a:r>
                      <a:endParaRPr lang="en-US" sz="39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3504809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571831"/>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Trusted in God, not the False Promises of the King of Assyria</a:t>
                      </a:r>
                    </a:p>
                    <a:p>
                      <a:pPr marL="0" marR="0" algn="ctr">
                        <a:lnSpc>
                          <a:spcPct val="107000"/>
                        </a:lnSpc>
                        <a:spcBef>
                          <a:spcPts val="0"/>
                        </a:spcBef>
                        <a:spcAft>
                          <a:spcPts val="0"/>
                        </a:spcAft>
                      </a:pPr>
                      <a:r>
                        <a:rPr lang="en-US" sz="3900" b="0" dirty="0" smtClean="0">
                          <a:effectLst/>
                          <a:latin typeface="+mn-lt"/>
                          <a:ea typeface="Calibri" panose="020F0502020204030204" pitchFamily="34" charset="0"/>
                          <a:cs typeface="Times New Roman" panose="02020603050405020304" pitchFamily="18" charset="0"/>
                        </a:rPr>
                        <a:t>(2 Kgs. 18:5,</a:t>
                      </a:r>
                      <a:r>
                        <a:rPr lang="en-US" sz="3900" b="0" baseline="0" dirty="0" smtClean="0">
                          <a:effectLst/>
                          <a:latin typeface="+mn-lt"/>
                          <a:ea typeface="Calibri" panose="020F0502020204030204" pitchFamily="34" charset="0"/>
                          <a:cs typeface="Times New Roman" panose="02020603050405020304" pitchFamily="18" charset="0"/>
                        </a:rPr>
                        <a:t> 19-35;      </a:t>
                      </a:r>
                      <a:r>
                        <a:rPr lang="en-US" sz="3900" b="0" kern="1200" dirty="0" smtClean="0">
                          <a:solidFill>
                            <a:schemeClr val="lt1"/>
                          </a:solidFill>
                          <a:effectLst/>
                          <a:latin typeface="+mn-lt"/>
                          <a:ea typeface="+mn-ea"/>
                          <a:cs typeface="+mn-cs"/>
                        </a:rPr>
                        <a:t>19:14-19; </a:t>
                      </a:r>
                    </a:p>
                    <a:p>
                      <a:pPr marL="0" marR="0" algn="ctr">
                        <a:lnSpc>
                          <a:spcPct val="107000"/>
                        </a:lnSpc>
                        <a:spcBef>
                          <a:spcPts val="0"/>
                        </a:spcBef>
                        <a:spcAft>
                          <a:spcPts val="0"/>
                        </a:spcAft>
                      </a:pPr>
                      <a:r>
                        <a:rPr lang="en-US" sz="3900" b="0" kern="1200" dirty="0" smtClean="0">
                          <a:solidFill>
                            <a:schemeClr val="lt1"/>
                          </a:solidFill>
                          <a:effectLst/>
                          <a:latin typeface="+mn-lt"/>
                          <a:ea typeface="+mn-ea"/>
                          <a:cs typeface="+mn-cs"/>
                        </a:rPr>
                        <a:t>2 Chr. 32:7-8)</a:t>
                      </a:r>
                      <a:endParaRPr lang="en-US" sz="39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baseline="0" dirty="0" smtClean="0">
                          <a:effectLst/>
                        </a:rPr>
                        <a:t>Totally Destroyed the Assyrian Army of 185,000, the King Dies &amp; Judah is Spared </a:t>
                      </a:r>
                    </a:p>
                    <a:p>
                      <a:pPr marL="0" marR="0" algn="ctr">
                        <a:lnSpc>
                          <a:spcPct val="107000"/>
                        </a:lnSpc>
                        <a:spcBef>
                          <a:spcPts val="0"/>
                        </a:spcBef>
                        <a:spcAft>
                          <a:spcPts val="0"/>
                        </a:spcAft>
                      </a:pPr>
                      <a:r>
                        <a:rPr lang="en-US" sz="4000" baseline="0" dirty="0" smtClean="0">
                          <a:effectLst/>
                        </a:rPr>
                        <a:t>(2 Kgs. 19:35-37)</a:t>
                      </a:r>
                      <a:endParaRPr lang="en-US" sz="4000" dirty="0" smtClean="0">
                        <a:effectLst/>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327392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69857578"/>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3900" b="0" dirty="0" smtClean="0">
                          <a:effectLst/>
                          <a:latin typeface="Calibri" panose="020F0502020204030204" pitchFamily="34" charset="0"/>
                          <a:ea typeface="Calibri" panose="020F0502020204030204" pitchFamily="34" charset="0"/>
                          <a:cs typeface="Times New Roman" panose="02020603050405020304" pitchFamily="18" charset="0"/>
                        </a:rPr>
                        <a:t>Trusted in God, not the False Promises of the King of Assyria</a:t>
                      </a:r>
                    </a:p>
                    <a:p>
                      <a:pPr marL="0" marR="0" algn="ctr">
                        <a:lnSpc>
                          <a:spcPct val="107000"/>
                        </a:lnSpc>
                        <a:spcBef>
                          <a:spcPts val="0"/>
                        </a:spcBef>
                        <a:spcAft>
                          <a:spcPts val="0"/>
                        </a:spcAft>
                      </a:pPr>
                      <a:r>
                        <a:rPr lang="en-US" sz="3900" b="0" dirty="0" smtClean="0">
                          <a:effectLst/>
                          <a:latin typeface="+mn-lt"/>
                          <a:ea typeface="Calibri" panose="020F0502020204030204" pitchFamily="34" charset="0"/>
                          <a:cs typeface="Times New Roman" panose="02020603050405020304" pitchFamily="18" charset="0"/>
                        </a:rPr>
                        <a:t>(2 Kgs. 18:5,</a:t>
                      </a:r>
                      <a:r>
                        <a:rPr lang="en-US" sz="3900" b="0" baseline="0" dirty="0" smtClean="0">
                          <a:effectLst/>
                          <a:latin typeface="+mn-lt"/>
                          <a:ea typeface="Calibri" panose="020F0502020204030204" pitchFamily="34" charset="0"/>
                          <a:cs typeface="Times New Roman" panose="02020603050405020304" pitchFamily="18" charset="0"/>
                        </a:rPr>
                        <a:t> 19-35;      </a:t>
                      </a:r>
                      <a:r>
                        <a:rPr lang="en-US" sz="3900" b="0" kern="1200" dirty="0" smtClean="0">
                          <a:solidFill>
                            <a:schemeClr val="lt1"/>
                          </a:solidFill>
                          <a:effectLst/>
                          <a:latin typeface="+mn-lt"/>
                          <a:ea typeface="+mn-ea"/>
                          <a:cs typeface="+mn-cs"/>
                        </a:rPr>
                        <a:t>19:14-19; </a:t>
                      </a:r>
                    </a:p>
                    <a:p>
                      <a:pPr marL="0" marR="0" algn="ctr">
                        <a:lnSpc>
                          <a:spcPct val="107000"/>
                        </a:lnSpc>
                        <a:spcBef>
                          <a:spcPts val="0"/>
                        </a:spcBef>
                        <a:spcAft>
                          <a:spcPts val="0"/>
                        </a:spcAft>
                      </a:pPr>
                      <a:r>
                        <a:rPr lang="en-US" sz="3900" b="0" kern="1200" dirty="0" smtClean="0">
                          <a:solidFill>
                            <a:schemeClr val="lt1"/>
                          </a:solidFill>
                          <a:effectLst/>
                          <a:latin typeface="+mn-lt"/>
                          <a:ea typeface="+mn-ea"/>
                          <a:cs typeface="+mn-cs"/>
                        </a:rPr>
                        <a:t>2 Chr. 32:7-8)</a:t>
                      </a:r>
                      <a:endParaRPr lang="en-US" sz="39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baseline="0" dirty="0" smtClean="0">
                          <a:effectLst/>
                        </a:rPr>
                        <a:t>Totally Destroyed the Assyrian Army of 185,000, the King Dies &amp; Judah is Spared </a:t>
                      </a:r>
                    </a:p>
                    <a:p>
                      <a:pPr marL="0" marR="0" algn="ctr">
                        <a:lnSpc>
                          <a:spcPct val="107000"/>
                        </a:lnSpc>
                        <a:spcBef>
                          <a:spcPts val="0"/>
                        </a:spcBef>
                        <a:spcAft>
                          <a:spcPts val="0"/>
                        </a:spcAft>
                      </a:pPr>
                      <a:r>
                        <a:rPr lang="en-US" sz="4000" baseline="0" dirty="0" smtClean="0">
                          <a:effectLst/>
                        </a:rPr>
                        <a:t>(2 Kgs. 19:35-37)</a:t>
                      </a:r>
                      <a:endParaRPr lang="en-US" sz="4000" dirty="0" smtClean="0">
                        <a:effectLst/>
                      </a:endParaRPr>
                    </a:p>
                  </a:txBody>
                  <a:tcPr marL="68580" marR="68580" marT="0" marB="0"/>
                </a:tc>
                <a:tc>
                  <a:txBody>
                    <a:bodyPr/>
                    <a:lstStyle/>
                    <a:p>
                      <a:pPr marL="0" marR="0" algn="ctr">
                        <a:lnSpc>
                          <a:spcPct val="107000"/>
                        </a:lnSpc>
                        <a:spcBef>
                          <a:spcPts val="0"/>
                        </a:spcBef>
                        <a:spcAft>
                          <a:spcPts val="0"/>
                        </a:spcAft>
                      </a:pPr>
                      <a:r>
                        <a:rPr lang="en-US" sz="4000" dirty="0" smtClean="0">
                          <a:effectLst/>
                        </a:rPr>
                        <a:t>Trust in God with All Your heart</a:t>
                      </a:r>
                      <a:r>
                        <a:rPr lang="en-US" sz="4000" baseline="0" dirty="0" smtClean="0">
                          <a:effectLst/>
                        </a:rPr>
                        <a:t> and not on the False Promises of Man</a:t>
                      </a:r>
                    </a:p>
                    <a:p>
                      <a:pPr marL="0" marR="0" algn="ctr">
                        <a:lnSpc>
                          <a:spcPct val="107000"/>
                        </a:lnSpc>
                        <a:spcBef>
                          <a:spcPts val="0"/>
                        </a:spcBef>
                        <a:spcAft>
                          <a:spcPts val="0"/>
                        </a:spcAft>
                      </a:pPr>
                      <a:r>
                        <a:rPr lang="en-US" sz="4000" baseline="0" dirty="0" smtClean="0">
                          <a:effectLst/>
                        </a:rPr>
                        <a:t>(Proverbs 3:5-7;     1 Cor. 2:4-5;  </a:t>
                      </a:r>
                      <a:r>
                        <a:rPr lang="en-US" sz="4000" baseline="0" dirty="0" smtClean="0">
                          <a:effectLst/>
                        </a:rPr>
                        <a:t>2Timothy </a:t>
                      </a:r>
                      <a:r>
                        <a:rPr lang="en-US" sz="4000" baseline="0" dirty="0" smtClean="0">
                          <a:effectLst/>
                        </a:rPr>
                        <a:t>1:12)</a:t>
                      </a: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2819261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2272"/>
          </a:xfrm>
        </p:spPr>
        <p:txBody>
          <a:bodyPr>
            <a:normAutofit/>
          </a:bodyPr>
          <a:lstStyle/>
          <a:p>
            <a:pPr algn="ctr"/>
            <a:r>
              <a:rPr lang="en-US" sz="6000" dirty="0" smtClean="0">
                <a:solidFill>
                  <a:srgbClr val="FFFF00"/>
                </a:solidFill>
                <a:latin typeface="+mn-lt"/>
              </a:rPr>
              <a:t>What Made Hezekiah a Great King?</a:t>
            </a:r>
            <a:endParaRPr lang="en-US" sz="6000" dirty="0">
              <a:solidFill>
                <a:srgbClr val="FFFF00"/>
              </a:solidFill>
              <a:latin typeface="+mn-lt"/>
            </a:endParaRPr>
          </a:p>
        </p:txBody>
      </p:sp>
      <p:sp>
        <p:nvSpPr>
          <p:cNvPr id="3" name="Content Placeholder 2"/>
          <p:cNvSpPr>
            <a:spLocks noGrp="1"/>
          </p:cNvSpPr>
          <p:nvPr>
            <p:ph idx="1"/>
          </p:nvPr>
        </p:nvSpPr>
        <p:spPr>
          <a:xfrm>
            <a:off x="0" y="972272"/>
            <a:ext cx="12192000" cy="5885727"/>
          </a:xfrm>
        </p:spPr>
        <p:txBody>
          <a:bodyPr>
            <a:normAutofit/>
          </a:bodyPr>
          <a:lstStyle/>
          <a:p>
            <a:pPr marL="0" indent="0">
              <a:buNone/>
            </a:pPr>
            <a:r>
              <a:rPr lang="en-US" sz="3600" dirty="0" smtClean="0">
                <a:solidFill>
                  <a:schemeClr val="bg1"/>
                </a:solidFill>
              </a:rPr>
              <a:t>Not his parents, politics, power, prosperity, or pride</a:t>
            </a:r>
          </a:p>
          <a:p>
            <a:pPr marL="0" indent="0">
              <a:buNone/>
            </a:pPr>
            <a:endParaRPr lang="en-US" sz="800" dirty="0" smtClean="0">
              <a:solidFill>
                <a:schemeClr val="bg1"/>
              </a:solidFill>
            </a:endParaRPr>
          </a:p>
          <a:p>
            <a:pPr marL="0" indent="0">
              <a:buNone/>
            </a:pPr>
            <a:r>
              <a:rPr lang="en-US" sz="3600" dirty="0" smtClean="0">
                <a:solidFill>
                  <a:schemeClr val="bg1"/>
                </a:solidFill>
              </a:rPr>
              <a:t>“He did </a:t>
            </a:r>
            <a:r>
              <a:rPr lang="en-US" sz="3600" u="sng" dirty="0" smtClean="0">
                <a:solidFill>
                  <a:schemeClr val="bg1"/>
                </a:solidFill>
              </a:rPr>
              <a:t>right</a:t>
            </a:r>
            <a:r>
              <a:rPr lang="en-US" sz="3600" dirty="0" smtClean="0">
                <a:solidFill>
                  <a:schemeClr val="bg1"/>
                </a:solidFill>
              </a:rPr>
              <a:t> in the sight of the Lord” (2 Kings 18:3)</a:t>
            </a:r>
          </a:p>
          <a:p>
            <a:pPr marL="0" indent="0">
              <a:buNone/>
            </a:pPr>
            <a:endParaRPr lang="en-US" sz="800" dirty="0">
              <a:solidFill>
                <a:schemeClr val="bg1"/>
              </a:solidFill>
            </a:endParaRPr>
          </a:p>
          <a:p>
            <a:pPr marL="0" indent="0">
              <a:buNone/>
            </a:pPr>
            <a:r>
              <a:rPr lang="en-US" sz="3600" b="1" u="sng" dirty="0" smtClean="0">
                <a:solidFill>
                  <a:schemeClr val="bg1"/>
                </a:solidFill>
              </a:rPr>
              <a:t>R</a:t>
            </a:r>
            <a:r>
              <a:rPr lang="en-US" sz="3600" dirty="0" smtClean="0">
                <a:solidFill>
                  <a:schemeClr val="bg1"/>
                </a:solidFill>
              </a:rPr>
              <a:t>estored Worship (Let’s Reverence God)</a:t>
            </a:r>
          </a:p>
          <a:p>
            <a:pPr marL="0" indent="0">
              <a:buNone/>
            </a:pPr>
            <a:endParaRPr lang="en-US" sz="800" dirty="0" smtClean="0">
              <a:solidFill>
                <a:schemeClr val="bg1"/>
              </a:solidFill>
            </a:endParaRPr>
          </a:p>
          <a:p>
            <a:pPr marL="0" indent="0">
              <a:buNone/>
            </a:pPr>
            <a:r>
              <a:rPr lang="en-US" sz="3600" b="1" u="sng" dirty="0" smtClean="0">
                <a:solidFill>
                  <a:schemeClr val="bg1"/>
                </a:solidFill>
              </a:rPr>
              <a:t>I</a:t>
            </a:r>
            <a:r>
              <a:rPr lang="en-US" sz="3600" dirty="0" smtClean="0">
                <a:solidFill>
                  <a:schemeClr val="bg1"/>
                </a:solidFill>
              </a:rPr>
              <a:t>dols were Destroyed (Let’s Destroy False Arguments)</a:t>
            </a:r>
          </a:p>
          <a:p>
            <a:pPr marL="0" indent="0">
              <a:buNone/>
            </a:pPr>
            <a:endParaRPr lang="en-US" sz="800" dirty="0" smtClean="0">
              <a:solidFill>
                <a:schemeClr val="bg1"/>
              </a:solidFill>
            </a:endParaRPr>
          </a:p>
          <a:p>
            <a:pPr marL="0" indent="0">
              <a:buNone/>
            </a:pPr>
            <a:r>
              <a:rPr lang="en-US" sz="3600" b="1" u="sng" dirty="0" smtClean="0">
                <a:solidFill>
                  <a:schemeClr val="bg1"/>
                </a:solidFill>
              </a:rPr>
              <a:t>G</a:t>
            </a:r>
            <a:r>
              <a:rPr lang="en-US" sz="3600" dirty="0" smtClean="0">
                <a:solidFill>
                  <a:schemeClr val="bg1"/>
                </a:solidFill>
              </a:rPr>
              <a:t>lued to God’s Word so as to Obey Him (Let’s Do the Same)</a:t>
            </a:r>
          </a:p>
          <a:p>
            <a:pPr marL="0" indent="0">
              <a:buNone/>
            </a:pPr>
            <a:endParaRPr lang="en-US" sz="800" dirty="0" smtClean="0">
              <a:solidFill>
                <a:schemeClr val="bg1"/>
              </a:solidFill>
            </a:endParaRPr>
          </a:p>
          <a:p>
            <a:pPr marL="0" indent="0">
              <a:buNone/>
            </a:pPr>
            <a:r>
              <a:rPr lang="en-US" sz="3600" b="1" u="sng" dirty="0" smtClean="0">
                <a:solidFill>
                  <a:schemeClr val="bg1"/>
                </a:solidFill>
              </a:rPr>
              <a:t>H</a:t>
            </a:r>
            <a:r>
              <a:rPr lang="en-US" sz="3600" dirty="0" smtClean="0">
                <a:solidFill>
                  <a:schemeClr val="bg1"/>
                </a:solidFill>
              </a:rPr>
              <a:t>umbled Himself, Especially facing Death (Let’s Do the Same)</a:t>
            </a:r>
          </a:p>
          <a:p>
            <a:pPr marL="0" indent="0">
              <a:buNone/>
            </a:pPr>
            <a:endParaRPr lang="en-US" sz="800" dirty="0" smtClean="0">
              <a:solidFill>
                <a:schemeClr val="bg1"/>
              </a:solidFill>
            </a:endParaRPr>
          </a:p>
          <a:p>
            <a:pPr marL="0" indent="0">
              <a:buNone/>
            </a:pPr>
            <a:r>
              <a:rPr lang="en-US" sz="3600" b="1" u="sng" dirty="0" smtClean="0">
                <a:solidFill>
                  <a:schemeClr val="bg1"/>
                </a:solidFill>
              </a:rPr>
              <a:t>T</a:t>
            </a:r>
            <a:r>
              <a:rPr lang="en-US" sz="3600" dirty="0" smtClean="0">
                <a:solidFill>
                  <a:schemeClr val="bg1"/>
                </a:solidFill>
              </a:rPr>
              <a:t>rusted in God, not Man (Let’s Do the Same)</a:t>
            </a:r>
            <a:endParaRPr lang="en-US" sz="3600" dirty="0">
              <a:solidFill>
                <a:schemeClr val="bg1"/>
              </a:solidFill>
            </a:endParaRPr>
          </a:p>
        </p:txBody>
      </p:sp>
    </p:spTree>
    <p:extLst>
      <p:ext uri="{BB962C8B-B14F-4D97-AF65-F5344CB8AC3E}">
        <p14:creationId xmlns:p14="http://schemas.microsoft.com/office/powerpoint/2010/main" val="426417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2846070" cy="6858000"/>
          </a:xfrm>
        </p:spPr>
        <p:txBody>
          <a:bodyPr>
            <a:normAutofit/>
          </a:bodyPr>
          <a:lstStyle/>
          <a:p>
            <a:r>
              <a:rPr lang="en-US" sz="5000" dirty="0" smtClean="0">
                <a:solidFill>
                  <a:srgbClr val="FFFF00"/>
                </a:solidFill>
              </a:rPr>
              <a:t>What Made Hezekiah </a:t>
            </a:r>
          </a:p>
          <a:p>
            <a:r>
              <a:rPr lang="en-US" sz="5000" dirty="0" smtClean="0">
                <a:solidFill>
                  <a:srgbClr val="FFFF00"/>
                </a:solidFill>
              </a:rPr>
              <a:t>a Great King?</a:t>
            </a:r>
          </a:p>
          <a:p>
            <a:r>
              <a:rPr lang="en-US" sz="3800" dirty="0" smtClean="0">
                <a:solidFill>
                  <a:srgbClr val="FFFF00"/>
                </a:solidFill>
              </a:rPr>
              <a:t>2 Kings 18-20</a:t>
            </a:r>
          </a:p>
          <a:p>
            <a:r>
              <a:rPr lang="en-US" sz="3800" dirty="0" smtClean="0">
                <a:solidFill>
                  <a:srgbClr val="FFFF00"/>
                </a:solidFill>
              </a:rPr>
              <a:t>2 Chr. 29-32</a:t>
            </a:r>
          </a:p>
          <a:p>
            <a:r>
              <a:rPr lang="en-US" sz="3800" dirty="0" smtClean="0">
                <a:solidFill>
                  <a:srgbClr val="FFFF00"/>
                </a:solidFill>
              </a:rPr>
              <a:t>Isaiah 36-39</a:t>
            </a:r>
          </a:p>
          <a:p>
            <a:r>
              <a:rPr lang="en-US" sz="3800" dirty="0" smtClean="0">
                <a:solidFill>
                  <a:srgbClr val="FFFF00"/>
                </a:solidFill>
              </a:rPr>
              <a:t>(2 Chr. 29:2)</a:t>
            </a:r>
            <a:endParaRPr lang="en-US" sz="3800" dirty="0">
              <a:solidFill>
                <a:srgbClr val="FFFF00"/>
              </a:solidFill>
            </a:endParaRPr>
          </a:p>
        </p:txBody>
      </p:sp>
      <p:pic>
        <p:nvPicPr>
          <p:cNvPr id="1026" name="Picture 2" descr="I37 spread 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6664" y="-68580"/>
            <a:ext cx="9445336" cy="6926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7150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mn-lt"/>
              </a:rPr>
              <a:t>Hymns for Worship at </a:t>
            </a:r>
            <a:r>
              <a:rPr lang="en-US" sz="5500" dirty="0" err="1" smtClean="0">
                <a:solidFill>
                  <a:srgbClr val="FFFF00"/>
                </a:solidFill>
                <a:latin typeface="+mn-lt"/>
              </a:rPr>
              <a:t>Woodmont</a:t>
            </a:r>
            <a:endParaRPr lang="en-US" sz="5500" dirty="0">
              <a:solidFill>
                <a:srgbClr val="FFFF00"/>
              </a:solidFill>
              <a:latin typeface="+mn-lt"/>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44- To God be the Glory</a:t>
            </a:r>
          </a:p>
          <a:p>
            <a:pPr marL="0" indent="0">
              <a:buNone/>
            </a:pPr>
            <a:r>
              <a:rPr lang="en-US" sz="4000" dirty="0" smtClean="0">
                <a:solidFill>
                  <a:schemeClr val="bg1"/>
                </a:solidFill>
              </a:rPr>
              <a:t>36- Each Step I Take</a:t>
            </a:r>
          </a:p>
          <a:p>
            <a:pPr marL="0" indent="0">
              <a:buNone/>
            </a:pPr>
            <a:r>
              <a:rPr lang="en-US" sz="4000" dirty="0" smtClean="0">
                <a:solidFill>
                  <a:schemeClr val="bg1"/>
                </a:solidFill>
              </a:rPr>
              <a:t>170- In Gethsemane Alone</a:t>
            </a:r>
          </a:p>
          <a:p>
            <a:pPr marL="0" indent="0">
              <a:buNone/>
            </a:pPr>
            <a:r>
              <a:rPr lang="en-US" sz="4000" dirty="0" smtClean="0">
                <a:solidFill>
                  <a:schemeClr val="bg1"/>
                </a:solidFill>
              </a:rPr>
              <a:t>423- </a:t>
            </a:r>
            <a:r>
              <a:rPr lang="en-US" sz="4000" dirty="0" err="1" smtClean="0">
                <a:solidFill>
                  <a:schemeClr val="bg1"/>
                </a:solidFill>
              </a:rPr>
              <a:t>‘Tis</a:t>
            </a:r>
            <a:r>
              <a:rPr lang="en-US" sz="4000" dirty="0" smtClean="0">
                <a:solidFill>
                  <a:schemeClr val="bg1"/>
                </a:solidFill>
              </a:rPr>
              <a:t> So Sweet to Trust in Jesus</a:t>
            </a:r>
          </a:p>
          <a:p>
            <a:pPr marL="0" indent="0">
              <a:buNone/>
            </a:pPr>
            <a:r>
              <a:rPr lang="en-US" sz="4000" dirty="0" smtClean="0">
                <a:solidFill>
                  <a:schemeClr val="bg1"/>
                </a:solidFill>
              </a:rPr>
              <a:t>326- Trust and Obey</a:t>
            </a:r>
          </a:p>
          <a:p>
            <a:pPr marL="0" indent="0">
              <a:buNone/>
            </a:pPr>
            <a:r>
              <a:rPr lang="en-US" sz="4000" dirty="0" smtClean="0">
                <a:solidFill>
                  <a:schemeClr val="bg1"/>
                </a:solidFill>
              </a:rPr>
              <a:t>576- Faith is the Victory</a:t>
            </a:r>
            <a:endParaRPr lang="en-US" sz="4000" dirty="0">
              <a:solidFill>
                <a:schemeClr val="bg1"/>
              </a:solidFill>
            </a:endParaRPr>
          </a:p>
        </p:txBody>
      </p:sp>
    </p:spTree>
    <p:extLst>
      <p:ext uri="{BB962C8B-B14F-4D97-AF65-F5344CB8AC3E}">
        <p14:creationId xmlns:p14="http://schemas.microsoft.com/office/powerpoint/2010/main" val="271146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82665900"/>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b="1" dirty="0">
                          <a:effectLst/>
                        </a:rPr>
                        <a:t>What Made Hezekiah </a:t>
                      </a:r>
                      <a:r>
                        <a:rPr lang="en-US" sz="4000" b="1" dirty="0" smtClean="0">
                          <a:effectLst/>
                        </a:rPr>
                        <a:t>a </a:t>
                      </a:r>
                    </a:p>
                    <a:p>
                      <a:pPr marL="0" marR="0" algn="ctr">
                        <a:lnSpc>
                          <a:spcPct val="107000"/>
                        </a:lnSpc>
                        <a:spcBef>
                          <a:spcPts val="0"/>
                        </a:spcBef>
                        <a:spcAft>
                          <a:spcPts val="0"/>
                        </a:spcAft>
                      </a:pPr>
                      <a:r>
                        <a:rPr lang="en-US" sz="4000" b="1" dirty="0" smtClean="0">
                          <a:effectLst/>
                        </a:rPr>
                        <a:t>Great King</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b="1" dirty="0" smtClean="0">
                        <a:effectLst/>
                      </a:endParaRPr>
                    </a:p>
                    <a:p>
                      <a:pPr marL="0" marR="0" algn="ctr">
                        <a:lnSpc>
                          <a:spcPct val="107000"/>
                        </a:lnSpc>
                        <a:spcBef>
                          <a:spcPts val="0"/>
                        </a:spcBef>
                        <a:spcAft>
                          <a:spcPts val="0"/>
                        </a:spcAft>
                      </a:pPr>
                      <a:r>
                        <a:rPr lang="en-US" sz="4000" b="1" dirty="0" smtClean="0">
                          <a:effectLst/>
                        </a:rPr>
                        <a:t>God’s </a:t>
                      </a:r>
                      <a:r>
                        <a:rPr lang="en-US" sz="4000" b="1" dirty="0">
                          <a:effectLst/>
                        </a:rPr>
                        <a:t>Blessing</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b="1" dirty="0">
                          <a:effectLst/>
                        </a:rPr>
                        <a:t>What Christians Should Do</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02878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97921391"/>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b="1" dirty="0">
                          <a:effectLst/>
                        </a:rPr>
                        <a:t>What Made Hezekiah </a:t>
                      </a:r>
                      <a:r>
                        <a:rPr lang="en-US" sz="4000" b="1" dirty="0" smtClean="0">
                          <a:effectLst/>
                        </a:rPr>
                        <a:t>a </a:t>
                      </a:r>
                    </a:p>
                    <a:p>
                      <a:pPr marL="0" marR="0" algn="ctr">
                        <a:lnSpc>
                          <a:spcPct val="107000"/>
                        </a:lnSpc>
                        <a:spcBef>
                          <a:spcPts val="0"/>
                        </a:spcBef>
                        <a:spcAft>
                          <a:spcPts val="0"/>
                        </a:spcAft>
                      </a:pPr>
                      <a:r>
                        <a:rPr lang="en-US" sz="4000" b="1" dirty="0" smtClean="0">
                          <a:effectLst/>
                        </a:rPr>
                        <a:t>Great King</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b="1" dirty="0" smtClean="0">
                        <a:effectLst/>
                      </a:endParaRPr>
                    </a:p>
                    <a:p>
                      <a:pPr marL="0" marR="0" algn="ctr">
                        <a:lnSpc>
                          <a:spcPct val="107000"/>
                        </a:lnSpc>
                        <a:spcBef>
                          <a:spcPts val="0"/>
                        </a:spcBef>
                        <a:spcAft>
                          <a:spcPts val="0"/>
                        </a:spcAft>
                      </a:pPr>
                      <a:r>
                        <a:rPr lang="en-US" sz="4000" b="1" dirty="0" smtClean="0">
                          <a:effectLst/>
                        </a:rPr>
                        <a:t>God’s </a:t>
                      </a:r>
                      <a:r>
                        <a:rPr lang="en-US" sz="4000" b="1" dirty="0">
                          <a:effectLst/>
                        </a:rPr>
                        <a:t>Blessing</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b="1" dirty="0">
                          <a:effectLst/>
                        </a:rPr>
                        <a:t>What Christians Should Do</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endParaRPr lang="en-US" sz="4000" b="0" dirty="0" smtClean="0">
                        <a:effectLst/>
                      </a:endParaRPr>
                    </a:p>
                    <a:p>
                      <a:pPr marL="0" marR="0" algn="ctr">
                        <a:lnSpc>
                          <a:spcPct val="107000"/>
                        </a:lnSpc>
                        <a:spcBef>
                          <a:spcPts val="0"/>
                        </a:spcBef>
                        <a:spcAft>
                          <a:spcPts val="0"/>
                        </a:spcAft>
                      </a:pPr>
                      <a:r>
                        <a:rPr lang="en-US" sz="4000" b="0" dirty="0" smtClean="0">
                          <a:effectLst/>
                        </a:rPr>
                        <a:t>Restored </a:t>
                      </a:r>
                      <a:r>
                        <a:rPr lang="en-US" sz="4000" b="0" dirty="0">
                          <a:effectLst/>
                        </a:rPr>
                        <a:t>Worship that Pleased God (2 Chr. 29:3-11; 15-19; 29, 36; 30:1-4, 10-11)</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69963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97404878"/>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b="1" dirty="0">
                          <a:effectLst/>
                        </a:rPr>
                        <a:t>What Made Hezekiah </a:t>
                      </a:r>
                      <a:r>
                        <a:rPr lang="en-US" sz="4000" b="1" dirty="0" smtClean="0">
                          <a:effectLst/>
                        </a:rPr>
                        <a:t>a </a:t>
                      </a:r>
                    </a:p>
                    <a:p>
                      <a:pPr marL="0" marR="0" algn="ctr">
                        <a:lnSpc>
                          <a:spcPct val="107000"/>
                        </a:lnSpc>
                        <a:spcBef>
                          <a:spcPts val="0"/>
                        </a:spcBef>
                        <a:spcAft>
                          <a:spcPts val="0"/>
                        </a:spcAft>
                      </a:pPr>
                      <a:r>
                        <a:rPr lang="en-US" sz="4000" b="1" dirty="0" smtClean="0">
                          <a:effectLst/>
                        </a:rPr>
                        <a:t>Great King</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b="1" dirty="0" smtClean="0">
                        <a:effectLst/>
                      </a:endParaRPr>
                    </a:p>
                    <a:p>
                      <a:pPr marL="0" marR="0" algn="ctr">
                        <a:lnSpc>
                          <a:spcPct val="107000"/>
                        </a:lnSpc>
                        <a:spcBef>
                          <a:spcPts val="0"/>
                        </a:spcBef>
                        <a:spcAft>
                          <a:spcPts val="0"/>
                        </a:spcAft>
                      </a:pPr>
                      <a:r>
                        <a:rPr lang="en-US" sz="4000" b="1" dirty="0" smtClean="0">
                          <a:effectLst/>
                        </a:rPr>
                        <a:t>God’s </a:t>
                      </a:r>
                      <a:r>
                        <a:rPr lang="en-US" sz="4000" b="1" dirty="0">
                          <a:effectLst/>
                        </a:rPr>
                        <a:t>Blessing</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b="1" dirty="0">
                          <a:effectLst/>
                        </a:rPr>
                        <a:t>What Christians Should Do</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endParaRPr lang="en-US" sz="4000" b="0" dirty="0" smtClean="0">
                        <a:effectLst/>
                      </a:endParaRPr>
                    </a:p>
                    <a:p>
                      <a:pPr marL="0" marR="0" algn="ctr">
                        <a:lnSpc>
                          <a:spcPct val="107000"/>
                        </a:lnSpc>
                        <a:spcBef>
                          <a:spcPts val="0"/>
                        </a:spcBef>
                        <a:spcAft>
                          <a:spcPts val="0"/>
                        </a:spcAft>
                      </a:pPr>
                      <a:r>
                        <a:rPr lang="en-US" sz="4000" b="0" dirty="0" smtClean="0">
                          <a:effectLst/>
                        </a:rPr>
                        <a:t>Restored </a:t>
                      </a:r>
                      <a:r>
                        <a:rPr lang="en-US" sz="4000" b="0" dirty="0">
                          <a:effectLst/>
                        </a:rPr>
                        <a:t>Worship that Pleased God (2 Chr. 29:3-11; 15-19; 29, 36; 30:1-4, 10-11)</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Rewarded </a:t>
                      </a:r>
                      <a:r>
                        <a:rPr lang="en-US" sz="4000" dirty="0">
                          <a:effectLst/>
                        </a:rPr>
                        <a:t>Him with Success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2 Kings 18:7; </a:t>
                      </a:r>
                      <a:endParaRPr lang="en-US" sz="4000" dirty="0" smtClean="0">
                        <a:effectLst/>
                      </a:endParaRPr>
                    </a:p>
                    <a:p>
                      <a:pPr marL="0" marR="0" algn="ctr">
                        <a:lnSpc>
                          <a:spcPct val="107000"/>
                        </a:lnSpc>
                        <a:spcBef>
                          <a:spcPts val="0"/>
                        </a:spcBef>
                        <a:spcAft>
                          <a:spcPts val="0"/>
                        </a:spcAft>
                      </a:pPr>
                      <a:r>
                        <a:rPr lang="en-US" sz="4000" dirty="0" smtClean="0">
                          <a:effectLst/>
                        </a:rPr>
                        <a:t>2 </a:t>
                      </a:r>
                      <a:r>
                        <a:rPr lang="en-US" sz="4000" dirty="0">
                          <a:effectLst/>
                        </a:rPr>
                        <a:t>Chr. </a:t>
                      </a:r>
                      <a:r>
                        <a:rPr lang="en-US" sz="4000" dirty="0" smtClean="0">
                          <a:effectLst/>
                        </a:rPr>
                        <a:t>30:12, </a:t>
                      </a:r>
                      <a:r>
                        <a:rPr lang="en-US" sz="4000" dirty="0" smtClean="0">
                          <a:effectLst/>
                        </a:rPr>
                        <a:t>26)</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2961522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99637887"/>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b="1" dirty="0">
                          <a:effectLst/>
                        </a:rPr>
                        <a:t>What Made Hezekiah </a:t>
                      </a:r>
                      <a:r>
                        <a:rPr lang="en-US" sz="4000" b="1" dirty="0" smtClean="0">
                          <a:effectLst/>
                        </a:rPr>
                        <a:t>a </a:t>
                      </a:r>
                    </a:p>
                    <a:p>
                      <a:pPr marL="0" marR="0" algn="ctr">
                        <a:lnSpc>
                          <a:spcPct val="107000"/>
                        </a:lnSpc>
                        <a:spcBef>
                          <a:spcPts val="0"/>
                        </a:spcBef>
                        <a:spcAft>
                          <a:spcPts val="0"/>
                        </a:spcAft>
                      </a:pPr>
                      <a:r>
                        <a:rPr lang="en-US" sz="4000" b="1" dirty="0" smtClean="0">
                          <a:effectLst/>
                        </a:rPr>
                        <a:t>Great King</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b="1" dirty="0" smtClean="0">
                        <a:effectLst/>
                      </a:endParaRPr>
                    </a:p>
                    <a:p>
                      <a:pPr marL="0" marR="0" algn="ctr">
                        <a:lnSpc>
                          <a:spcPct val="107000"/>
                        </a:lnSpc>
                        <a:spcBef>
                          <a:spcPts val="0"/>
                        </a:spcBef>
                        <a:spcAft>
                          <a:spcPts val="0"/>
                        </a:spcAft>
                      </a:pPr>
                      <a:r>
                        <a:rPr lang="en-US" sz="4000" b="1" dirty="0" smtClean="0">
                          <a:effectLst/>
                        </a:rPr>
                        <a:t>God’s </a:t>
                      </a:r>
                      <a:r>
                        <a:rPr lang="en-US" sz="4000" b="1" dirty="0">
                          <a:effectLst/>
                        </a:rPr>
                        <a:t>Blessing</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b="1" dirty="0">
                          <a:effectLst/>
                        </a:rPr>
                        <a:t>What Christians Should Do</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endParaRPr lang="en-US" sz="4000" b="0" dirty="0" smtClean="0">
                        <a:effectLst/>
                      </a:endParaRPr>
                    </a:p>
                    <a:p>
                      <a:pPr marL="0" marR="0" algn="ctr">
                        <a:lnSpc>
                          <a:spcPct val="107000"/>
                        </a:lnSpc>
                        <a:spcBef>
                          <a:spcPts val="0"/>
                        </a:spcBef>
                        <a:spcAft>
                          <a:spcPts val="0"/>
                        </a:spcAft>
                      </a:pPr>
                      <a:r>
                        <a:rPr lang="en-US" sz="4000" b="0" dirty="0" smtClean="0">
                          <a:effectLst/>
                        </a:rPr>
                        <a:t>Restored </a:t>
                      </a:r>
                      <a:r>
                        <a:rPr lang="en-US" sz="4000" b="0" dirty="0">
                          <a:effectLst/>
                        </a:rPr>
                        <a:t>Worship that Pleased God (2 Chr. 29:3-11; 15-19; 29, 36; 30:1-4, 10-11)</a:t>
                      </a:r>
                      <a:endParaRPr lang="en-US"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Rewarded </a:t>
                      </a:r>
                      <a:r>
                        <a:rPr lang="en-US" sz="4000" dirty="0">
                          <a:effectLst/>
                        </a:rPr>
                        <a:t>Him with Success </a:t>
                      </a:r>
                      <a:endParaRPr lang="en-US" sz="4000" dirty="0" smtClean="0">
                        <a:effectLst/>
                      </a:endParaRPr>
                    </a:p>
                    <a:p>
                      <a:pPr marL="0" marR="0" algn="ctr">
                        <a:lnSpc>
                          <a:spcPct val="107000"/>
                        </a:lnSpc>
                        <a:spcBef>
                          <a:spcPts val="0"/>
                        </a:spcBef>
                        <a:spcAft>
                          <a:spcPts val="0"/>
                        </a:spcAft>
                      </a:pPr>
                      <a:r>
                        <a:rPr lang="en-US" sz="4000" dirty="0" smtClean="0">
                          <a:effectLst/>
                        </a:rPr>
                        <a:t>(</a:t>
                      </a:r>
                      <a:r>
                        <a:rPr lang="en-US" sz="4000" dirty="0">
                          <a:effectLst/>
                        </a:rPr>
                        <a:t>2 Kings 18:7; </a:t>
                      </a:r>
                      <a:endParaRPr lang="en-US" sz="4000" dirty="0" smtClean="0">
                        <a:effectLst/>
                      </a:endParaRPr>
                    </a:p>
                    <a:p>
                      <a:pPr marL="0" marR="0" algn="ctr">
                        <a:lnSpc>
                          <a:spcPct val="107000"/>
                        </a:lnSpc>
                        <a:spcBef>
                          <a:spcPts val="0"/>
                        </a:spcBef>
                        <a:spcAft>
                          <a:spcPts val="0"/>
                        </a:spcAft>
                      </a:pPr>
                      <a:r>
                        <a:rPr lang="en-US" sz="4000" dirty="0" smtClean="0">
                          <a:effectLst/>
                        </a:rPr>
                        <a:t>2 </a:t>
                      </a:r>
                      <a:r>
                        <a:rPr lang="en-US" sz="4000" dirty="0">
                          <a:effectLst/>
                        </a:rPr>
                        <a:t>Chr. </a:t>
                      </a:r>
                      <a:r>
                        <a:rPr lang="en-US" sz="4000" dirty="0" smtClean="0">
                          <a:effectLst/>
                        </a:rPr>
                        <a:t>30:12, </a:t>
                      </a:r>
                      <a:r>
                        <a:rPr lang="en-US" sz="4000" dirty="0" smtClean="0">
                          <a:effectLst/>
                        </a:rPr>
                        <a:t>26)</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Reverence </a:t>
                      </a:r>
                      <a:r>
                        <a:rPr lang="en-US" sz="4000" dirty="0">
                          <a:effectLst/>
                        </a:rPr>
                        <a:t>God in Worship</a:t>
                      </a:r>
                    </a:p>
                    <a:p>
                      <a:pPr marL="0" marR="0" algn="ctr">
                        <a:lnSpc>
                          <a:spcPct val="107000"/>
                        </a:lnSpc>
                        <a:spcBef>
                          <a:spcPts val="0"/>
                        </a:spcBef>
                        <a:spcAft>
                          <a:spcPts val="0"/>
                        </a:spcAft>
                      </a:pPr>
                      <a:r>
                        <a:rPr lang="en-US" sz="4000" dirty="0">
                          <a:effectLst/>
                        </a:rPr>
                        <a:t>(Heb. </a:t>
                      </a:r>
                      <a:r>
                        <a:rPr lang="en-US" sz="4000" dirty="0" smtClean="0">
                          <a:effectLst/>
                        </a:rPr>
                        <a:t>12:25-29; John 4:23-24)</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44605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08805406"/>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4000" b="0" dirty="0" smtClean="0">
                          <a:effectLst/>
                        </a:rPr>
                        <a:t>Idols were Destroyed,</a:t>
                      </a:r>
                      <a:r>
                        <a:rPr lang="en-US" sz="4000" b="0" baseline="0" dirty="0" smtClean="0">
                          <a:effectLst/>
                        </a:rPr>
                        <a:t> </a:t>
                      </a:r>
                    </a:p>
                    <a:p>
                      <a:pPr marL="0" marR="0" algn="ctr">
                        <a:lnSpc>
                          <a:spcPct val="107000"/>
                        </a:lnSpc>
                        <a:spcBef>
                          <a:spcPts val="0"/>
                        </a:spcBef>
                        <a:spcAft>
                          <a:spcPts val="0"/>
                        </a:spcAft>
                      </a:pPr>
                      <a:r>
                        <a:rPr lang="en-US" sz="4000" b="0" baseline="0" dirty="0" smtClean="0">
                          <a:effectLst/>
                        </a:rPr>
                        <a:t>the High Places were Taken Away</a:t>
                      </a:r>
                    </a:p>
                    <a:p>
                      <a:pPr marL="0" marR="0" algn="ctr">
                        <a:lnSpc>
                          <a:spcPct val="107000"/>
                        </a:lnSpc>
                        <a:spcBef>
                          <a:spcPts val="0"/>
                        </a:spcBef>
                        <a:spcAft>
                          <a:spcPts val="0"/>
                        </a:spcAft>
                      </a:pPr>
                      <a:r>
                        <a:rPr lang="en-US" sz="3900" b="0" baseline="0" dirty="0" smtClean="0">
                          <a:effectLst/>
                          <a:latin typeface="Calibri" panose="020F0502020204030204" pitchFamily="34" charset="0"/>
                          <a:ea typeface="Calibri" panose="020F0502020204030204" pitchFamily="34" charset="0"/>
                          <a:cs typeface="Times New Roman" panose="02020603050405020304" pitchFamily="18" charset="0"/>
                        </a:rPr>
                        <a:t>(2 Kings 16:4; 18:4;         2 Chr. 31:1;</a:t>
                      </a:r>
                    </a:p>
                    <a:p>
                      <a:pPr marL="0" marR="0" algn="ctr">
                        <a:lnSpc>
                          <a:spcPct val="107000"/>
                        </a:lnSpc>
                        <a:spcBef>
                          <a:spcPts val="0"/>
                        </a:spcBef>
                        <a:spcAft>
                          <a:spcPts val="0"/>
                        </a:spcAft>
                      </a:pPr>
                      <a:r>
                        <a:rPr lang="en-US" sz="3900" b="0" baseline="0" dirty="0" smtClean="0">
                          <a:effectLst/>
                          <a:latin typeface="Calibri" panose="020F0502020204030204" pitchFamily="34" charset="0"/>
                          <a:ea typeface="Calibri" panose="020F0502020204030204" pitchFamily="34" charset="0"/>
                          <a:cs typeface="Times New Roman" panose="02020603050405020304" pitchFamily="18" charset="0"/>
                        </a:rPr>
                        <a:t> Deut. 12:3)</a:t>
                      </a:r>
                      <a:endParaRPr lang="en-US" sz="3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3928453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13856261"/>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4000" b="0" dirty="0" smtClean="0">
                          <a:effectLst/>
                        </a:rPr>
                        <a:t>Idols were Destroyed,</a:t>
                      </a:r>
                      <a:r>
                        <a:rPr lang="en-US" sz="4000" b="0" baseline="0" dirty="0" smtClean="0">
                          <a:effectLst/>
                        </a:rPr>
                        <a:t> </a:t>
                      </a:r>
                    </a:p>
                    <a:p>
                      <a:pPr marL="0" marR="0" algn="ctr">
                        <a:lnSpc>
                          <a:spcPct val="107000"/>
                        </a:lnSpc>
                        <a:spcBef>
                          <a:spcPts val="0"/>
                        </a:spcBef>
                        <a:spcAft>
                          <a:spcPts val="0"/>
                        </a:spcAft>
                      </a:pPr>
                      <a:r>
                        <a:rPr lang="en-US" sz="4000" b="0" baseline="0" dirty="0" smtClean="0">
                          <a:effectLst/>
                        </a:rPr>
                        <a:t>the High Places were Taken Away</a:t>
                      </a:r>
                    </a:p>
                    <a:p>
                      <a:pPr marL="0" marR="0" algn="ctr">
                        <a:lnSpc>
                          <a:spcPct val="107000"/>
                        </a:lnSpc>
                        <a:spcBef>
                          <a:spcPts val="0"/>
                        </a:spcBef>
                        <a:spcAft>
                          <a:spcPts val="0"/>
                        </a:spcAft>
                      </a:pPr>
                      <a:r>
                        <a:rPr lang="en-US" sz="3900" b="0" baseline="0" dirty="0" smtClean="0">
                          <a:effectLst/>
                          <a:latin typeface="Calibri" panose="020F0502020204030204" pitchFamily="34" charset="0"/>
                          <a:ea typeface="Calibri" panose="020F0502020204030204" pitchFamily="34" charset="0"/>
                          <a:cs typeface="Times New Roman" panose="02020603050405020304" pitchFamily="18" charset="0"/>
                        </a:rPr>
                        <a:t>(2 Kings 16:4; 18:4;         2 Chr. 31:1;</a:t>
                      </a:r>
                    </a:p>
                    <a:p>
                      <a:pPr marL="0" marR="0" algn="ctr">
                        <a:lnSpc>
                          <a:spcPct val="107000"/>
                        </a:lnSpc>
                        <a:spcBef>
                          <a:spcPts val="0"/>
                        </a:spcBef>
                        <a:spcAft>
                          <a:spcPts val="0"/>
                        </a:spcAft>
                      </a:pPr>
                      <a:r>
                        <a:rPr lang="en-US" sz="3900" b="0" baseline="0" dirty="0" smtClean="0">
                          <a:effectLst/>
                          <a:latin typeface="Calibri" panose="020F0502020204030204" pitchFamily="34" charset="0"/>
                          <a:ea typeface="Calibri" panose="020F0502020204030204" pitchFamily="34" charset="0"/>
                          <a:cs typeface="Times New Roman" panose="02020603050405020304" pitchFamily="18" charset="0"/>
                        </a:rPr>
                        <a:t> Deut. 12:3)</a:t>
                      </a:r>
                      <a:endParaRPr lang="en-US" sz="3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rPr>
                        <a:t>Israel</a:t>
                      </a:r>
                      <a:r>
                        <a:rPr lang="en-US" sz="4000" baseline="0" dirty="0" smtClean="0">
                          <a:effectLst/>
                        </a:rPr>
                        <a:t> would be Blessed in the Land if Obedient [fruitful seasons, remove sickness, destroy enemies]</a:t>
                      </a:r>
                    </a:p>
                    <a:p>
                      <a:pPr marL="0" marR="0" algn="ctr">
                        <a:lnSpc>
                          <a:spcPct val="107000"/>
                        </a:lnSpc>
                        <a:spcBef>
                          <a:spcPts val="0"/>
                        </a:spcBef>
                        <a:spcAft>
                          <a:spcPts val="0"/>
                        </a:spcAft>
                      </a:pPr>
                      <a:r>
                        <a:rPr lang="en-US" sz="4000" baseline="0" dirty="0" smtClean="0">
                          <a:effectLst/>
                        </a:rPr>
                        <a:t>(Ex. 23:24-27)</a:t>
                      </a:r>
                      <a:endParaRPr lang="en-US" sz="4000" dirty="0" smtClean="0">
                        <a:effectLst/>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291744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85992313"/>
              </p:ext>
            </p:extLst>
          </p:nvPr>
        </p:nvGraphicFramePr>
        <p:xfrm>
          <a:off x="0" y="0"/>
          <a:ext cx="12192000" cy="7110150"/>
        </p:xfrm>
        <a:graphic>
          <a:graphicData uri="http://schemas.openxmlformats.org/drawingml/2006/table">
            <a:tbl>
              <a:tblPr firstRow="1" firstCol="1" bandRow="1">
                <a:tableStyleId>{073A0DAA-6AF3-43AB-8588-CEC1D06C72B9}</a:tableStyleId>
              </a:tblPr>
              <a:tblGrid>
                <a:gridCol w="4063130"/>
                <a:gridCol w="4064435"/>
                <a:gridCol w="4064435"/>
              </a:tblGrid>
              <a:tr h="1675710">
                <a:tc>
                  <a:txBody>
                    <a:bodyPr/>
                    <a:lstStyle/>
                    <a:p>
                      <a:pPr marL="0" marR="0" algn="ctr">
                        <a:lnSpc>
                          <a:spcPct val="107000"/>
                        </a:lnSpc>
                        <a:spcBef>
                          <a:spcPts val="0"/>
                        </a:spcBef>
                        <a:spcAft>
                          <a:spcPts val="0"/>
                        </a:spcAft>
                      </a:pPr>
                      <a:r>
                        <a:rPr lang="en-US" sz="4000" dirty="0">
                          <a:effectLst/>
                        </a:rPr>
                        <a:t>What Made Hezekiah </a:t>
                      </a:r>
                      <a:r>
                        <a:rPr lang="en-US" sz="4000" dirty="0" smtClean="0">
                          <a:effectLst/>
                        </a:rPr>
                        <a:t>a </a:t>
                      </a:r>
                    </a:p>
                    <a:p>
                      <a:pPr marL="0" marR="0" algn="ctr">
                        <a:lnSpc>
                          <a:spcPct val="107000"/>
                        </a:lnSpc>
                        <a:spcBef>
                          <a:spcPts val="0"/>
                        </a:spcBef>
                        <a:spcAft>
                          <a:spcPts val="0"/>
                        </a:spcAft>
                      </a:pPr>
                      <a:r>
                        <a:rPr lang="en-US" sz="4000" dirty="0" smtClean="0">
                          <a:effectLst/>
                        </a:rPr>
                        <a:t>Great King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endParaRPr>
                    </a:p>
                    <a:p>
                      <a:pPr marL="0" marR="0" algn="ctr">
                        <a:lnSpc>
                          <a:spcPct val="107000"/>
                        </a:lnSpc>
                        <a:spcBef>
                          <a:spcPts val="0"/>
                        </a:spcBef>
                        <a:spcAft>
                          <a:spcPts val="0"/>
                        </a:spcAft>
                      </a:pPr>
                      <a:r>
                        <a:rPr lang="en-US" sz="4000" dirty="0" smtClean="0">
                          <a:effectLst/>
                        </a:rPr>
                        <a:t>God’s </a:t>
                      </a:r>
                      <a:r>
                        <a:rPr lang="en-US" sz="4000" dirty="0">
                          <a:effectLst/>
                        </a:rPr>
                        <a:t>Blessing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a:effectLst/>
                        </a:rPr>
                        <a:t>What Christians Should Do</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2290">
                <a:tc>
                  <a:txBody>
                    <a:bodyPr/>
                    <a:lstStyle/>
                    <a:p>
                      <a:pPr marL="0" marR="0" algn="ctr">
                        <a:lnSpc>
                          <a:spcPct val="107000"/>
                        </a:lnSpc>
                        <a:spcBef>
                          <a:spcPts val="0"/>
                        </a:spcBef>
                        <a:spcAft>
                          <a:spcPts val="0"/>
                        </a:spcAft>
                      </a:pPr>
                      <a:r>
                        <a:rPr lang="en-US" sz="4000" b="0" dirty="0" smtClean="0">
                          <a:effectLst/>
                        </a:rPr>
                        <a:t>Idols were Destroyed,</a:t>
                      </a:r>
                      <a:r>
                        <a:rPr lang="en-US" sz="4000" b="0" baseline="0" dirty="0" smtClean="0">
                          <a:effectLst/>
                        </a:rPr>
                        <a:t> </a:t>
                      </a:r>
                    </a:p>
                    <a:p>
                      <a:pPr marL="0" marR="0" algn="ctr">
                        <a:lnSpc>
                          <a:spcPct val="107000"/>
                        </a:lnSpc>
                        <a:spcBef>
                          <a:spcPts val="0"/>
                        </a:spcBef>
                        <a:spcAft>
                          <a:spcPts val="0"/>
                        </a:spcAft>
                      </a:pPr>
                      <a:r>
                        <a:rPr lang="en-US" sz="4000" b="0" baseline="0" dirty="0" smtClean="0">
                          <a:effectLst/>
                        </a:rPr>
                        <a:t>the High Places were Taken Away</a:t>
                      </a:r>
                    </a:p>
                    <a:p>
                      <a:pPr marL="0" marR="0" algn="ctr">
                        <a:lnSpc>
                          <a:spcPct val="107000"/>
                        </a:lnSpc>
                        <a:spcBef>
                          <a:spcPts val="0"/>
                        </a:spcBef>
                        <a:spcAft>
                          <a:spcPts val="0"/>
                        </a:spcAft>
                      </a:pPr>
                      <a:r>
                        <a:rPr lang="en-US" sz="3900" b="0" baseline="0" dirty="0" smtClean="0">
                          <a:effectLst/>
                          <a:latin typeface="Calibri" panose="020F0502020204030204" pitchFamily="34" charset="0"/>
                          <a:ea typeface="Calibri" panose="020F0502020204030204" pitchFamily="34" charset="0"/>
                          <a:cs typeface="Times New Roman" panose="02020603050405020304" pitchFamily="18" charset="0"/>
                        </a:rPr>
                        <a:t>(2 Kings 16:4; 18:4;         2 Chr. 31:1;</a:t>
                      </a:r>
                    </a:p>
                    <a:p>
                      <a:pPr marL="0" marR="0" algn="ctr">
                        <a:lnSpc>
                          <a:spcPct val="107000"/>
                        </a:lnSpc>
                        <a:spcBef>
                          <a:spcPts val="0"/>
                        </a:spcBef>
                        <a:spcAft>
                          <a:spcPts val="0"/>
                        </a:spcAft>
                      </a:pPr>
                      <a:r>
                        <a:rPr lang="en-US" sz="3900" b="0" baseline="0" dirty="0" smtClean="0">
                          <a:effectLst/>
                          <a:latin typeface="Calibri" panose="020F0502020204030204" pitchFamily="34" charset="0"/>
                          <a:ea typeface="Calibri" panose="020F0502020204030204" pitchFamily="34" charset="0"/>
                          <a:cs typeface="Times New Roman" panose="02020603050405020304" pitchFamily="18" charset="0"/>
                        </a:rPr>
                        <a:t> Deut. 12:3)</a:t>
                      </a:r>
                      <a:endParaRPr lang="en-US" sz="3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rPr>
                        <a:t>Israel</a:t>
                      </a:r>
                      <a:r>
                        <a:rPr lang="en-US" sz="4000" baseline="0" dirty="0" smtClean="0">
                          <a:effectLst/>
                        </a:rPr>
                        <a:t> would be Blessed in the Land if Obedient [fruitful seasons, remove sickness, destroy enemies]</a:t>
                      </a:r>
                    </a:p>
                    <a:p>
                      <a:pPr marL="0" marR="0" algn="ctr">
                        <a:lnSpc>
                          <a:spcPct val="107000"/>
                        </a:lnSpc>
                        <a:spcBef>
                          <a:spcPts val="0"/>
                        </a:spcBef>
                        <a:spcAft>
                          <a:spcPts val="0"/>
                        </a:spcAft>
                      </a:pPr>
                      <a:r>
                        <a:rPr lang="en-US" sz="4000" baseline="0" dirty="0" smtClean="0">
                          <a:effectLst/>
                        </a:rPr>
                        <a:t>(Ex. 23:24-27)</a:t>
                      </a:r>
                      <a:endParaRPr lang="en-US" sz="4000" dirty="0" smtClean="0">
                        <a:effectLst/>
                      </a:endParaRPr>
                    </a:p>
                  </a:txBody>
                  <a:tcPr marL="68580" marR="68580" marT="0" marB="0"/>
                </a:tc>
                <a:tc>
                  <a:txBody>
                    <a:bodyPr/>
                    <a:lstStyle/>
                    <a:p>
                      <a:pPr marL="0" marR="0" algn="ctr">
                        <a:lnSpc>
                          <a:spcPct val="107000"/>
                        </a:lnSpc>
                        <a:spcBef>
                          <a:spcPts val="0"/>
                        </a:spcBef>
                        <a:spcAft>
                          <a:spcPts val="0"/>
                        </a:spcAft>
                      </a:pPr>
                      <a:r>
                        <a:rPr lang="en-US" sz="4000" dirty="0" smtClean="0">
                          <a:effectLst/>
                        </a:rPr>
                        <a:t>Be Instruments </a:t>
                      </a:r>
                    </a:p>
                    <a:p>
                      <a:pPr marL="0" marR="0" algn="ctr">
                        <a:lnSpc>
                          <a:spcPct val="107000"/>
                        </a:lnSpc>
                        <a:spcBef>
                          <a:spcPts val="0"/>
                        </a:spcBef>
                        <a:spcAft>
                          <a:spcPts val="0"/>
                        </a:spcAft>
                      </a:pPr>
                      <a:r>
                        <a:rPr lang="en-US" sz="4000" dirty="0" smtClean="0">
                          <a:effectLst/>
                        </a:rPr>
                        <a:t>of God’s Righteousness,</a:t>
                      </a:r>
                      <a:r>
                        <a:rPr lang="en-US" sz="4000" baseline="0" dirty="0" smtClean="0">
                          <a:effectLst/>
                        </a:rPr>
                        <a:t> </a:t>
                      </a:r>
                    </a:p>
                    <a:p>
                      <a:pPr marL="0" marR="0" algn="ctr">
                        <a:lnSpc>
                          <a:spcPct val="107000"/>
                        </a:lnSpc>
                        <a:spcBef>
                          <a:spcPts val="0"/>
                        </a:spcBef>
                        <a:spcAft>
                          <a:spcPts val="0"/>
                        </a:spcAft>
                      </a:pPr>
                      <a:r>
                        <a:rPr lang="en-US" sz="4000" baseline="0" dirty="0" smtClean="0">
                          <a:effectLst/>
                        </a:rPr>
                        <a:t>Destroy False </a:t>
                      </a:r>
                    </a:p>
                    <a:p>
                      <a:pPr marL="0" marR="0" algn="ctr">
                        <a:lnSpc>
                          <a:spcPct val="107000"/>
                        </a:lnSpc>
                        <a:spcBef>
                          <a:spcPts val="0"/>
                        </a:spcBef>
                        <a:spcAft>
                          <a:spcPts val="0"/>
                        </a:spcAft>
                      </a:pPr>
                      <a:r>
                        <a:rPr lang="en-US" sz="4000" baseline="0" dirty="0" smtClean="0">
                          <a:effectLst/>
                        </a:rPr>
                        <a:t>Arguments </a:t>
                      </a:r>
                    </a:p>
                    <a:p>
                      <a:pPr marL="0" marR="0" algn="ctr">
                        <a:lnSpc>
                          <a:spcPct val="107000"/>
                        </a:lnSpc>
                        <a:spcBef>
                          <a:spcPts val="0"/>
                        </a:spcBef>
                        <a:spcAft>
                          <a:spcPts val="0"/>
                        </a:spcAft>
                      </a:pPr>
                      <a:r>
                        <a:rPr lang="en-US" sz="4000" baseline="0" dirty="0" smtClean="0">
                          <a:effectLst/>
                        </a:rPr>
                        <a:t>(Rom. 6:12-14; </a:t>
                      </a:r>
                    </a:p>
                    <a:p>
                      <a:pPr marL="0" marR="0" algn="ctr">
                        <a:lnSpc>
                          <a:spcPct val="107000"/>
                        </a:lnSpc>
                        <a:spcBef>
                          <a:spcPts val="0"/>
                        </a:spcBef>
                        <a:spcAft>
                          <a:spcPts val="0"/>
                        </a:spcAft>
                      </a:pPr>
                      <a:r>
                        <a:rPr lang="en-US" sz="4000" baseline="0" dirty="0" smtClean="0">
                          <a:effectLst/>
                        </a:rPr>
                        <a:t>2 Cor. 10:3-6)</a:t>
                      </a:r>
                      <a:endParaRPr lang="en-US" sz="4000" dirty="0" smtClean="0">
                        <a:effectLst/>
                      </a:endParaRPr>
                    </a:p>
                  </a:txBody>
                  <a:tcPr marL="68580" marR="68580" marT="0" marB="0"/>
                </a:tc>
              </a:tr>
            </a:tbl>
          </a:graphicData>
        </a:graphic>
      </p:graphicFrame>
    </p:spTree>
    <p:extLst>
      <p:ext uri="{BB962C8B-B14F-4D97-AF65-F5344CB8AC3E}">
        <p14:creationId xmlns:p14="http://schemas.microsoft.com/office/powerpoint/2010/main" val="368001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1203</TotalTime>
  <Words>2651</Words>
  <Application>Microsoft Office PowerPoint</Application>
  <PresentationFormat>Widescreen</PresentationFormat>
  <Paragraphs>237</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Made Hezekiah a Great King?</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31</cp:revision>
  <dcterms:created xsi:type="dcterms:W3CDTF">2017-09-02T22:18:53Z</dcterms:created>
  <dcterms:modified xsi:type="dcterms:W3CDTF">2017-09-03T19:30:55Z</dcterms:modified>
</cp:coreProperties>
</file>