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7" r:id="rId2"/>
    <p:sldId id="258" r:id="rId3"/>
    <p:sldId id="259" r:id="rId4"/>
    <p:sldId id="260" r:id="rId5"/>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9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C1889DEE-029E-4367-8303-E8B130A9D48D}" type="datetimeFigureOut">
              <a:rPr lang="en-US" smtClean="0"/>
              <a:t>10/16/2017</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797D4DD0-B6D7-49C8-A04C-FCB7DF7B94AF}" type="slidenum">
              <a:rPr lang="en-US" smtClean="0"/>
              <a:t>‹#›</a:t>
            </a:fld>
            <a:endParaRPr lang="en-US"/>
          </a:p>
        </p:txBody>
      </p:sp>
    </p:spTree>
    <p:extLst>
      <p:ext uri="{BB962C8B-B14F-4D97-AF65-F5344CB8AC3E}">
        <p14:creationId xmlns:p14="http://schemas.microsoft.com/office/powerpoint/2010/main" val="289817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48F46A5E-C44C-45B9-992F-110100510F33}" type="datetimeFigureOut">
              <a:rPr lang="en-US" smtClean="0"/>
              <a:t>10/16/2017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3BA3D27C-73C5-4F87-A6A4-AEE743F27289}" type="slidenum">
              <a:rPr lang="en-US" smtClean="0"/>
              <a:t>‹#›</a:t>
            </a:fld>
            <a:endParaRPr lang="en-US"/>
          </a:p>
        </p:txBody>
      </p:sp>
    </p:spTree>
    <p:extLst>
      <p:ext uri="{BB962C8B-B14F-4D97-AF65-F5344CB8AC3E}">
        <p14:creationId xmlns:p14="http://schemas.microsoft.com/office/powerpoint/2010/main" val="1937291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1697- 1768 </a:t>
            </a:r>
            <a:r>
              <a:rPr lang="en-US" sz="1200" i="1" kern="1200" dirty="0" smtClean="0">
                <a:solidFill>
                  <a:schemeClr val="tx1"/>
                </a:solidFill>
                <a:effectLst/>
                <a:latin typeface="+mn-lt"/>
                <a:ea typeface="+mn-ea"/>
                <a:cs typeface="+mn-cs"/>
              </a:rPr>
              <a:t>pub.</a:t>
            </a:r>
            <a:r>
              <a:rPr lang="en-US" sz="1200" kern="1200" dirty="0" smtClean="0">
                <a:solidFill>
                  <a:schemeClr val="tx1"/>
                </a:solidFill>
                <a:effectLst/>
                <a:latin typeface="+mn-lt"/>
                <a:ea typeface="+mn-ea"/>
                <a:cs typeface="+mn-cs"/>
              </a:rPr>
              <a:t>1752 100 years after Martin Luther lived, Europe bad shape. racked by 30 </a:t>
            </a:r>
            <a:r>
              <a:rPr lang="en-US" sz="1200" kern="1200" dirty="0" err="1" smtClean="0">
                <a:solidFill>
                  <a:schemeClr val="tx1"/>
                </a:solidFill>
                <a:effectLst/>
                <a:latin typeface="+mn-lt"/>
                <a:ea typeface="+mn-ea"/>
                <a:cs typeface="+mn-cs"/>
              </a:rPr>
              <a:t>years</a:t>
            </a:r>
            <a:r>
              <a:rPr lang="en-US" sz="1200" kern="1200" dirty="0" smtClean="0">
                <a:solidFill>
                  <a:schemeClr val="tx1"/>
                </a:solidFill>
                <a:effectLst/>
                <a:latin typeface="+mn-lt"/>
                <a:ea typeface="+mn-ea"/>
                <a:cs typeface="+mn-cs"/>
              </a:rPr>
              <a:t> war (Catholics &amp; Protestants. About 25% Germans died.  Lutheran church collapsed into ritualism &amp; dead orthodoxy.  People quit going to services.  </a:t>
            </a:r>
            <a:r>
              <a:rPr lang="en-US" sz="1200" kern="1200" dirty="0" err="1" smtClean="0">
                <a:solidFill>
                  <a:schemeClr val="tx1"/>
                </a:solidFill>
                <a:effectLst/>
                <a:latin typeface="+mn-lt"/>
                <a:ea typeface="+mn-ea"/>
                <a:cs typeface="+mn-cs"/>
              </a:rPr>
              <a:t>Pietist</a:t>
            </a:r>
            <a:r>
              <a:rPr lang="en-US" sz="1200" kern="1200" dirty="0" smtClean="0">
                <a:solidFill>
                  <a:schemeClr val="tx1"/>
                </a:solidFill>
                <a:effectLst/>
                <a:latin typeface="+mn-lt"/>
                <a:ea typeface="+mn-ea"/>
                <a:cs typeface="+mn-cs"/>
              </a:rPr>
              <a:t> movement started-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music, holiness, and missionary zeal.  In time of turmoil &amp; discouragement she noticed Psalm 46:10 which says “Be Still and Know that I Am God”.  Whatever you’re suffering, trial you’re enduring through, you can find comfort, strength, &amp; peace in the words of this hymn. </a:t>
            </a:r>
            <a:endParaRPr lang="en-US" dirty="0"/>
          </a:p>
        </p:txBody>
      </p:sp>
      <p:sp>
        <p:nvSpPr>
          <p:cNvPr id="4" name="Slide Number Placeholder 3"/>
          <p:cNvSpPr>
            <a:spLocks noGrp="1"/>
          </p:cNvSpPr>
          <p:nvPr>
            <p:ph type="sldNum" sz="quarter" idx="10"/>
          </p:nvPr>
        </p:nvSpPr>
        <p:spPr/>
        <p:txBody>
          <a:bodyPr/>
          <a:lstStyle/>
          <a:p>
            <a:fld id="{3BA3D27C-73C5-4F87-A6A4-AEE743F27289}" type="slidenum">
              <a:rPr lang="en-US" smtClean="0"/>
              <a:t>1</a:t>
            </a:fld>
            <a:endParaRPr lang="en-US"/>
          </a:p>
        </p:txBody>
      </p:sp>
    </p:spTree>
    <p:extLst>
      <p:ext uri="{BB962C8B-B14F-4D97-AF65-F5344CB8AC3E}">
        <p14:creationId xmlns:p14="http://schemas.microsoft.com/office/powerpoint/2010/main" val="2984783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Since the Lord is with me, I don’t need to fear- He promised to never leave me! Lord is not your enemy, He’s your best friend! Pain- no answers (tests), Cancer- come back? </a:t>
            </a:r>
            <a:r>
              <a:rPr lang="en-US" sz="1200" kern="1200" dirty="0" err="1" smtClean="0">
                <a:solidFill>
                  <a:schemeClr val="tx1"/>
                </a:solidFill>
                <a:effectLst/>
                <a:latin typeface="+mn-lt"/>
                <a:ea typeface="+mn-ea"/>
                <a:cs typeface="+mn-cs"/>
              </a:rPr>
              <a:t>Dehabilitating</a:t>
            </a:r>
            <a:r>
              <a:rPr lang="en-US" sz="1200" kern="1200" dirty="0" smtClean="0">
                <a:solidFill>
                  <a:schemeClr val="tx1"/>
                </a:solidFill>
                <a:effectLst/>
                <a:latin typeface="+mn-lt"/>
                <a:ea typeface="+mn-ea"/>
                <a:cs typeface="+mn-cs"/>
              </a:rPr>
              <a:t> disease, Concussion.  Lost</a:t>
            </a:r>
            <a:r>
              <a:rPr lang="en-US" sz="1200" kern="1200" baseline="0" dirty="0" smtClean="0">
                <a:solidFill>
                  <a:schemeClr val="tx1"/>
                </a:solidFill>
                <a:effectLst/>
                <a:latin typeface="+mn-lt"/>
                <a:ea typeface="+mn-ea"/>
                <a:cs typeface="+mn-cs"/>
              </a:rPr>
              <a:t> loved ones or brethren to tragedy.  God help bear it! </a:t>
            </a:r>
            <a:r>
              <a:rPr lang="en-US" sz="1200" kern="1200" dirty="0" smtClean="0">
                <a:solidFill>
                  <a:schemeClr val="tx1"/>
                </a:solidFill>
                <a:effectLst/>
                <a:latin typeface="+mn-lt"/>
                <a:ea typeface="+mn-ea"/>
                <a:cs typeface="+mn-cs"/>
              </a:rPr>
              <a:t>Don’t seek revenge on your enemy (the devil) whatever misery he’s planning for you, leave it to God who is faithful to provide for your needs &amp; help you through it.  Love bears all things- let Christ take the load off so that you don’t worry but instead have peace (1 Cor. 13:4; Mt. 11:28-30). Whether there are fires, hurricanes, earthquakes, murder, mayhem, rape, etc. Whatever change &amp; problems are going on in your life, God will be faithful so entrust your souls to Him (1 Pet. 4:19). Jesus said to His disciples, you are my friends if you do what I command (John 15:13).  Jesus should be your best friend who will be there </a:t>
            </a:r>
            <a:r>
              <a:rPr lang="en-US" sz="1200" kern="1200" dirty="0" err="1" smtClean="0">
                <a:solidFill>
                  <a:schemeClr val="tx1"/>
                </a:solidFill>
                <a:effectLst/>
                <a:latin typeface="+mn-lt"/>
                <a:ea typeface="+mn-ea"/>
                <a:cs typeface="+mn-cs"/>
              </a:rPr>
              <a:t>everyday</a:t>
            </a:r>
            <a:r>
              <a:rPr lang="en-US" sz="1200" kern="1200" dirty="0" smtClean="0">
                <a:solidFill>
                  <a:schemeClr val="tx1"/>
                </a:solidFill>
                <a:effectLst/>
                <a:latin typeface="+mn-lt"/>
                <a:ea typeface="+mn-ea"/>
                <a:cs typeface="+mn-cs"/>
              </a:rPr>
              <a:t> of your life on your journey through the thorns that Satan sends your way, remember that God’s grace is sufficient or enough for you to endure through whatever you face for it leads to eternal life.   Your best friend in the world died for you &amp; wants you go to heaven with Him for all eternity! Is there any greater love than that!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BA3D27C-73C5-4F87-A6A4-AEE743F27289}" type="slidenum">
              <a:rPr lang="en-US" smtClean="0"/>
              <a:t>2</a:t>
            </a:fld>
            <a:endParaRPr lang="en-US"/>
          </a:p>
        </p:txBody>
      </p:sp>
    </p:spTree>
    <p:extLst>
      <p:ext uri="{BB962C8B-B14F-4D97-AF65-F5344CB8AC3E}">
        <p14:creationId xmlns:p14="http://schemas.microsoft.com/office/powerpoint/2010/main" val="3968723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don’t know which way to go or how to direct our steps (Jer. 10:23).  We need someone to guide us who knows the way, Christ has been there from the beginning of time with His Father &amp; will be there until the end.  We don’t know the future, but we know who holds the future in his hands &amp; knows what will happen. Don’t let anything shake your confidence in the Lord. It’s all mysterious to us now, but God’s plan has been revealed &amp; we know how it’s going to end- Christ &amp; His saints will be victorious over the devil &amp; his minions who will be thrown in the lake of fire. Jesus can still the storm as He did in the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in the storms of life, we can still have the peace that passes all understanding, as we pray, meditate, &amp; practice His will. </a:t>
            </a:r>
          </a:p>
          <a:p>
            <a:endParaRPr lang="en-US" dirty="0"/>
          </a:p>
        </p:txBody>
      </p:sp>
      <p:sp>
        <p:nvSpPr>
          <p:cNvPr id="4" name="Slide Number Placeholder 3"/>
          <p:cNvSpPr>
            <a:spLocks noGrp="1"/>
          </p:cNvSpPr>
          <p:nvPr>
            <p:ph type="sldNum" sz="quarter" idx="10"/>
          </p:nvPr>
        </p:nvSpPr>
        <p:spPr/>
        <p:txBody>
          <a:bodyPr/>
          <a:lstStyle/>
          <a:p>
            <a:fld id="{3BA3D27C-73C5-4F87-A6A4-AEE743F27289}" type="slidenum">
              <a:rPr lang="en-US" smtClean="0"/>
              <a:t>3</a:t>
            </a:fld>
            <a:endParaRPr lang="en-US"/>
          </a:p>
        </p:txBody>
      </p:sp>
    </p:spTree>
    <p:extLst>
      <p:ext uri="{BB962C8B-B14F-4D97-AF65-F5344CB8AC3E}">
        <p14:creationId xmlns:p14="http://schemas.microsoft.com/office/powerpoint/2010/main" val="1336335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days are passing very quickly.  It is now October 15, 2017.  Hard to believe how fast this year has passed by.  Author total confidence we will always be with the Lord! In this life we are disappointed many times when things don’t turn out the way we want.  But many times we ought to be thankful that we didn’t become famous (actor, athlete, rock star), or popular (</a:t>
            </a:r>
            <a:r>
              <a:rPr lang="en-US" sz="1200" kern="1200" dirty="0" err="1" smtClean="0">
                <a:solidFill>
                  <a:schemeClr val="tx1"/>
                </a:solidFill>
                <a:effectLst/>
                <a:latin typeface="+mn-lt"/>
                <a:ea typeface="+mn-ea"/>
                <a:cs typeface="+mn-cs"/>
              </a:rPr>
              <a:t>ladies</a:t>
            </a:r>
            <a:r>
              <a:rPr lang="en-US" sz="1200" kern="1200" dirty="0" smtClean="0">
                <a:solidFill>
                  <a:schemeClr val="tx1"/>
                </a:solidFill>
                <a:effectLst/>
                <a:latin typeface="+mn-lt"/>
                <a:ea typeface="+mn-ea"/>
                <a:cs typeface="+mn-cs"/>
              </a:rPr>
              <a:t> man, prettiest girl, tell the funniest jokes, have the most friends) or are the envy of others (car, house, phone, etc.) </a:t>
            </a:r>
          </a:p>
          <a:p>
            <a:endParaRPr lang="en-US" dirty="0"/>
          </a:p>
        </p:txBody>
      </p:sp>
      <p:sp>
        <p:nvSpPr>
          <p:cNvPr id="4" name="Slide Number Placeholder 3"/>
          <p:cNvSpPr>
            <a:spLocks noGrp="1"/>
          </p:cNvSpPr>
          <p:nvPr>
            <p:ph type="sldNum" sz="quarter" idx="10"/>
          </p:nvPr>
        </p:nvSpPr>
        <p:spPr/>
        <p:txBody>
          <a:bodyPr/>
          <a:lstStyle/>
          <a:p>
            <a:fld id="{3BA3D27C-73C5-4F87-A6A4-AEE743F27289}" type="slidenum">
              <a:rPr lang="en-US" smtClean="0"/>
              <a:t>4</a:t>
            </a:fld>
            <a:endParaRPr lang="en-US"/>
          </a:p>
        </p:txBody>
      </p:sp>
    </p:spTree>
    <p:extLst>
      <p:ext uri="{BB962C8B-B14F-4D97-AF65-F5344CB8AC3E}">
        <p14:creationId xmlns:p14="http://schemas.microsoft.com/office/powerpoint/2010/main" val="40855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58BA64-BF2B-43FA-81E4-AA58C8BA1606}"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173827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8BA64-BF2B-43FA-81E4-AA58C8BA1606}"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238517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8BA64-BF2B-43FA-81E4-AA58C8BA1606}"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138626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8BA64-BF2B-43FA-81E4-AA58C8BA1606}"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185519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8BA64-BF2B-43FA-81E4-AA58C8BA1606}"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21609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58BA64-BF2B-43FA-81E4-AA58C8BA1606}"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393944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58BA64-BF2B-43FA-81E4-AA58C8BA1606}" type="datetimeFigureOut">
              <a:rPr lang="en-US" smtClean="0"/>
              <a:t>10/16/2017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2605202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58BA64-BF2B-43FA-81E4-AA58C8BA1606}" type="datetimeFigureOut">
              <a:rPr lang="en-US" smtClean="0"/>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275934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8BA64-BF2B-43FA-81E4-AA58C8BA1606}" type="datetimeFigureOut">
              <a:rPr lang="en-US" smtClean="0"/>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326543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8BA64-BF2B-43FA-81E4-AA58C8BA1606}"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178809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8BA64-BF2B-43FA-81E4-AA58C8BA1606}"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2AC99-4D64-404A-B3FF-A6F8DCED5851}" type="slidenum">
              <a:rPr lang="en-US" smtClean="0"/>
              <a:t>‹#›</a:t>
            </a:fld>
            <a:endParaRPr lang="en-US"/>
          </a:p>
        </p:txBody>
      </p:sp>
    </p:spTree>
    <p:extLst>
      <p:ext uri="{BB962C8B-B14F-4D97-AF65-F5344CB8AC3E}">
        <p14:creationId xmlns:p14="http://schemas.microsoft.com/office/powerpoint/2010/main" val="24286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8BA64-BF2B-43FA-81E4-AA58C8BA1606}" type="datetimeFigureOut">
              <a:rPr lang="en-US" smtClean="0"/>
              <a:t>10/16/2017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2AC99-4D64-404A-B3FF-A6F8DCED5851}" type="slidenum">
              <a:rPr lang="en-US" smtClean="0"/>
              <a:t>‹#›</a:t>
            </a:fld>
            <a:endParaRPr lang="en-US"/>
          </a:p>
        </p:txBody>
      </p:sp>
    </p:spTree>
    <p:extLst>
      <p:ext uri="{BB962C8B-B14F-4D97-AF65-F5344CB8AC3E}">
        <p14:creationId xmlns:p14="http://schemas.microsoft.com/office/powerpoint/2010/main" val="1907697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23685"/>
          </a:xfrm>
        </p:spPr>
        <p:txBody>
          <a:bodyPr>
            <a:normAutofit fontScale="90000"/>
          </a:bodyPr>
          <a:lstStyle/>
          <a:p>
            <a:pPr algn="ct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Still My Soul by Katharina </a:t>
            </a: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A. von </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Schlegel Psalm 46:10-11</a:t>
            </a:r>
            <a:r>
              <a:rPr lang="en-US" sz="5600" dirty="0">
                <a:solidFill>
                  <a:srgbClr val="FFFF00"/>
                </a:solidFill>
              </a:rPr>
              <a:t/>
            </a:r>
            <a:br>
              <a:rPr lang="en-US" sz="5600" dirty="0">
                <a:solidFill>
                  <a:srgbClr val="FFFF00"/>
                </a:solidFill>
              </a:rPr>
            </a:br>
            <a:r>
              <a:rPr lang="en-US" sz="5600" dirty="0" smtClean="0">
                <a:solidFill>
                  <a:srgbClr val="FFFF00"/>
                </a:solidFill>
              </a:rPr>
              <a:t/>
            </a:r>
            <a:br>
              <a:rPr lang="en-US" sz="5600" dirty="0" smtClean="0">
                <a:solidFill>
                  <a:srgbClr val="FFFF00"/>
                </a:solidFill>
              </a:rPr>
            </a:br>
            <a:endParaRPr lang="en-US" sz="5600" dirty="0">
              <a:solidFill>
                <a:srgbClr val="FFFF00"/>
              </a:solidFill>
            </a:endParaRPr>
          </a:p>
        </p:txBody>
      </p:sp>
      <p:pic>
        <p:nvPicPr>
          <p:cNvPr id="1026" name="Picture 2" descr="Image result for peaceful suns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3684"/>
            <a:ext cx="12192000" cy="5434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824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Still My Soul by Katharina A. von Schlegel</a:t>
            </a:r>
            <a:endParaRPr lang="en-US" sz="4700" dirty="0"/>
          </a:p>
        </p:txBody>
      </p:sp>
      <p:sp>
        <p:nvSpPr>
          <p:cNvPr id="3" name="Content Placeholder 2"/>
          <p:cNvSpPr>
            <a:spLocks noGrp="1"/>
          </p:cNvSpPr>
          <p:nvPr>
            <p:ph idx="1"/>
          </p:nvPr>
        </p:nvSpPr>
        <p:spPr>
          <a:xfrm>
            <a:off x="0" y="1006996"/>
            <a:ext cx="12192000" cy="5851003"/>
          </a:xfrm>
        </p:spPr>
        <p:txBody>
          <a:bodyPr>
            <a:normAutofit/>
          </a:bodyPr>
          <a:lstStyle/>
          <a:p>
            <a:pPr marL="0" indent="0" algn="ctr">
              <a:buNone/>
            </a:pPr>
            <a:r>
              <a:rPr lang="en-US" sz="4000" b="1" dirty="0" smtClean="0">
                <a:solidFill>
                  <a:schemeClr val="bg1"/>
                </a:solidFill>
              </a:rPr>
              <a:t>The Lord Will Help You Endure the Cross You’re Carrying</a:t>
            </a:r>
            <a:endParaRPr lang="en-US" sz="4000" b="1" dirty="0">
              <a:solidFill>
                <a:schemeClr val="bg1"/>
              </a:solidFill>
            </a:endParaRPr>
          </a:p>
          <a:p>
            <a:pPr marL="0" indent="0">
              <a:buNone/>
            </a:pPr>
            <a:endParaRPr lang="en-US" sz="2000" dirty="0" smtClean="0">
              <a:solidFill>
                <a:schemeClr val="bg1"/>
              </a:solidFill>
            </a:endParaRPr>
          </a:p>
          <a:p>
            <a:pPr marL="0" indent="0">
              <a:buNone/>
            </a:pPr>
            <a:r>
              <a:rPr lang="en-US" sz="3500" dirty="0" smtClean="0">
                <a:solidFill>
                  <a:schemeClr val="bg1"/>
                </a:solidFill>
              </a:rPr>
              <a:t>Be </a:t>
            </a:r>
            <a:r>
              <a:rPr lang="en-US" sz="3500" dirty="0">
                <a:solidFill>
                  <a:schemeClr val="bg1"/>
                </a:solidFill>
              </a:rPr>
              <a:t>still, my soul: the Lord is on thy </a:t>
            </a:r>
            <a:r>
              <a:rPr lang="en-US" sz="3500" dirty="0" smtClean="0">
                <a:solidFill>
                  <a:schemeClr val="bg1"/>
                </a:solidFill>
              </a:rPr>
              <a:t>side (Ps. 118:5-8; Heb. 13:5-6)</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Bear patiently the cross of grief or </a:t>
            </a:r>
            <a:r>
              <a:rPr lang="en-US" sz="3500" dirty="0" smtClean="0">
                <a:solidFill>
                  <a:schemeClr val="bg1"/>
                </a:solidFill>
              </a:rPr>
              <a:t>pain. (Luke 9:23; 1 Pet. 2:18ff)</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Leave to thy God to order and provide</a:t>
            </a:r>
            <a:r>
              <a:rPr lang="en-US" sz="3500" dirty="0" smtClean="0">
                <a:solidFill>
                  <a:schemeClr val="bg1"/>
                </a:solidFill>
              </a:rPr>
              <a:t>; (Ro. 12:18-19; 1 Cor. 10:13)</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In every change, He faithful will remain</a:t>
            </a:r>
            <a:r>
              <a:rPr lang="en-US" sz="3500" dirty="0" smtClean="0">
                <a:solidFill>
                  <a:schemeClr val="bg1"/>
                </a:solidFill>
              </a:rPr>
              <a:t>.  (Ps. 46:1-3; 1 Pt. 4:19)</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Be still, my soul: thy best, thy </a:t>
            </a:r>
            <a:r>
              <a:rPr lang="en-US" sz="3500" dirty="0" err="1">
                <a:solidFill>
                  <a:schemeClr val="bg1"/>
                </a:solidFill>
              </a:rPr>
              <a:t>heav’nly</a:t>
            </a:r>
            <a:r>
              <a:rPr lang="en-US" sz="3500" dirty="0">
                <a:solidFill>
                  <a:schemeClr val="bg1"/>
                </a:solidFill>
              </a:rPr>
              <a:t> </a:t>
            </a:r>
            <a:r>
              <a:rPr lang="en-US" sz="3500" dirty="0" smtClean="0">
                <a:solidFill>
                  <a:schemeClr val="bg1"/>
                </a:solidFill>
              </a:rPr>
              <a:t>Friend (John 15:12-15) </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Through thorny ways leads to a joyful end</a:t>
            </a:r>
            <a:r>
              <a:rPr lang="en-US" sz="3500" dirty="0" smtClean="0">
                <a:solidFill>
                  <a:schemeClr val="bg1"/>
                </a:solidFill>
              </a:rPr>
              <a:t>. (2 Co. 12:9; Heb. 12:11)</a:t>
            </a:r>
            <a:endParaRPr lang="en-US" sz="3500" dirty="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1584136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Still My Soul by Katharina A. von Schlegel</a:t>
            </a:r>
            <a:endParaRPr lang="en-US" sz="4700" dirty="0"/>
          </a:p>
        </p:txBody>
      </p:sp>
      <p:sp>
        <p:nvSpPr>
          <p:cNvPr id="3" name="Content Placeholder 2"/>
          <p:cNvSpPr>
            <a:spLocks noGrp="1"/>
          </p:cNvSpPr>
          <p:nvPr>
            <p:ph idx="1"/>
          </p:nvPr>
        </p:nvSpPr>
        <p:spPr>
          <a:xfrm>
            <a:off x="0" y="1006996"/>
            <a:ext cx="12192000" cy="5851003"/>
          </a:xfrm>
        </p:spPr>
        <p:txBody>
          <a:bodyPr>
            <a:normAutofit/>
          </a:bodyPr>
          <a:lstStyle/>
          <a:p>
            <a:pPr marL="0" indent="0" algn="ctr">
              <a:buNone/>
            </a:pPr>
            <a:r>
              <a:rPr lang="en-US" sz="4000" b="1" dirty="0" smtClean="0">
                <a:solidFill>
                  <a:schemeClr val="bg1"/>
                </a:solidFill>
              </a:rPr>
              <a:t>God is in Control of the Future, Be Confident</a:t>
            </a:r>
            <a:endParaRPr lang="en-US" sz="4000" b="1" dirty="0">
              <a:solidFill>
                <a:schemeClr val="bg1"/>
              </a:solidFill>
            </a:endParaRPr>
          </a:p>
          <a:p>
            <a:pPr marL="0" indent="0">
              <a:buNone/>
            </a:pPr>
            <a:endParaRPr lang="en-US" sz="2000" dirty="0" smtClean="0">
              <a:solidFill>
                <a:schemeClr val="bg1"/>
              </a:solidFill>
            </a:endParaRPr>
          </a:p>
          <a:p>
            <a:pPr marL="0" indent="0">
              <a:buNone/>
            </a:pPr>
            <a:r>
              <a:rPr lang="en-US" sz="3500" dirty="0" smtClean="0">
                <a:solidFill>
                  <a:schemeClr val="bg1"/>
                </a:solidFill>
              </a:rPr>
              <a:t>Be </a:t>
            </a:r>
            <a:r>
              <a:rPr lang="en-US" sz="3500" dirty="0">
                <a:solidFill>
                  <a:schemeClr val="bg1"/>
                </a:solidFill>
              </a:rPr>
              <a:t>still, my soul: thy God doth </a:t>
            </a:r>
            <a:r>
              <a:rPr lang="en-US" sz="3500" dirty="0" smtClean="0">
                <a:solidFill>
                  <a:schemeClr val="bg1"/>
                </a:solidFill>
              </a:rPr>
              <a:t>undertake (Isa. 46:9-10)</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To guide the future, as He has the past</a:t>
            </a:r>
            <a:r>
              <a:rPr lang="en-US" sz="3500" dirty="0" smtClean="0">
                <a:solidFill>
                  <a:schemeClr val="bg1"/>
                </a:solidFill>
              </a:rPr>
              <a:t>. (Rv. 1:17; 22:13; Jn. </a:t>
            </a:r>
            <a:r>
              <a:rPr lang="en-US" sz="3500" smtClean="0">
                <a:solidFill>
                  <a:schemeClr val="bg1"/>
                </a:solidFill>
              </a:rPr>
              <a:t>14:1ff)</a:t>
            </a:r>
            <a:endParaRPr lang="en-US" sz="3500" dirty="0" smtClean="0">
              <a:solidFill>
                <a:schemeClr val="bg1"/>
              </a:solidFill>
            </a:endParaRPr>
          </a:p>
          <a:p>
            <a:pPr marL="0" indent="0">
              <a:buNone/>
            </a:pPr>
            <a:r>
              <a:rPr lang="en-US" sz="1000" dirty="0" smtClean="0">
                <a:solidFill>
                  <a:schemeClr val="bg1"/>
                </a:solidFill>
              </a:rPr>
              <a:t> </a:t>
            </a:r>
            <a:r>
              <a:rPr lang="en-US" sz="3500" dirty="0">
                <a:solidFill>
                  <a:schemeClr val="bg1"/>
                </a:solidFill>
              </a:rPr>
              <a:t/>
            </a:r>
            <a:br>
              <a:rPr lang="en-US" sz="3500" dirty="0">
                <a:solidFill>
                  <a:schemeClr val="bg1"/>
                </a:solidFill>
              </a:rPr>
            </a:br>
            <a:r>
              <a:rPr lang="en-US" sz="3500" dirty="0">
                <a:solidFill>
                  <a:schemeClr val="bg1"/>
                </a:solidFill>
              </a:rPr>
              <a:t>Thy hope, thy confidence let nothing shake</a:t>
            </a:r>
            <a:r>
              <a:rPr lang="en-US" sz="3500" dirty="0" smtClean="0">
                <a:solidFill>
                  <a:schemeClr val="bg1"/>
                </a:solidFill>
              </a:rPr>
              <a:t>; (Rom. 8:25; 1 Jn. 4:17)</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All now mysterious shall be bright at last</a:t>
            </a:r>
            <a:r>
              <a:rPr lang="en-US" sz="3500" dirty="0" smtClean="0">
                <a:solidFill>
                  <a:schemeClr val="bg1"/>
                </a:solidFill>
              </a:rPr>
              <a:t>. (Rom. 16:25; Rev. 21:23)</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Be still, my soul: the waves and winds still </a:t>
            </a:r>
            <a:r>
              <a:rPr lang="en-US" sz="3500" dirty="0" smtClean="0">
                <a:solidFill>
                  <a:schemeClr val="bg1"/>
                </a:solidFill>
              </a:rPr>
              <a:t>know (Mark 4:39-41)</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His voice Who ruled them while He dwelt below</a:t>
            </a:r>
            <a:r>
              <a:rPr lang="en-US" sz="3500" dirty="0" smtClean="0">
                <a:solidFill>
                  <a:schemeClr val="bg1"/>
                </a:solidFill>
              </a:rPr>
              <a:t>. (Phil. 4:6-7)</a:t>
            </a:r>
            <a:endParaRPr lang="en-US" sz="3500" dirty="0">
              <a:solidFill>
                <a:schemeClr val="bg1"/>
              </a:solidFill>
            </a:endParaRPr>
          </a:p>
        </p:txBody>
      </p:sp>
    </p:spTree>
    <p:extLst>
      <p:ext uri="{BB962C8B-B14F-4D97-AF65-F5344CB8AC3E}">
        <p14:creationId xmlns:p14="http://schemas.microsoft.com/office/powerpoint/2010/main" val="1214599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824"/>
          </a:xfrm>
        </p:spPr>
        <p:txBody>
          <a:bodyPr>
            <a:normAutofit/>
          </a:bodyPr>
          <a:lstStyle/>
          <a:p>
            <a:pPr algn="ct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Still My Soul by Katharina A. von Schlegel</a:t>
            </a:r>
            <a:endParaRPr lang="en-US" sz="4700" dirty="0"/>
          </a:p>
        </p:txBody>
      </p:sp>
      <p:sp>
        <p:nvSpPr>
          <p:cNvPr id="3" name="Content Placeholder 2"/>
          <p:cNvSpPr>
            <a:spLocks noGrp="1"/>
          </p:cNvSpPr>
          <p:nvPr>
            <p:ph idx="1"/>
          </p:nvPr>
        </p:nvSpPr>
        <p:spPr>
          <a:xfrm>
            <a:off x="0" y="1006996"/>
            <a:ext cx="12192000" cy="5851003"/>
          </a:xfrm>
        </p:spPr>
        <p:txBody>
          <a:bodyPr>
            <a:normAutofit/>
          </a:bodyPr>
          <a:lstStyle/>
          <a:p>
            <a:pPr marL="0" indent="0" algn="ctr">
              <a:buNone/>
            </a:pPr>
            <a:r>
              <a:rPr lang="en-US" sz="4000" b="1" dirty="0" smtClean="0">
                <a:solidFill>
                  <a:schemeClr val="bg1"/>
                </a:solidFill>
              </a:rPr>
              <a:t>Suffering is Brief but Joy in Heaven lasts Forever</a:t>
            </a:r>
            <a:endParaRPr lang="en-US" sz="4000" b="1" dirty="0">
              <a:solidFill>
                <a:schemeClr val="bg1"/>
              </a:solidFill>
            </a:endParaRPr>
          </a:p>
          <a:p>
            <a:pPr marL="0" indent="0">
              <a:buNone/>
            </a:pPr>
            <a:endParaRPr lang="en-US" sz="2000" dirty="0" smtClean="0">
              <a:solidFill>
                <a:schemeClr val="bg1"/>
              </a:solidFill>
            </a:endParaRPr>
          </a:p>
          <a:p>
            <a:pPr marL="0" indent="0">
              <a:buNone/>
            </a:pPr>
            <a:r>
              <a:rPr lang="en-US" sz="3500" dirty="0" smtClean="0">
                <a:solidFill>
                  <a:schemeClr val="bg1"/>
                </a:solidFill>
              </a:rPr>
              <a:t>Be </a:t>
            </a:r>
            <a:r>
              <a:rPr lang="en-US" sz="3500" dirty="0">
                <a:solidFill>
                  <a:schemeClr val="bg1"/>
                </a:solidFill>
              </a:rPr>
              <a:t>still, my soul: the hour is </a:t>
            </a:r>
            <a:r>
              <a:rPr lang="en-US" sz="3500" dirty="0" err="1">
                <a:solidFill>
                  <a:schemeClr val="bg1"/>
                </a:solidFill>
              </a:rPr>
              <a:t>hast’ning</a:t>
            </a:r>
            <a:r>
              <a:rPr lang="en-US" sz="3500" dirty="0">
                <a:solidFill>
                  <a:schemeClr val="bg1"/>
                </a:solidFill>
              </a:rPr>
              <a:t> </a:t>
            </a:r>
            <a:r>
              <a:rPr lang="en-US" sz="3500" dirty="0" smtClean="0">
                <a:solidFill>
                  <a:schemeClr val="bg1"/>
                </a:solidFill>
              </a:rPr>
              <a:t>on (Jas. 4:14; Ps. 90:10-12) </a:t>
            </a:r>
          </a:p>
          <a:p>
            <a:pPr marL="0" indent="0">
              <a:buNone/>
            </a:pPr>
            <a:endParaRPr lang="en-US" sz="800" dirty="0">
              <a:solidFill>
                <a:schemeClr val="bg1"/>
              </a:solidFill>
            </a:endParaRPr>
          </a:p>
          <a:p>
            <a:pPr marL="0" indent="0">
              <a:buNone/>
            </a:pPr>
            <a:r>
              <a:rPr lang="en-US" sz="3500" dirty="0" smtClean="0">
                <a:solidFill>
                  <a:schemeClr val="bg1"/>
                </a:solidFill>
              </a:rPr>
              <a:t>When </a:t>
            </a:r>
            <a:r>
              <a:rPr lang="en-US" sz="3500" dirty="0">
                <a:solidFill>
                  <a:schemeClr val="bg1"/>
                </a:solidFill>
              </a:rPr>
              <a:t>we shall be forever with the Lord</a:t>
            </a:r>
            <a:r>
              <a:rPr lang="en-US" sz="3500" dirty="0" smtClean="0">
                <a:solidFill>
                  <a:schemeClr val="bg1"/>
                </a:solidFill>
              </a:rPr>
              <a:t>. (Ps. 23:6; 16:11)</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When disappointment, grief, and fear are gone</a:t>
            </a:r>
            <a:r>
              <a:rPr lang="en-US" sz="3500" dirty="0" smtClean="0">
                <a:solidFill>
                  <a:schemeClr val="bg1"/>
                </a:solidFill>
              </a:rPr>
              <a:t>, (Ro. 5:3-5)</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Sorrow forgot, love’s purest joys restored</a:t>
            </a:r>
            <a:r>
              <a:rPr lang="en-US" sz="3500" dirty="0" smtClean="0">
                <a:solidFill>
                  <a:schemeClr val="bg1"/>
                </a:solidFill>
              </a:rPr>
              <a:t>. (Jn. 16:20ff; Ps. 51:12)</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Be still, my soul: when change and tears are </a:t>
            </a:r>
            <a:r>
              <a:rPr lang="en-US" sz="3500" dirty="0" smtClean="0">
                <a:solidFill>
                  <a:schemeClr val="bg1"/>
                </a:solidFill>
              </a:rPr>
              <a:t>past (Rev. 21:4)</a:t>
            </a:r>
          </a:p>
          <a:p>
            <a:pPr marL="0" indent="0">
              <a:buNone/>
            </a:pPr>
            <a:r>
              <a:rPr lang="en-US" sz="1000" dirty="0">
                <a:solidFill>
                  <a:schemeClr val="bg1"/>
                </a:solidFill>
              </a:rPr>
              <a:t/>
            </a:r>
            <a:br>
              <a:rPr lang="en-US" sz="1000" dirty="0">
                <a:solidFill>
                  <a:schemeClr val="bg1"/>
                </a:solidFill>
              </a:rPr>
            </a:br>
            <a:r>
              <a:rPr lang="en-US" sz="3500" dirty="0">
                <a:solidFill>
                  <a:schemeClr val="bg1"/>
                </a:solidFill>
              </a:rPr>
              <a:t>All safe </a:t>
            </a:r>
            <a:r>
              <a:rPr lang="en-US" sz="3500" dirty="0" smtClean="0">
                <a:solidFill>
                  <a:schemeClr val="bg1"/>
                </a:solidFill>
              </a:rPr>
              <a:t>&amp; </a:t>
            </a:r>
            <a:r>
              <a:rPr lang="en-US" sz="3500" dirty="0">
                <a:solidFill>
                  <a:schemeClr val="bg1"/>
                </a:solidFill>
              </a:rPr>
              <a:t>blessed we shall meet at last</a:t>
            </a:r>
            <a:r>
              <a:rPr lang="en-US" sz="3500" dirty="0" smtClean="0">
                <a:solidFill>
                  <a:schemeClr val="bg1"/>
                </a:solidFill>
              </a:rPr>
              <a:t>. (2 </a:t>
            </a:r>
            <a:r>
              <a:rPr lang="en-US" sz="3500" dirty="0" err="1" smtClean="0">
                <a:solidFill>
                  <a:schemeClr val="bg1"/>
                </a:solidFill>
              </a:rPr>
              <a:t>Ti</a:t>
            </a:r>
            <a:r>
              <a:rPr lang="en-US" sz="3500" dirty="0" smtClean="0">
                <a:solidFill>
                  <a:schemeClr val="bg1"/>
                </a:solidFill>
              </a:rPr>
              <a:t>. 4:18; 1 Th. 4:13-18)</a:t>
            </a:r>
            <a:endParaRPr lang="en-US" sz="3500" dirty="0">
              <a:solidFill>
                <a:schemeClr val="bg1"/>
              </a:solidFill>
            </a:endParaRPr>
          </a:p>
        </p:txBody>
      </p:sp>
    </p:spTree>
    <p:extLst>
      <p:ext uri="{BB962C8B-B14F-4D97-AF65-F5344CB8AC3E}">
        <p14:creationId xmlns:p14="http://schemas.microsoft.com/office/powerpoint/2010/main" val="1087697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662</Words>
  <Application>Microsoft Office PowerPoint</Application>
  <PresentationFormat>Widescreen</PresentationFormat>
  <Paragraphs>38</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   Be Still My Soul by Katharina A. von Schlegel Psalm 46:10-11  </vt:lpstr>
      <vt:lpstr>Be Still My Soul by Katharina A. von Schlegel</vt:lpstr>
      <vt:lpstr>Be Still My Soul by Katharina A. von Schlegel</vt:lpstr>
      <vt:lpstr>Be Still My Soul by Katharina A. von Schlegel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11</cp:revision>
  <cp:lastPrinted>2017-10-16T14:10:53Z</cp:lastPrinted>
  <dcterms:created xsi:type="dcterms:W3CDTF">2017-10-15T19:47:47Z</dcterms:created>
  <dcterms:modified xsi:type="dcterms:W3CDTF">2017-10-17T00:08:40Z</dcterms:modified>
</cp:coreProperties>
</file>