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61" r:id="rId3"/>
    <p:sldId id="259" r:id="rId4"/>
    <p:sldId id="260" r:id="rId5"/>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3" autoAdjust="0"/>
    <p:restoredTop sz="94660"/>
  </p:normalViewPr>
  <p:slideViewPr>
    <p:cSldViewPr snapToGrid="0">
      <p:cViewPr varScale="1">
        <p:scale>
          <a:sx n="79" d="100"/>
          <a:sy n="79" d="100"/>
        </p:scale>
        <p:origin x="100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E72E333E-5C91-4C74-9DB5-CD0EA54B5C7C}" type="datetimeFigureOut">
              <a:rPr lang="en-US" smtClean="0"/>
              <a:t>11/5/2017</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DD8245E8-449F-48B5-9EDF-33B33E549A99}" type="slidenum">
              <a:rPr lang="en-US" smtClean="0"/>
              <a:t>‹#›</a:t>
            </a:fld>
            <a:endParaRPr lang="en-US"/>
          </a:p>
        </p:txBody>
      </p:sp>
    </p:spTree>
    <p:extLst>
      <p:ext uri="{BB962C8B-B14F-4D97-AF65-F5344CB8AC3E}">
        <p14:creationId xmlns:p14="http://schemas.microsoft.com/office/powerpoint/2010/main" val="338950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2F693C88-596A-48F6-8E7C-829A89ED5999}" type="datetimeFigureOut">
              <a:rPr lang="en-US" smtClean="0"/>
              <a:t>11/5/2017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95496056-A60D-4062-9A11-D07E2E274CBE}" type="slidenum">
              <a:rPr lang="en-US" smtClean="0"/>
              <a:t>‹#›</a:t>
            </a:fld>
            <a:endParaRPr lang="en-US"/>
          </a:p>
        </p:txBody>
      </p:sp>
    </p:spTree>
    <p:extLst>
      <p:ext uri="{BB962C8B-B14F-4D97-AF65-F5344CB8AC3E}">
        <p14:creationId xmlns:p14="http://schemas.microsoft.com/office/powerpoint/2010/main" val="1742513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blegateway.com/passage/?search=daniel+2&amp;version=NASB#fen-NASB-21803av"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biblegateway.com/passage/?search=revelation+1%3A5-6&amp;version=NASB#fen-NASB-30705b" TargetMode="External"/><Relationship Id="rId4" Type="http://schemas.openxmlformats.org/officeDocument/2006/relationships/hyperlink" Target="https://www.biblegateway.com/passage/?search=revelation+1%3A5-6&amp;version=NASB#fen-NASB-30704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Daniel &amp; his 3 friends were taken captive by Nebuchadnezzar in the 3</a:t>
            </a:r>
            <a:r>
              <a:rPr lang="en-US" baseline="30000" dirty="0" smtClean="0"/>
              <a:t>rd</a:t>
            </a:r>
            <a:r>
              <a:rPr lang="en-US" baseline="0" dirty="0" smtClean="0"/>
              <a:t> year of </a:t>
            </a:r>
            <a:r>
              <a:rPr lang="en-US" baseline="0" dirty="0" err="1" smtClean="0"/>
              <a:t>Jehoiakim’s</a:t>
            </a:r>
            <a:r>
              <a:rPr lang="en-US" baseline="0" dirty="0" smtClean="0"/>
              <a:t> reign (605).  Same king who cut up &amp; burned God’s word (Jeremiah 36).  Righteous suffered same consequences of wicked.   They were in a 3 year training program to serve in the king’s palace.  Their faith was severely tested with instant death in the fiery furnace &amp; the lions.  But they overcame so as to serve the Lord and the kings of Babylon &amp; Medes &amp; Persians praise the God of heaven as a result.  May God help us to imitate their example and overcome the trials we face on a daily basis.  </a:t>
            </a:r>
            <a:endParaRPr lang="en-US" dirty="0"/>
          </a:p>
        </p:txBody>
      </p:sp>
      <p:sp>
        <p:nvSpPr>
          <p:cNvPr id="4" name="Slide Number Placeholder 3"/>
          <p:cNvSpPr>
            <a:spLocks noGrp="1"/>
          </p:cNvSpPr>
          <p:nvPr>
            <p:ph type="sldNum" sz="quarter" idx="10"/>
          </p:nvPr>
        </p:nvSpPr>
        <p:spPr/>
        <p:txBody>
          <a:bodyPr/>
          <a:lstStyle/>
          <a:p>
            <a:fld id="{95496056-A60D-4062-9A11-D07E2E274CBE}" type="slidenum">
              <a:rPr lang="en-US" smtClean="0"/>
              <a:t>1</a:t>
            </a:fld>
            <a:endParaRPr lang="en-US"/>
          </a:p>
        </p:txBody>
      </p:sp>
    </p:spTree>
    <p:extLst>
      <p:ext uri="{BB962C8B-B14F-4D97-AF65-F5344CB8AC3E}">
        <p14:creationId xmlns:p14="http://schemas.microsoft.com/office/powerpoint/2010/main" val="3123978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Daniel &amp; his 3 friends were taken captive by Nebuchadnezzar in the 3</a:t>
            </a:r>
            <a:r>
              <a:rPr lang="en-US" baseline="30000" dirty="0" smtClean="0"/>
              <a:t>rd</a:t>
            </a:r>
            <a:r>
              <a:rPr lang="en-US" baseline="0" dirty="0" smtClean="0"/>
              <a:t> year of </a:t>
            </a:r>
            <a:r>
              <a:rPr lang="en-US" baseline="0" dirty="0" err="1" smtClean="0"/>
              <a:t>Jehoiakim’s</a:t>
            </a:r>
            <a:r>
              <a:rPr lang="en-US" baseline="0" dirty="0" smtClean="0"/>
              <a:t> reign (605).  Same king who cut up &amp; burned God’s word (Jeremiah 36).  Righteous suffered same consequences of wicked.   They were in a 3 year training program to serve in the king’s palace.  Their faith was severely tested with instant death in the fiery furnace &amp; the lions.  But they overcame so as to serve the Lord and the kings of Babylon &amp; Medes &amp; Persians praise the God of heaven as a result.  May God help us to imitate their example and overcome the trials we face on a daily basis.  </a:t>
            </a:r>
            <a:endParaRPr lang="en-US" dirty="0"/>
          </a:p>
        </p:txBody>
      </p:sp>
      <p:sp>
        <p:nvSpPr>
          <p:cNvPr id="4" name="Slide Number Placeholder 3"/>
          <p:cNvSpPr>
            <a:spLocks noGrp="1"/>
          </p:cNvSpPr>
          <p:nvPr>
            <p:ph type="sldNum" sz="quarter" idx="10"/>
          </p:nvPr>
        </p:nvSpPr>
        <p:spPr/>
        <p:txBody>
          <a:bodyPr/>
          <a:lstStyle/>
          <a:p>
            <a:fld id="{95496056-A60D-4062-9A11-D07E2E274CBE}" type="slidenum">
              <a:rPr lang="en-US" smtClean="0"/>
              <a:t>2</a:t>
            </a:fld>
            <a:endParaRPr lang="en-US"/>
          </a:p>
        </p:txBody>
      </p:sp>
    </p:spTree>
    <p:extLst>
      <p:ext uri="{BB962C8B-B14F-4D97-AF65-F5344CB8AC3E}">
        <p14:creationId xmlns:p14="http://schemas.microsoft.com/office/powerpoint/2010/main" val="2110792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If anyone hears My sayings and does not keep them, I do not judge him; for I did not come to judge the world, but to save the world.  The world wants</a:t>
            </a:r>
            <a:r>
              <a:rPr lang="en-US" sz="1200" b="0" i="0" kern="1200" baseline="0" dirty="0" smtClean="0">
                <a:solidFill>
                  <a:schemeClr val="tx1"/>
                </a:solidFill>
                <a:effectLst/>
                <a:latin typeface="+mn-lt"/>
                <a:ea typeface="+mn-ea"/>
                <a:cs typeface="+mn-cs"/>
              </a:rPr>
              <a:t> to condemn the righteous, but Jesus wanted them to be saved.  While there’s life there’s hope!  Judgment Day is coming though. </a:t>
            </a:r>
            <a:endParaRPr lang="en-US" dirty="0"/>
          </a:p>
        </p:txBody>
      </p:sp>
      <p:sp>
        <p:nvSpPr>
          <p:cNvPr id="4" name="Slide Number Placeholder 3"/>
          <p:cNvSpPr>
            <a:spLocks noGrp="1"/>
          </p:cNvSpPr>
          <p:nvPr>
            <p:ph type="sldNum" sz="quarter" idx="10"/>
          </p:nvPr>
        </p:nvSpPr>
        <p:spPr/>
        <p:txBody>
          <a:bodyPr/>
          <a:lstStyle/>
          <a:p>
            <a:fld id="{95496056-A60D-4062-9A11-D07E2E274CBE}" type="slidenum">
              <a:rPr lang="en-US" smtClean="0"/>
              <a:t>3</a:t>
            </a:fld>
            <a:endParaRPr lang="en-US"/>
          </a:p>
        </p:txBody>
      </p:sp>
    </p:spTree>
    <p:extLst>
      <p:ext uri="{BB962C8B-B14F-4D97-AF65-F5344CB8AC3E}">
        <p14:creationId xmlns:p14="http://schemas.microsoft.com/office/powerpoint/2010/main" val="1572554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the days of those kings the God of heaven will set up a kingdom which will never be destroyed, and </a:t>
            </a:r>
            <a:r>
              <a:rPr lang="en-US" sz="1200" b="0" i="1" kern="1200" dirty="0" err="1" smtClean="0">
                <a:solidFill>
                  <a:schemeClr val="tx1"/>
                </a:solidFill>
                <a:effectLst/>
                <a:latin typeface="+mn-lt"/>
                <a:ea typeface="+mn-ea"/>
                <a:cs typeface="+mn-cs"/>
              </a:rPr>
              <a:t>that</a:t>
            </a:r>
            <a:r>
              <a:rPr lang="en-US" sz="1200" b="0" i="0" kern="1200" dirty="0" err="1" smtClean="0">
                <a:solidFill>
                  <a:schemeClr val="tx1"/>
                </a:solidFill>
                <a:effectLst/>
                <a:latin typeface="+mn-lt"/>
                <a:ea typeface="+mn-ea"/>
                <a:cs typeface="+mn-cs"/>
              </a:rPr>
              <a:t>kingdom</a:t>
            </a:r>
            <a:r>
              <a:rPr lang="en-US" sz="1200" b="0" i="0" kern="1200" dirty="0" smtClean="0">
                <a:solidFill>
                  <a:schemeClr val="tx1"/>
                </a:solidFill>
                <a:effectLst/>
                <a:latin typeface="+mn-lt"/>
                <a:ea typeface="+mn-ea"/>
                <a:cs typeface="+mn-cs"/>
              </a:rPr>
              <a:t> will not be </a:t>
            </a:r>
            <a:r>
              <a:rPr lang="en-US" sz="1200" b="0" i="0" kern="1200" baseline="30000" dirty="0" smtClean="0">
                <a:solidFill>
                  <a:schemeClr val="tx1"/>
                </a:solidFill>
                <a:effectLst/>
                <a:latin typeface="+mn-lt"/>
                <a:ea typeface="+mn-ea"/>
                <a:cs typeface="+mn-cs"/>
              </a:rPr>
              <a:t>[</a:t>
            </a:r>
            <a:r>
              <a:rPr lang="en-US" sz="1200" b="0" i="0" u="none" strike="noStrike" kern="1200" baseline="30000" dirty="0" err="1" smtClean="0">
                <a:solidFill>
                  <a:schemeClr val="tx1"/>
                </a:solidFill>
                <a:effectLst/>
                <a:latin typeface="+mn-lt"/>
                <a:ea typeface="+mn-ea"/>
                <a:cs typeface="+mn-cs"/>
                <a:hlinkClick r:id="rId3" tooltip="See footnote av"/>
              </a:rPr>
              <a:t>av</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left for another people; it will crush and put an end to all these kingdoms, but it will itself endure forever.   Jesus promised to build His church and gave to Peter the keys to the kingdom of heaven.</a:t>
            </a:r>
            <a:r>
              <a:rPr lang="en-US" sz="1200" b="0" i="0" kern="1200" baseline="0" dirty="0" smtClean="0">
                <a:solidFill>
                  <a:schemeClr val="tx1"/>
                </a:solidFill>
                <a:effectLst/>
                <a:latin typeface="+mn-lt"/>
                <a:ea typeface="+mn-ea"/>
                <a:cs typeface="+mn-cs"/>
              </a:rPr>
              <a:t>  Rev. 1:5-6, </a:t>
            </a:r>
            <a:r>
              <a:rPr lang="en-US" sz="1200" b="0" i="0" kern="1200" dirty="0" smtClean="0">
                <a:solidFill>
                  <a:schemeClr val="tx1"/>
                </a:solidFill>
                <a:effectLst/>
                <a:latin typeface="+mn-lt"/>
                <a:ea typeface="+mn-ea"/>
                <a:cs typeface="+mn-cs"/>
              </a:rPr>
              <a:t>from Jesus Christ, the faithful witness, the firstborn of the dead, and the ruler of the kings of the earth. To Him who loves us and released us from our sins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4" tooltip="See footnote a"/>
              </a:rPr>
              <a:t>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by His blood— </a:t>
            </a:r>
            <a:r>
              <a:rPr lang="en-US" sz="1200" b="1" i="0" kern="1200" baseline="30000" dirty="0" smtClean="0">
                <a:solidFill>
                  <a:schemeClr val="tx1"/>
                </a:solidFill>
                <a:effectLst/>
                <a:latin typeface="+mn-lt"/>
                <a:ea typeface="+mn-ea"/>
                <a:cs typeface="+mn-cs"/>
              </a:rPr>
              <a:t>6 </a:t>
            </a:r>
            <a:r>
              <a:rPr lang="en-US" sz="1200" b="0" i="0" kern="1200" dirty="0" smtClean="0">
                <a:solidFill>
                  <a:schemeClr val="tx1"/>
                </a:solidFill>
                <a:effectLst/>
                <a:latin typeface="+mn-lt"/>
                <a:ea typeface="+mn-ea"/>
                <a:cs typeface="+mn-cs"/>
              </a:rPr>
              <a:t>and He has made us </a:t>
            </a:r>
            <a:r>
              <a:rPr lang="en-US" sz="1200" b="0" i="1" kern="1200" dirty="0" smtClean="0">
                <a:solidFill>
                  <a:schemeClr val="tx1"/>
                </a:solidFill>
                <a:effectLst/>
                <a:latin typeface="+mn-lt"/>
                <a:ea typeface="+mn-ea"/>
                <a:cs typeface="+mn-cs"/>
              </a:rPr>
              <a:t>to be</a:t>
            </a:r>
            <a:r>
              <a:rPr lang="en-US" sz="1200" b="0" i="0" kern="1200" dirty="0" smtClean="0">
                <a:solidFill>
                  <a:schemeClr val="tx1"/>
                </a:solidFill>
                <a:effectLst/>
                <a:latin typeface="+mn-lt"/>
                <a:ea typeface="+mn-ea"/>
                <a:cs typeface="+mn-cs"/>
              </a:rPr>
              <a:t> a kingdom, priests to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5" tooltip="See footnote b"/>
              </a:rPr>
              <a:t>b</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His God and Father—to Him </a:t>
            </a:r>
            <a:r>
              <a:rPr lang="en-US" sz="1200" b="0" i="1" kern="1200" dirty="0" err="1" smtClean="0">
                <a:solidFill>
                  <a:schemeClr val="tx1"/>
                </a:solidFill>
                <a:effectLst/>
                <a:latin typeface="+mn-lt"/>
                <a:ea typeface="+mn-ea"/>
                <a:cs typeface="+mn-cs"/>
              </a:rPr>
              <a:t>be</a:t>
            </a:r>
            <a:r>
              <a:rPr lang="en-US" sz="1200" b="0" i="0" kern="1200" dirty="0" err="1" smtClean="0">
                <a:solidFill>
                  <a:schemeClr val="tx1"/>
                </a:solidFill>
                <a:effectLst/>
                <a:latin typeface="+mn-lt"/>
                <a:ea typeface="+mn-ea"/>
                <a:cs typeface="+mn-cs"/>
              </a:rPr>
              <a:t>the</a:t>
            </a:r>
            <a:r>
              <a:rPr lang="en-US" sz="1200" b="0" i="0" kern="1200" dirty="0" smtClean="0">
                <a:solidFill>
                  <a:schemeClr val="tx1"/>
                </a:solidFill>
                <a:effectLst/>
                <a:latin typeface="+mn-lt"/>
                <a:ea typeface="+mn-ea"/>
                <a:cs typeface="+mn-cs"/>
              </a:rPr>
              <a:t> glory and the dominion forever and ever. Amen.</a:t>
            </a:r>
            <a:endParaRPr lang="en-US" dirty="0"/>
          </a:p>
        </p:txBody>
      </p:sp>
      <p:sp>
        <p:nvSpPr>
          <p:cNvPr id="4" name="Slide Number Placeholder 3"/>
          <p:cNvSpPr>
            <a:spLocks noGrp="1"/>
          </p:cNvSpPr>
          <p:nvPr>
            <p:ph type="sldNum" sz="quarter" idx="10"/>
          </p:nvPr>
        </p:nvSpPr>
        <p:spPr/>
        <p:txBody>
          <a:bodyPr/>
          <a:lstStyle/>
          <a:p>
            <a:fld id="{95496056-A60D-4062-9A11-D07E2E274CBE}" type="slidenum">
              <a:rPr lang="en-US" smtClean="0"/>
              <a:t>4</a:t>
            </a:fld>
            <a:endParaRPr lang="en-US"/>
          </a:p>
        </p:txBody>
      </p:sp>
    </p:spTree>
    <p:extLst>
      <p:ext uri="{BB962C8B-B14F-4D97-AF65-F5344CB8AC3E}">
        <p14:creationId xmlns:p14="http://schemas.microsoft.com/office/powerpoint/2010/main" val="181467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03408E-5081-4490-B4D5-B7608A95A85E}"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D97D1-AA17-43A6-9D28-73254D49A73B}" type="slidenum">
              <a:rPr lang="en-US" smtClean="0"/>
              <a:t>‹#›</a:t>
            </a:fld>
            <a:endParaRPr lang="en-US"/>
          </a:p>
        </p:txBody>
      </p:sp>
    </p:spTree>
    <p:extLst>
      <p:ext uri="{BB962C8B-B14F-4D97-AF65-F5344CB8AC3E}">
        <p14:creationId xmlns:p14="http://schemas.microsoft.com/office/powerpoint/2010/main" val="211363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3408E-5081-4490-B4D5-B7608A95A85E}"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D97D1-AA17-43A6-9D28-73254D49A73B}" type="slidenum">
              <a:rPr lang="en-US" smtClean="0"/>
              <a:t>‹#›</a:t>
            </a:fld>
            <a:endParaRPr lang="en-US"/>
          </a:p>
        </p:txBody>
      </p:sp>
    </p:spTree>
    <p:extLst>
      <p:ext uri="{BB962C8B-B14F-4D97-AF65-F5344CB8AC3E}">
        <p14:creationId xmlns:p14="http://schemas.microsoft.com/office/powerpoint/2010/main" val="391748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3408E-5081-4490-B4D5-B7608A95A85E}"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D97D1-AA17-43A6-9D28-73254D49A73B}" type="slidenum">
              <a:rPr lang="en-US" smtClean="0"/>
              <a:t>‹#›</a:t>
            </a:fld>
            <a:endParaRPr lang="en-US"/>
          </a:p>
        </p:txBody>
      </p:sp>
    </p:spTree>
    <p:extLst>
      <p:ext uri="{BB962C8B-B14F-4D97-AF65-F5344CB8AC3E}">
        <p14:creationId xmlns:p14="http://schemas.microsoft.com/office/powerpoint/2010/main" val="66366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3408E-5081-4490-B4D5-B7608A95A85E}"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D97D1-AA17-43A6-9D28-73254D49A73B}" type="slidenum">
              <a:rPr lang="en-US" smtClean="0"/>
              <a:t>‹#›</a:t>
            </a:fld>
            <a:endParaRPr lang="en-US"/>
          </a:p>
        </p:txBody>
      </p:sp>
    </p:spTree>
    <p:extLst>
      <p:ext uri="{BB962C8B-B14F-4D97-AF65-F5344CB8AC3E}">
        <p14:creationId xmlns:p14="http://schemas.microsoft.com/office/powerpoint/2010/main" val="395375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3408E-5081-4490-B4D5-B7608A95A85E}"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D97D1-AA17-43A6-9D28-73254D49A73B}" type="slidenum">
              <a:rPr lang="en-US" smtClean="0"/>
              <a:t>‹#›</a:t>
            </a:fld>
            <a:endParaRPr lang="en-US"/>
          </a:p>
        </p:txBody>
      </p:sp>
    </p:spTree>
    <p:extLst>
      <p:ext uri="{BB962C8B-B14F-4D97-AF65-F5344CB8AC3E}">
        <p14:creationId xmlns:p14="http://schemas.microsoft.com/office/powerpoint/2010/main" val="2506419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03408E-5081-4490-B4D5-B7608A95A85E}"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D97D1-AA17-43A6-9D28-73254D49A73B}" type="slidenum">
              <a:rPr lang="en-US" smtClean="0"/>
              <a:t>‹#›</a:t>
            </a:fld>
            <a:endParaRPr lang="en-US"/>
          </a:p>
        </p:txBody>
      </p:sp>
    </p:spTree>
    <p:extLst>
      <p:ext uri="{BB962C8B-B14F-4D97-AF65-F5344CB8AC3E}">
        <p14:creationId xmlns:p14="http://schemas.microsoft.com/office/powerpoint/2010/main" val="264486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03408E-5081-4490-B4D5-B7608A95A85E}"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ED97D1-AA17-43A6-9D28-73254D49A73B}" type="slidenum">
              <a:rPr lang="en-US" smtClean="0"/>
              <a:t>‹#›</a:t>
            </a:fld>
            <a:endParaRPr lang="en-US"/>
          </a:p>
        </p:txBody>
      </p:sp>
    </p:spTree>
    <p:extLst>
      <p:ext uri="{BB962C8B-B14F-4D97-AF65-F5344CB8AC3E}">
        <p14:creationId xmlns:p14="http://schemas.microsoft.com/office/powerpoint/2010/main" val="79961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03408E-5081-4490-B4D5-B7608A95A85E}"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ED97D1-AA17-43A6-9D28-73254D49A73B}" type="slidenum">
              <a:rPr lang="en-US" smtClean="0"/>
              <a:t>‹#›</a:t>
            </a:fld>
            <a:endParaRPr lang="en-US"/>
          </a:p>
        </p:txBody>
      </p:sp>
    </p:spTree>
    <p:extLst>
      <p:ext uri="{BB962C8B-B14F-4D97-AF65-F5344CB8AC3E}">
        <p14:creationId xmlns:p14="http://schemas.microsoft.com/office/powerpoint/2010/main" val="3825469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3408E-5081-4490-B4D5-B7608A95A85E}"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ED97D1-AA17-43A6-9D28-73254D49A73B}" type="slidenum">
              <a:rPr lang="en-US" smtClean="0"/>
              <a:t>‹#›</a:t>
            </a:fld>
            <a:endParaRPr lang="en-US"/>
          </a:p>
        </p:txBody>
      </p:sp>
    </p:spTree>
    <p:extLst>
      <p:ext uri="{BB962C8B-B14F-4D97-AF65-F5344CB8AC3E}">
        <p14:creationId xmlns:p14="http://schemas.microsoft.com/office/powerpoint/2010/main" val="3182317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3408E-5081-4490-B4D5-B7608A95A85E}"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D97D1-AA17-43A6-9D28-73254D49A73B}" type="slidenum">
              <a:rPr lang="en-US" smtClean="0"/>
              <a:t>‹#›</a:t>
            </a:fld>
            <a:endParaRPr lang="en-US"/>
          </a:p>
        </p:txBody>
      </p:sp>
    </p:spTree>
    <p:extLst>
      <p:ext uri="{BB962C8B-B14F-4D97-AF65-F5344CB8AC3E}">
        <p14:creationId xmlns:p14="http://schemas.microsoft.com/office/powerpoint/2010/main" val="63540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3408E-5081-4490-B4D5-B7608A95A85E}"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D97D1-AA17-43A6-9D28-73254D49A73B}" type="slidenum">
              <a:rPr lang="en-US" smtClean="0"/>
              <a:t>‹#›</a:t>
            </a:fld>
            <a:endParaRPr lang="en-US"/>
          </a:p>
        </p:txBody>
      </p:sp>
    </p:spTree>
    <p:extLst>
      <p:ext uri="{BB962C8B-B14F-4D97-AF65-F5344CB8AC3E}">
        <p14:creationId xmlns:p14="http://schemas.microsoft.com/office/powerpoint/2010/main" val="397197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3408E-5081-4490-B4D5-B7608A95A85E}"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D97D1-AA17-43A6-9D28-73254D49A73B}" type="slidenum">
              <a:rPr lang="en-US" smtClean="0"/>
              <a:t>‹#›</a:t>
            </a:fld>
            <a:endParaRPr lang="en-US"/>
          </a:p>
        </p:txBody>
      </p:sp>
    </p:spTree>
    <p:extLst>
      <p:ext uri="{BB962C8B-B14F-4D97-AF65-F5344CB8AC3E}">
        <p14:creationId xmlns:p14="http://schemas.microsoft.com/office/powerpoint/2010/main" val="313571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1562582"/>
          </a:xfrm>
        </p:spPr>
        <p:txBody>
          <a:bodyPr>
            <a:no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Saved from the </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Fiery Furnace (Dan. 3)</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(Shadrach,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Meschach</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&amp; Abednego)</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Image result for daniel lions den fiery furn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82496"/>
            <a:ext cx="12191999" cy="5175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69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1562582"/>
          </a:xfrm>
        </p:spPr>
        <p:txBody>
          <a:bodyPr>
            <a:no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Daniel Saved </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from the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Lions</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Den (Dan. 6) </a:t>
            </a:r>
          </a:p>
        </p:txBody>
      </p:sp>
      <p:pic>
        <p:nvPicPr>
          <p:cNvPr id="1028" name="Picture 4" descr="https://salemnet.vo.llnwd.net/media/cms/BST/31478-daniel%20in%20lions%20d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03518"/>
            <a:ext cx="12192000" cy="5954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188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85385511"/>
              </p:ext>
            </p:extLst>
          </p:nvPr>
        </p:nvGraphicFramePr>
        <p:xfrm>
          <a:off x="0" y="1"/>
          <a:ext cx="12192000" cy="6960107"/>
        </p:xfrm>
        <a:graphic>
          <a:graphicData uri="http://schemas.openxmlformats.org/drawingml/2006/table">
            <a:tbl>
              <a:tblPr firstRow="1" firstCol="1" bandRow="1">
                <a:tableStyleId>{073A0DAA-6AF3-43AB-8588-CEC1D06C72B9}</a:tableStyleId>
              </a:tblPr>
              <a:tblGrid>
                <a:gridCol w="4063130"/>
                <a:gridCol w="4064435"/>
                <a:gridCol w="4064435"/>
              </a:tblGrid>
              <a:tr h="1371599">
                <a:tc>
                  <a:txBody>
                    <a:bodyPr/>
                    <a:lstStyle/>
                    <a:p>
                      <a:pPr marL="0" marR="0" algn="ctr">
                        <a:lnSpc>
                          <a:spcPct val="107000"/>
                        </a:lnSpc>
                        <a:spcBef>
                          <a:spcPts val="0"/>
                        </a:spcBef>
                        <a:spcAft>
                          <a:spcPts val="0"/>
                        </a:spcAft>
                      </a:pPr>
                      <a:r>
                        <a:rPr lang="en-US" sz="43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Worldly Kingdoms</a:t>
                      </a:r>
                      <a:endParaRPr lang="en-US" sz="43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3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Daniel </a:t>
                      </a:r>
                    </a:p>
                    <a:p>
                      <a:pPr marL="0" marR="0" algn="ctr">
                        <a:lnSpc>
                          <a:spcPct val="107000"/>
                        </a:lnSpc>
                        <a:spcBef>
                          <a:spcPts val="0"/>
                        </a:spcBef>
                        <a:spcAft>
                          <a:spcPts val="0"/>
                        </a:spcAft>
                      </a:pPr>
                      <a:r>
                        <a:rPr lang="en-US" sz="43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3</a:t>
                      </a:r>
                      <a:r>
                        <a:rPr lang="en-US" sz="4300" b="0" baseline="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4300" b="0" baseline="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F</a:t>
                      </a:r>
                      <a:r>
                        <a:rPr lang="en-US" sz="43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riends</a:t>
                      </a:r>
                      <a:endParaRPr lang="en-US" sz="43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3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Jesus Christ</a:t>
                      </a:r>
                    </a:p>
                    <a:p>
                      <a:pPr marL="0" marR="0" algn="ctr">
                        <a:lnSpc>
                          <a:spcPct val="107000"/>
                        </a:lnSpc>
                        <a:spcBef>
                          <a:spcPts val="0"/>
                        </a:spcBef>
                        <a:spcAft>
                          <a:spcPts val="0"/>
                        </a:spcAft>
                      </a:pPr>
                      <a:endParaRPr lang="en-US" sz="43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65221">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Pressure to Surrender</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 (Dan. 3:5-15; 6:7)</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Didn’</a:t>
                      </a:r>
                      <a:r>
                        <a:rPr lang="en-US" sz="3500" baseline="0" dirty="0" smtClean="0">
                          <a:effectLst/>
                          <a:latin typeface="Tahoma" panose="020B0604030504040204" pitchFamily="34" charset="0"/>
                          <a:ea typeface="Tahoma" panose="020B0604030504040204" pitchFamily="34" charset="0"/>
                          <a:cs typeface="Tahoma" panose="020B0604030504040204" pitchFamily="34" charset="0"/>
                        </a:rPr>
                        <a:t>t Compromise</a:t>
                      </a:r>
                      <a:r>
                        <a:rPr lang="en-US" sz="35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(1:8; 3:18; 6:10)</a:t>
                      </a:r>
                    </a:p>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dirty="0" smtClean="0">
                          <a:effectLst/>
                          <a:latin typeface="Tahoma" panose="020B0604030504040204" pitchFamily="34" charset="0"/>
                          <a:ea typeface="Tahoma" panose="020B0604030504040204" pitchFamily="34" charset="0"/>
                          <a:cs typeface="Tahoma" panose="020B0604030504040204" pitchFamily="34" charset="0"/>
                        </a:rPr>
                        <a:t>Always Obeyed His Father (John 15:10)</a:t>
                      </a:r>
                    </a:p>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312872">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Turn Up the Heat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(3:19)</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Confident in Crisis </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(3:16-17)</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dirty="0" smtClean="0">
                          <a:effectLst/>
                          <a:latin typeface="Tahoma" panose="020B0604030504040204" pitchFamily="34" charset="0"/>
                          <a:ea typeface="Tahoma" panose="020B0604030504040204" pitchFamily="34" charset="0"/>
                          <a:cs typeface="Tahoma" panose="020B0604030504040204" pitchFamily="34" charset="0"/>
                        </a:rPr>
                        <a:t>Endured Pain of the Cross (Heb. 12:2-3)</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510415">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Condemn the Righteous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(3:20; 6:16)</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God Saved Them because of their Faith </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(3:28; 6:22-23)</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Desired Men </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be Saved, </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not Condemned </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(John 12:47)</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9680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00467542"/>
              </p:ext>
            </p:extLst>
          </p:nvPr>
        </p:nvGraphicFramePr>
        <p:xfrm>
          <a:off x="0" y="-1"/>
          <a:ext cx="12192000" cy="6858000"/>
        </p:xfrm>
        <a:graphic>
          <a:graphicData uri="http://schemas.openxmlformats.org/drawingml/2006/table">
            <a:tbl>
              <a:tblPr firstRow="1" firstCol="1" bandRow="1">
                <a:tableStyleId>{073A0DAA-6AF3-43AB-8588-CEC1D06C72B9}</a:tableStyleId>
              </a:tblPr>
              <a:tblGrid>
                <a:gridCol w="4063130"/>
                <a:gridCol w="4064435"/>
                <a:gridCol w="4064435"/>
              </a:tblGrid>
              <a:tr h="1363082">
                <a:tc>
                  <a:txBody>
                    <a:bodyPr/>
                    <a:lstStyle/>
                    <a:p>
                      <a:pPr marL="0" marR="0" algn="ctr">
                        <a:lnSpc>
                          <a:spcPct val="107000"/>
                        </a:lnSpc>
                        <a:spcBef>
                          <a:spcPts val="0"/>
                        </a:spcBef>
                        <a:spcAft>
                          <a:spcPts val="0"/>
                        </a:spcAft>
                      </a:pPr>
                      <a:r>
                        <a:rPr lang="en-US" sz="43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Worldly Kingdoms</a:t>
                      </a:r>
                      <a:endParaRPr lang="en-US" sz="43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3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Daniel </a:t>
                      </a:r>
                    </a:p>
                    <a:p>
                      <a:pPr marL="0" marR="0" algn="ctr">
                        <a:lnSpc>
                          <a:spcPct val="107000"/>
                        </a:lnSpc>
                        <a:spcBef>
                          <a:spcPts val="0"/>
                        </a:spcBef>
                        <a:spcAft>
                          <a:spcPts val="0"/>
                        </a:spcAft>
                      </a:pPr>
                      <a:r>
                        <a:rPr lang="en-US" sz="43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3</a:t>
                      </a:r>
                      <a:r>
                        <a:rPr lang="en-US" sz="4300" b="0" baseline="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4300" b="0" baseline="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F</a:t>
                      </a:r>
                      <a:r>
                        <a:rPr lang="en-US" sz="43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riends</a:t>
                      </a:r>
                      <a:endParaRPr lang="en-US" sz="43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3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Jesus Christ</a:t>
                      </a:r>
                    </a:p>
                  </a:txBody>
                  <a:tcPr marL="68580" marR="68580" marT="0" marB="0"/>
                </a:tc>
              </a:tr>
              <a:tr h="173872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Pride before Fall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(Dan. 4:27-31</a:t>
                      </a:r>
                      <a:r>
                        <a:rPr lang="en-US" sz="3600" b="0" dirty="0">
                          <a:effectLst/>
                          <a:latin typeface="Tahoma" panose="020B0604030504040204" pitchFamily="34" charset="0"/>
                          <a:ea typeface="Tahoma" panose="020B0604030504040204" pitchFamily="34" charset="0"/>
                          <a:cs typeface="Tahoma" panose="020B0604030504040204" pitchFamily="34" charset="0"/>
                        </a:rPr>
                        <a:t>, 37)</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Humble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before </a:t>
                      </a:r>
                      <a:r>
                        <a:rPr lang="en-US" sz="3600" dirty="0">
                          <a:effectLst/>
                          <a:latin typeface="Tahoma" panose="020B0604030504040204" pitchFamily="34" charset="0"/>
                          <a:ea typeface="Tahoma" panose="020B0604030504040204" pitchFamily="34" charset="0"/>
                          <a:cs typeface="Tahoma" panose="020B0604030504040204" pitchFamily="34" charset="0"/>
                        </a:rPr>
                        <a:t>King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(Dan. 2:16</a:t>
                      </a:r>
                      <a:r>
                        <a:rPr lang="en-US" sz="3600" dirty="0">
                          <a:effectLst/>
                          <a:latin typeface="Tahoma" panose="020B0604030504040204" pitchFamily="34" charset="0"/>
                          <a:ea typeface="Tahoma" panose="020B0604030504040204" pitchFamily="34" charset="0"/>
                          <a:cs typeface="Tahoma" panose="020B0604030504040204" pitchFamily="34" charset="0"/>
                        </a:rPr>
                        <a:t>, 24, 30) </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Humbly </a:t>
                      </a:r>
                      <a:r>
                        <a:rPr lang="en-US" sz="3600" dirty="0" smtClean="0">
                          <a:effectLst/>
                          <a:latin typeface="Tahoma" panose="020B0604030504040204" pitchFamily="34" charset="0"/>
                          <a:ea typeface="Tahoma" panose="020B0604030504040204" pitchFamily="34" charset="0"/>
                          <a:cs typeface="Tahoma" panose="020B0604030504040204" pitchFamily="34" charset="0"/>
                        </a:rPr>
                        <a:t>Obeyed </a:t>
                      </a:r>
                      <a:r>
                        <a:rPr lang="en-US" sz="3600" dirty="0">
                          <a:effectLst/>
                          <a:latin typeface="Tahoma" panose="020B0604030504040204" pitchFamily="34" charset="0"/>
                          <a:ea typeface="Tahoma" panose="020B0604030504040204" pitchFamily="34" charset="0"/>
                          <a:cs typeface="Tahoma" panose="020B0604030504040204" pitchFamily="34" charset="0"/>
                        </a:rPr>
                        <a:t>even to </a:t>
                      </a:r>
                      <a:r>
                        <a:rPr lang="en-US" sz="3600" dirty="0" smtClean="0">
                          <a:effectLst/>
                          <a:latin typeface="Tahoma" panose="020B0604030504040204" pitchFamily="34" charset="0"/>
                          <a:ea typeface="Tahoma" panose="020B0604030504040204" pitchFamily="34" charset="0"/>
                          <a:cs typeface="Tahoma" panose="020B0604030504040204" pitchFamily="34" charset="0"/>
                        </a:rPr>
                        <a:t>Death (</a:t>
                      </a:r>
                      <a:r>
                        <a:rPr lang="en-US" sz="3600" dirty="0">
                          <a:effectLst/>
                          <a:latin typeface="Tahoma" panose="020B0604030504040204" pitchFamily="34" charset="0"/>
                          <a:ea typeface="Tahoma" panose="020B0604030504040204" pitchFamily="34" charset="0"/>
                          <a:cs typeface="Tahoma" panose="020B0604030504040204" pitchFamily="34" charset="0"/>
                        </a:rPr>
                        <a:t>Phil. 2:8)</a:t>
                      </a:r>
                    </a:p>
                  </a:txBody>
                  <a:tcPr marL="68580" marR="68580" marT="0" marB="0"/>
                </a:tc>
              </a:tr>
              <a:tr h="375619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 Rules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in the Kingdoms of Men</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3:28-29; 6:25-27)</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Promoted &amp; Prospered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(3:30; 6:28)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Established Kingdom that would last</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Forever</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(Dan. 2:44;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Matt. 16:18-19;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Rev.</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1:5-6</a:t>
                      </a:r>
                      <a:r>
                        <a:rPr lang="en-US" sz="3300" dirty="0" smtClean="0">
                          <a:effectLst/>
                          <a:latin typeface="Tahoma" panose="020B0604030504040204" pitchFamily="34" charset="0"/>
                          <a:ea typeface="Tahoma" panose="020B0604030504040204" pitchFamily="34" charset="0"/>
                          <a:cs typeface="Tahoma" panose="020B0604030504040204" pitchFamily="34" charset="0"/>
                        </a:rPr>
                        <a:t>)</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739403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2128</TotalTime>
  <Words>459</Words>
  <Application>Microsoft Office PowerPoint</Application>
  <PresentationFormat>Widescreen</PresentationFormat>
  <Paragraphs>51</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28</cp:revision>
  <cp:lastPrinted>2017-11-05T14:38:40Z</cp:lastPrinted>
  <dcterms:created xsi:type="dcterms:W3CDTF">2017-11-03T17:33:33Z</dcterms:created>
  <dcterms:modified xsi:type="dcterms:W3CDTF">2017-11-05T16:25:39Z</dcterms:modified>
</cp:coreProperties>
</file>