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260" r:id="rId2"/>
    <p:sldId id="257" r:id="rId3"/>
    <p:sldId id="262" r:id="rId4"/>
    <p:sldId id="281" r:id="rId5"/>
    <p:sldId id="282" r:id="rId6"/>
    <p:sldId id="283" r:id="rId7"/>
    <p:sldId id="284" r:id="rId8"/>
    <p:sldId id="285" r:id="rId9"/>
    <p:sldId id="286" r:id="rId10"/>
    <p:sldId id="287" r:id="rId11"/>
    <p:sldId id="288" r:id="rId12"/>
    <p:sldId id="264" r:id="rId13"/>
    <p:sldId id="322" r:id="rId14"/>
    <p:sldId id="291" r:id="rId15"/>
    <p:sldId id="292" r:id="rId16"/>
    <p:sldId id="293" r:id="rId17"/>
    <p:sldId id="294" r:id="rId18"/>
    <p:sldId id="295" r:id="rId19"/>
    <p:sldId id="261" r:id="rId20"/>
    <p:sldId id="305" r:id="rId21"/>
    <p:sldId id="306" r:id="rId22"/>
    <p:sldId id="307" r:id="rId23"/>
    <p:sldId id="308" r:id="rId24"/>
    <p:sldId id="309" r:id="rId25"/>
    <p:sldId id="310" r:id="rId26"/>
    <p:sldId id="311" r:id="rId27"/>
    <p:sldId id="312" r:id="rId28"/>
    <p:sldId id="313" r:id="rId29"/>
    <p:sldId id="263" r:id="rId30"/>
    <p:sldId id="316" r:id="rId31"/>
    <p:sldId id="317" r:id="rId32"/>
    <p:sldId id="318" r:id="rId33"/>
    <p:sldId id="319" r:id="rId34"/>
    <p:sldId id="320" r:id="rId35"/>
    <p:sldId id="321" r:id="rId36"/>
    <p:sldId id="323" r:id="rId37"/>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81" d="100"/>
          <a:sy n="81" d="100"/>
        </p:scale>
        <p:origin x="21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C3F752FF-FE56-48D9-92E9-0D8A411FD692}" type="datetimeFigureOut">
              <a:rPr lang="en-US" smtClean="0"/>
              <a:t>10/28/2017</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4F63044F-C963-4EC3-967B-4A2132694BD8}" type="slidenum">
              <a:rPr lang="en-US" smtClean="0"/>
              <a:t>‹#›</a:t>
            </a:fld>
            <a:endParaRPr lang="en-US"/>
          </a:p>
        </p:txBody>
      </p:sp>
    </p:spTree>
    <p:extLst>
      <p:ext uri="{BB962C8B-B14F-4D97-AF65-F5344CB8AC3E}">
        <p14:creationId xmlns:p14="http://schemas.microsoft.com/office/powerpoint/2010/main" val="24100199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24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52438"/>
          </a:xfrm>
          <a:prstGeom prst="rect">
            <a:avLst/>
          </a:prstGeom>
        </p:spPr>
        <p:txBody>
          <a:bodyPr vert="horz" lIns="91440" tIns="45720" rIns="91440" bIns="45720" rtlCol="0"/>
          <a:lstStyle>
            <a:lvl1pPr algn="r">
              <a:defRPr sz="1200"/>
            </a:lvl1pPr>
          </a:lstStyle>
          <a:p>
            <a:fld id="{2599948D-895E-486E-AC4D-5154C782B0D8}" type="datetimeFigureOut">
              <a:rPr lang="en-US" smtClean="0"/>
              <a:t>10/28/2017</a:t>
            </a:fld>
            <a:endParaRPr lang="en-US"/>
          </a:p>
        </p:txBody>
      </p:sp>
      <p:sp>
        <p:nvSpPr>
          <p:cNvPr id="4" name="Slide Image Placeholder 3"/>
          <p:cNvSpPr>
            <a:spLocks noGrp="1" noRot="1" noChangeAspect="1"/>
          </p:cNvSpPr>
          <p:nvPr>
            <p:ph type="sldImg" idx="2"/>
          </p:nvPr>
        </p:nvSpPr>
        <p:spPr>
          <a:xfrm>
            <a:off x="830263" y="1128713"/>
            <a:ext cx="5416550"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344988"/>
            <a:ext cx="5661025" cy="3554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5675"/>
            <a:ext cx="3067050" cy="4524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575675"/>
            <a:ext cx="3067050" cy="452438"/>
          </a:xfrm>
          <a:prstGeom prst="rect">
            <a:avLst/>
          </a:prstGeom>
        </p:spPr>
        <p:txBody>
          <a:bodyPr vert="horz" lIns="91440" tIns="45720" rIns="91440" bIns="45720" rtlCol="0" anchor="b"/>
          <a:lstStyle>
            <a:lvl1pPr algn="r">
              <a:defRPr sz="1200"/>
            </a:lvl1pPr>
          </a:lstStyle>
          <a:p>
            <a:fld id="{3F161A39-2170-4B70-AC74-65EE84F629CA}" type="slidenum">
              <a:rPr lang="en-US" smtClean="0"/>
              <a:t>‹#›</a:t>
            </a:fld>
            <a:endParaRPr lang="en-US"/>
          </a:p>
        </p:txBody>
      </p:sp>
    </p:spTree>
    <p:extLst>
      <p:ext uri="{BB962C8B-B14F-4D97-AF65-F5344CB8AC3E}">
        <p14:creationId xmlns:p14="http://schemas.microsoft.com/office/powerpoint/2010/main" val="3214305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biblia.com/bible/nkjv/Ezekiel%2033.1-6"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biblia.com/bible/nkjv/Ezekiel%2033.7-9"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biblia.com/bible/nkjv/Ezekiel%2033.1-6" TargetMode="External"/><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expectations for a watchman - </a:t>
            </a:r>
            <a:r>
              <a:rPr lang="en-US" sz="1200" b="0" i="0" u="none" strike="noStrike" kern="1200" dirty="0" smtClean="0">
                <a:solidFill>
                  <a:schemeClr val="tx1"/>
                </a:solidFill>
                <a:effectLst/>
                <a:latin typeface="+mn-lt"/>
                <a:ea typeface="+mn-ea"/>
                <a:cs typeface="+mn-cs"/>
                <a:hlinkClick r:id="rId3"/>
              </a:rPr>
              <a:t>Ezekiel 33:1-6</a:t>
            </a:r>
            <a:r>
              <a:rPr lang="en-US" sz="1200" b="0" i="0" u="none" strike="noStrike"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When at war, people place watchmen to give warning of attacks. If he does his duty &amp; warns, not his fault if people do not heed.  The one at fault is the one who failed to heed. His death is his own fault. If watchman doesn’t give warning, then people will still die, but the fault goes to watchman who didn’t warn. Today</a:t>
            </a:r>
            <a:r>
              <a:rPr lang="en-US" sz="1200" b="0" i="0" kern="1200" baseline="0" dirty="0" smtClean="0">
                <a:solidFill>
                  <a:schemeClr val="tx1"/>
                </a:solidFill>
                <a:effectLst/>
                <a:latin typeface="+mn-lt"/>
                <a:ea typeface="+mn-ea"/>
                <a:cs typeface="+mn-cs"/>
              </a:rPr>
              <a:t> warnings of Hurricanes, tornadoes, tsunami, etc.  Mandatory evacuation- refuse to listen, call 911 rescuers can’t help you- blood is on your own head if you die.  Ezekiel was called by God to be a watchman of Israel.  Warned Judah of Judgment overlapped Jeremiah c. 593- 571</a:t>
            </a:r>
            <a:endParaRPr lang="en-US" sz="1200" b="0" i="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F161A39-2170-4B70-AC74-65EE84F629CA}" type="slidenum">
              <a:rPr lang="en-US" smtClean="0"/>
              <a:t>1</a:t>
            </a:fld>
            <a:endParaRPr lang="en-US"/>
          </a:p>
        </p:txBody>
      </p:sp>
    </p:spTree>
    <p:extLst>
      <p:ext uri="{BB962C8B-B14F-4D97-AF65-F5344CB8AC3E}">
        <p14:creationId xmlns:p14="http://schemas.microsoft.com/office/powerpoint/2010/main" val="949559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Ezekiel is God’s watchman - </a:t>
            </a:r>
            <a:r>
              <a:rPr lang="en-US" sz="1200" b="0" i="0" u="none" strike="noStrike" kern="1200" dirty="0" smtClean="0">
                <a:solidFill>
                  <a:schemeClr val="tx1"/>
                </a:solidFill>
                <a:effectLst/>
                <a:latin typeface="+mn-lt"/>
                <a:ea typeface="+mn-ea"/>
                <a:cs typeface="+mn-cs"/>
                <a:hlinkClick r:id="rId3"/>
              </a:rPr>
              <a:t>Ezekiel 33:7-9</a:t>
            </a:r>
            <a:r>
              <a:rPr lang="en-US" sz="1200" b="0" i="0" u="none" strike="noStrike"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 God gives Ezekiel a message to warn Israel. If Ezekiel doesn’t deliver the message, then the death of a wicked man will be held against Ezekiel because he didn’t say anything. Note that the wicked is not excused because “he didn’t know.” If Ezekiel does deliver the message, then the responsibility is totally on the receiver. If he doesn’t listen, then he will still die.</a:t>
            </a:r>
          </a:p>
          <a:p>
            <a:endParaRPr lang="en-US" dirty="0"/>
          </a:p>
        </p:txBody>
      </p:sp>
      <p:sp>
        <p:nvSpPr>
          <p:cNvPr id="4" name="Slide Number Placeholder 3"/>
          <p:cNvSpPr>
            <a:spLocks noGrp="1"/>
          </p:cNvSpPr>
          <p:nvPr>
            <p:ph type="sldNum" sz="quarter" idx="10"/>
          </p:nvPr>
        </p:nvSpPr>
        <p:spPr/>
        <p:txBody>
          <a:bodyPr/>
          <a:lstStyle/>
          <a:p>
            <a:fld id="{3F161A39-2170-4B70-AC74-65EE84F629CA}" type="slidenum">
              <a:rPr lang="en-US" smtClean="0"/>
              <a:t>2</a:t>
            </a:fld>
            <a:endParaRPr lang="en-US"/>
          </a:p>
        </p:txBody>
      </p:sp>
    </p:spTree>
    <p:extLst>
      <p:ext uri="{BB962C8B-B14F-4D97-AF65-F5344CB8AC3E}">
        <p14:creationId xmlns:p14="http://schemas.microsoft.com/office/powerpoint/2010/main" val="879450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expectations for a watchman - </a:t>
            </a:r>
            <a:r>
              <a:rPr lang="en-US" sz="1200" b="0" i="0" u="none" strike="noStrike" kern="1200" dirty="0" smtClean="0">
                <a:solidFill>
                  <a:schemeClr val="tx1"/>
                </a:solidFill>
                <a:effectLst/>
                <a:latin typeface="+mn-lt"/>
                <a:ea typeface="+mn-ea"/>
                <a:cs typeface="+mn-cs"/>
                <a:hlinkClick r:id="rId3"/>
              </a:rPr>
              <a:t>Ezekiel 33:1-6</a:t>
            </a:r>
            <a:r>
              <a:rPr lang="en-US" sz="1200" b="0" i="0" u="none" strike="noStrike"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When at war, people place watchmen to give warning of attacks. If he does his duty &amp; warns, not his fault if people do not heed.  The one at fault is the one who failed to heed. His death is his own fault. If watchman doesn’t give warning, then people will still die, but the fault goes to watchman who didn’t warn. Today</a:t>
            </a:r>
            <a:r>
              <a:rPr lang="en-US" sz="1200" b="0" i="0" kern="1200" baseline="0" dirty="0" smtClean="0">
                <a:solidFill>
                  <a:schemeClr val="tx1"/>
                </a:solidFill>
                <a:effectLst/>
                <a:latin typeface="+mn-lt"/>
                <a:ea typeface="+mn-ea"/>
                <a:cs typeface="+mn-cs"/>
              </a:rPr>
              <a:t> warnings of Hurricanes, tornadoes, tsunami, etc.  Mandatory evacuation- refuse to listen, call 911 rescuers can’t help you- blood is on your own head if you die.  Ezekiel was called by God to be a watchman of Israel.  Warned Judah of Judgment overlapped Jeremiah c. 593- 571</a:t>
            </a:r>
            <a:endParaRPr lang="en-US" sz="1200" b="0" i="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F161A39-2170-4B70-AC74-65EE84F629CA}" type="slidenum">
              <a:rPr lang="en-US" smtClean="0"/>
              <a:t>36</a:t>
            </a:fld>
            <a:endParaRPr lang="en-US"/>
          </a:p>
        </p:txBody>
      </p:sp>
    </p:spTree>
    <p:extLst>
      <p:ext uri="{BB962C8B-B14F-4D97-AF65-F5344CB8AC3E}">
        <p14:creationId xmlns:p14="http://schemas.microsoft.com/office/powerpoint/2010/main" val="2866360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468524-B7D8-4F50-9538-F32CE1BB2F26}"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4B599-18FE-474D-BA7A-126DEB6E6199}" type="slidenum">
              <a:rPr lang="en-US" smtClean="0"/>
              <a:t>‹#›</a:t>
            </a:fld>
            <a:endParaRPr lang="en-US"/>
          </a:p>
        </p:txBody>
      </p:sp>
    </p:spTree>
    <p:extLst>
      <p:ext uri="{BB962C8B-B14F-4D97-AF65-F5344CB8AC3E}">
        <p14:creationId xmlns:p14="http://schemas.microsoft.com/office/powerpoint/2010/main" val="954136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468524-B7D8-4F50-9538-F32CE1BB2F26}"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4B599-18FE-474D-BA7A-126DEB6E6199}" type="slidenum">
              <a:rPr lang="en-US" smtClean="0"/>
              <a:t>‹#›</a:t>
            </a:fld>
            <a:endParaRPr lang="en-US"/>
          </a:p>
        </p:txBody>
      </p:sp>
    </p:spTree>
    <p:extLst>
      <p:ext uri="{BB962C8B-B14F-4D97-AF65-F5344CB8AC3E}">
        <p14:creationId xmlns:p14="http://schemas.microsoft.com/office/powerpoint/2010/main" val="3161532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468524-B7D8-4F50-9538-F32CE1BB2F26}"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4B599-18FE-474D-BA7A-126DEB6E6199}" type="slidenum">
              <a:rPr lang="en-US" smtClean="0"/>
              <a:t>‹#›</a:t>
            </a:fld>
            <a:endParaRPr lang="en-US"/>
          </a:p>
        </p:txBody>
      </p:sp>
    </p:spTree>
    <p:extLst>
      <p:ext uri="{BB962C8B-B14F-4D97-AF65-F5344CB8AC3E}">
        <p14:creationId xmlns:p14="http://schemas.microsoft.com/office/powerpoint/2010/main" val="303142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468524-B7D8-4F50-9538-F32CE1BB2F26}"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4B599-18FE-474D-BA7A-126DEB6E6199}" type="slidenum">
              <a:rPr lang="en-US" smtClean="0"/>
              <a:t>‹#›</a:t>
            </a:fld>
            <a:endParaRPr lang="en-US"/>
          </a:p>
        </p:txBody>
      </p:sp>
    </p:spTree>
    <p:extLst>
      <p:ext uri="{BB962C8B-B14F-4D97-AF65-F5344CB8AC3E}">
        <p14:creationId xmlns:p14="http://schemas.microsoft.com/office/powerpoint/2010/main" val="2566710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468524-B7D8-4F50-9538-F32CE1BB2F26}"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4B599-18FE-474D-BA7A-126DEB6E6199}" type="slidenum">
              <a:rPr lang="en-US" smtClean="0"/>
              <a:t>‹#›</a:t>
            </a:fld>
            <a:endParaRPr lang="en-US"/>
          </a:p>
        </p:txBody>
      </p:sp>
    </p:spTree>
    <p:extLst>
      <p:ext uri="{BB962C8B-B14F-4D97-AF65-F5344CB8AC3E}">
        <p14:creationId xmlns:p14="http://schemas.microsoft.com/office/powerpoint/2010/main" val="2259465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468524-B7D8-4F50-9538-F32CE1BB2F26}"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24B599-18FE-474D-BA7A-126DEB6E6199}" type="slidenum">
              <a:rPr lang="en-US" smtClean="0"/>
              <a:t>‹#›</a:t>
            </a:fld>
            <a:endParaRPr lang="en-US"/>
          </a:p>
        </p:txBody>
      </p:sp>
    </p:spTree>
    <p:extLst>
      <p:ext uri="{BB962C8B-B14F-4D97-AF65-F5344CB8AC3E}">
        <p14:creationId xmlns:p14="http://schemas.microsoft.com/office/powerpoint/2010/main" val="1982621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468524-B7D8-4F50-9538-F32CE1BB2F26}" type="datetimeFigureOut">
              <a:rPr lang="en-US" smtClean="0"/>
              <a:t>10/26/2017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24B599-18FE-474D-BA7A-126DEB6E6199}" type="slidenum">
              <a:rPr lang="en-US" smtClean="0"/>
              <a:t>‹#›</a:t>
            </a:fld>
            <a:endParaRPr lang="en-US"/>
          </a:p>
        </p:txBody>
      </p:sp>
    </p:spTree>
    <p:extLst>
      <p:ext uri="{BB962C8B-B14F-4D97-AF65-F5344CB8AC3E}">
        <p14:creationId xmlns:p14="http://schemas.microsoft.com/office/powerpoint/2010/main" val="2593021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468524-B7D8-4F50-9538-F32CE1BB2F26}" type="datetimeFigureOut">
              <a:rPr lang="en-US" smtClean="0"/>
              <a:t>10/26/2017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24B599-18FE-474D-BA7A-126DEB6E6199}" type="slidenum">
              <a:rPr lang="en-US" smtClean="0"/>
              <a:t>‹#›</a:t>
            </a:fld>
            <a:endParaRPr lang="en-US"/>
          </a:p>
        </p:txBody>
      </p:sp>
    </p:spTree>
    <p:extLst>
      <p:ext uri="{BB962C8B-B14F-4D97-AF65-F5344CB8AC3E}">
        <p14:creationId xmlns:p14="http://schemas.microsoft.com/office/powerpoint/2010/main" val="47392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468524-B7D8-4F50-9538-F32CE1BB2F26}" type="datetimeFigureOut">
              <a:rPr lang="en-US" smtClean="0"/>
              <a:t>10/26/2017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24B599-18FE-474D-BA7A-126DEB6E6199}" type="slidenum">
              <a:rPr lang="en-US" smtClean="0"/>
              <a:t>‹#›</a:t>
            </a:fld>
            <a:endParaRPr lang="en-US"/>
          </a:p>
        </p:txBody>
      </p:sp>
    </p:spTree>
    <p:extLst>
      <p:ext uri="{BB962C8B-B14F-4D97-AF65-F5344CB8AC3E}">
        <p14:creationId xmlns:p14="http://schemas.microsoft.com/office/powerpoint/2010/main" val="1943270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468524-B7D8-4F50-9538-F32CE1BB2F26}"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24B599-18FE-474D-BA7A-126DEB6E6199}" type="slidenum">
              <a:rPr lang="en-US" smtClean="0"/>
              <a:t>‹#›</a:t>
            </a:fld>
            <a:endParaRPr lang="en-US"/>
          </a:p>
        </p:txBody>
      </p:sp>
    </p:spTree>
    <p:extLst>
      <p:ext uri="{BB962C8B-B14F-4D97-AF65-F5344CB8AC3E}">
        <p14:creationId xmlns:p14="http://schemas.microsoft.com/office/powerpoint/2010/main" val="2214101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468524-B7D8-4F50-9538-F32CE1BB2F26}"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24B599-18FE-474D-BA7A-126DEB6E6199}" type="slidenum">
              <a:rPr lang="en-US" smtClean="0"/>
              <a:t>‹#›</a:t>
            </a:fld>
            <a:endParaRPr lang="en-US"/>
          </a:p>
        </p:txBody>
      </p:sp>
    </p:spTree>
    <p:extLst>
      <p:ext uri="{BB962C8B-B14F-4D97-AF65-F5344CB8AC3E}">
        <p14:creationId xmlns:p14="http://schemas.microsoft.com/office/powerpoint/2010/main" val="981874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468524-B7D8-4F50-9538-F32CE1BB2F26}" type="datetimeFigureOut">
              <a:rPr lang="en-US" smtClean="0"/>
              <a:t>10/26/2017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24B599-18FE-474D-BA7A-126DEB6E6199}" type="slidenum">
              <a:rPr lang="en-US" smtClean="0"/>
              <a:t>‹#›</a:t>
            </a:fld>
            <a:endParaRPr lang="en-US"/>
          </a:p>
        </p:txBody>
      </p:sp>
    </p:spTree>
    <p:extLst>
      <p:ext uri="{BB962C8B-B14F-4D97-AF65-F5344CB8AC3E}">
        <p14:creationId xmlns:p14="http://schemas.microsoft.com/office/powerpoint/2010/main" val="1878027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5422"/>
          </a:xfrm>
        </p:spPr>
        <p:txBody>
          <a:bodyPr>
            <a:norm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60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95422"/>
            <a:ext cx="12192000" cy="5862577"/>
          </a:xfrm>
        </p:spPr>
        <p:txBody>
          <a:bodyPr>
            <a:normAutofit/>
          </a:bodyPr>
          <a:lstStyle/>
          <a:p>
            <a:pPr marL="0" indent="0">
              <a:buNone/>
            </a:pPr>
            <a:r>
              <a:rPr lang="en-US" sz="4800" dirty="0" smtClean="0">
                <a:solidFill>
                  <a:schemeClr val="bg1"/>
                </a:solidFill>
              </a:rPr>
              <a:t>19- Heavenly Sunlight</a:t>
            </a:r>
          </a:p>
          <a:p>
            <a:pPr marL="0" indent="0">
              <a:buNone/>
            </a:pPr>
            <a:r>
              <a:rPr lang="en-US" sz="4800" dirty="0" smtClean="0">
                <a:solidFill>
                  <a:schemeClr val="bg1"/>
                </a:solidFill>
              </a:rPr>
              <a:t>97s- Servant Song</a:t>
            </a:r>
          </a:p>
          <a:p>
            <a:pPr marL="0" indent="0">
              <a:buNone/>
            </a:pPr>
            <a:r>
              <a:rPr lang="en-US" sz="4800" dirty="0" smtClean="0">
                <a:solidFill>
                  <a:schemeClr val="bg1"/>
                </a:solidFill>
              </a:rPr>
              <a:t>15s- Exalted</a:t>
            </a:r>
          </a:p>
          <a:p>
            <a:pPr marL="0" indent="0">
              <a:buNone/>
            </a:pPr>
            <a:r>
              <a:rPr lang="en-US" sz="4800" dirty="0" smtClean="0">
                <a:solidFill>
                  <a:schemeClr val="bg1"/>
                </a:solidFill>
              </a:rPr>
              <a:t>630- Watch and Pray</a:t>
            </a:r>
          </a:p>
          <a:p>
            <a:pPr marL="0" indent="0">
              <a:buNone/>
            </a:pPr>
            <a:r>
              <a:rPr lang="en-US" sz="4800" dirty="0" smtClean="0">
                <a:solidFill>
                  <a:schemeClr val="bg1"/>
                </a:solidFill>
              </a:rPr>
              <a:t>322- Bring Christ Your Broken Life</a:t>
            </a:r>
          </a:p>
          <a:p>
            <a:pPr marL="0" indent="0">
              <a:buNone/>
            </a:pPr>
            <a:r>
              <a:rPr lang="en-US" sz="4800" dirty="0" smtClean="0">
                <a:solidFill>
                  <a:schemeClr val="bg1"/>
                </a:solidFill>
              </a:rPr>
              <a:t>688- Paradise Valley</a:t>
            </a:r>
          </a:p>
          <a:p>
            <a:pPr marL="0" indent="0">
              <a:buNone/>
            </a:pPr>
            <a:endParaRPr lang="en-US" sz="4000" dirty="0" smtClean="0">
              <a:solidFill>
                <a:schemeClr val="bg1"/>
              </a:solidFill>
            </a:endParaRPr>
          </a:p>
          <a:p>
            <a:pPr marL="0" indent="0">
              <a:buNone/>
            </a:pPr>
            <a:endParaRPr lang="en-US" sz="4000" dirty="0">
              <a:solidFill>
                <a:schemeClr val="bg1"/>
              </a:solidFill>
            </a:endParaRPr>
          </a:p>
        </p:txBody>
      </p:sp>
    </p:spTree>
    <p:extLst>
      <p:ext uri="{BB962C8B-B14F-4D97-AF65-F5344CB8AC3E}">
        <p14:creationId xmlns:p14="http://schemas.microsoft.com/office/powerpoint/2010/main" val="39900943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301248859"/>
              </p:ext>
            </p:extLst>
          </p:nvPr>
        </p:nvGraphicFramePr>
        <p:xfrm>
          <a:off x="-3" y="0"/>
          <a:ext cx="12192002" cy="8227495"/>
        </p:xfrm>
        <a:graphic>
          <a:graphicData uri="http://schemas.openxmlformats.org/drawingml/2006/table">
            <a:tbl>
              <a:tblPr firstRow="1" firstCol="1" bandRow="1">
                <a:tableStyleId>{073A0DAA-6AF3-43AB-8588-CEC1D06C72B9}</a:tableStyleId>
              </a:tblPr>
              <a:tblGrid>
                <a:gridCol w="3047349"/>
                <a:gridCol w="3047349"/>
                <a:gridCol w="3048652"/>
                <a:gridCol w="3048652"/>
              </a:tblGrid>
              <a:tr h="961901">
                <a:tc>
                  <a:txBody>
                    <a:bodyPr/>
                    <a:lstStyle/>
                    <a:p>
                      <a:pPr marL="0" marR="0" algn="ctr">
                        <a:lnSpc>
                          <a:spcPct val="107000"/>
                        </a:lnSpc>
                        <a:spcBef>
                          <a:spcPts val="0"/>
                        </a:spcBef>
                        <a:spcAft>
                          <a:spcPts val="0"/>
                        </a:spcAft>
                      </a:pPr>
                      <a:r>
                        <a:rPr lang="en-US" sz="3700" dirty="0">
                          <a:solidFill>
                            <a:srgbClr val="00B0F0"/>
                          </a:solidFill>
                          <a:effectLst/>
                          <a:latin typeface="Tahoma" panose="020B0604030504040204" pitchFamily="34" charset="0"/>
                          <a:ea typeface="Tahoma" panose="020B0604030504040204" pitchFamily="34" charset="0"/>
                          <a:cs typeface="Tahoma" panose="020B0604030504040204" pitchFamily="34" charset="0"/>
                        </a:rPr>
                        <a:t>Ezekiel 33</a:t>
                      </a:r>
                    </a:p>
                  </a:txBody>
                  <a:tcPr marL="68580" marR="68580" marT="0" marB="0"/>
                </a:tc>
                <a:tc>
                  <a:txBody>
                    <a:bodyPr/>
                    <a:lstStyle/>
                    <a:p>
                      <a:pPr marL="0" marR="0" algn="ctr">
                        <a:lnSpc>
                          <a:spcPct val="107000"/>
                        </a:lnSpc>
                        <a:spcBef>
                          <a:spcPts val="0"/>
                        </a:spcBef>
                        <a:spcAft>
                          <a:spcPts val="0"/>
                        </a:spcAft>
                      </a:pPr>
                      <a:r>
                        <a:rPr lang="en-US" sz="37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Warning</a:t>
                      </a:r>
                      <a:endParaRPr lang="en-US" sz="37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Heed</a:t>
                      </a:r>
                      <a:r>
                        <a:rPr lang="en-US" sz="3500" dirty="0" smtClean="0">
                          <a:effectLst/>
                          <a:latin typeface="Tahoma" panose="020B0604030504040204" pitchFamily="34" charset="0"/>
                          <a:ea typeface="Tahoma" panose="020B0604030504040204" pitchFamily="34" charset="0"/>
                          <a:cs typeface="Tahoma" panose="020B0604030504040204" pitchFamily="34" charset="0"/>
                        </a:rPr>
                        <a:t>/</a:t>
                      </a:r>
                      <a:r>
                        <a:rPr lang="en-US" sz="35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Ignore</a:t>
                      </a:r>
                      <a:endParaRPr lang="en-US" sz="35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Life</a:t>
                      </a:r>
                      <a:r>
                        <a:rPr lang="en-US" sz="3700" dirty="0" smtClean="0">
                          <a:effectLst/>
                          <a:latin typeface="Tahoma" panose="020B0604030504040204" pitchFamily="34" charset="0"/>
                          <a:ea typeface="Tahoma" panose="020B0604030504040204" pitchFamily="34" charset="0"/>
                          <a:cs typeface="Tahoma" panose="020B0604030504040204" pitchFamily="34" charset="0"/>
                        </a:rPr>
                        <a:t>/</a:t>
                      </a:r>
                      <a:r>
                        <a:rPr lang="en-US" sz="37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Death</a:t>
                      </a:r>
                      <a:endParaRPr lang="en-US" sz="37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161309">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Watchman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(v. </a:t>
                      </a:r>
                      <a:r>
                        <a:rPr lang="en-US" sz="3600" dirty="0" smtClean="0">
                          <a:effectLst/>
                          <a:latin typeface="Tahoma" panose="020B0604030504040204" pitchFamily="34" charset="0"/>
                          <a:ea typeface="Tahoma" panose="020B0604030504040204" pitchFamily="34" charset="0"/>
                          <a:cs typeface="Tahoma" panose="020B0604030504040204" pitchFamily="34" charset="0"/>
                        </a:rPr>
                        <a:t>1-7</a:t>
                      </a:r>
                      <a:r>
                        <a:rPr lang="en-US" sz="360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Tahoma" panose="020B0604030504040204" pitchFamily="34" charset="0"/>
                          <a:ea typeface="Tahoma" panose="020B0604030504040204" pitchFamily="34" charset="0"/>
                          <a:cs typeface="Tahoma" panose="020B0604030504040204" pitchFamily="34" charset="0"/>
                        </a:rPr>
                        <a:t>Judgment (3)</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Blow Trumpet or Ignore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(3, 6, 8)</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Lives Spared or Death for Watchman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(5, 8, 9)</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00052">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Wicked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a:effectLst/>
                          <a:latin typeface="Tahoma" panose="020B0604030504040204" pitchFamily="34" charset="0"/>
                          <a:ea typeface="Tahoma" panose="020B0604030504040204" pitchFamily="34" charset="0"/>
                          <a:cs typeface="Tahoma" panose="020B0604030504040204" pitchFamily="34" charset="0"/>
                        </a:rPr>
                        <a:t>v. </a:t>
                      </a:r>
                      <a:r>
                        <a:rPr lang="en-US" sz="3600" dirty="0" smtClean="0">
                          <a:effectLst/>
                          <a:latin typeface="Tahoma" panose="020B0604030504040204" pitchFamily="34" charset="0"/>
                          <a:ea typeface="Tahoma" panose="020B0604030504040204" pitchFamily="34" charset="0"/>
                          <a:cs typeface="Tahoma" panose="020B0604030504040204" pitchFamily="34" charset="0"/>
                        </a:rPr>
                        <a:t>8-11,</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14-16) </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Tahoma" panose="020B0604030504040204" pitchFamily="34" charset="0"/>
                          <a:ea typeface="Tahoma" panose="020B0604030504040204" pitchFamily="34" charset="0"/>
                          <a:cs typeface="Tahoma" panose="020B0604030504040204" pitchFamily="34" charset="0"/>
                        </a:rPr>
                        <a:t>You will Die in Your Sin (8)</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Tahoma" panose="020B0604030504040204" pitchFamily="34" charset="0"/>
                          <a:ea typeface="Tahoma" panose="020B0604030504040204" pitchFamily="34" charset="0"/>
                          <a:cs typeface="Tahoma" panose="020B0604030504040204" pitchFamily="34" charset="0"/>
                        </a:rPr>
                        <a:t>Repent of Sin, Do Right (14)</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Tahoma" panose="020B0604030504040204" pitchFamily="34" charset="0"/>
                          <a:ea typeface="Tahoma" panose="020B0604030504040204" pitchFamily="34" charset="0"/>
                          <a:cs typeface="Tahoma" panose="020B0604030504040204" pitchFamily="34" charset="0"/>
                        </a:rPr>
                        <a:t>Save their Life (15)</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3017312">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Righteous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a:effectLst/>
                          <a:latin typeface="Tahoma" panose="020B0604030504040204" pitchFamily="34" charset="0"/>
                          <a:ea typeface="Tahoma" panose="020B0604030504040204" pitchFamily="34" charset="0"/>
                          <a:cs typeface="Tahoma" panose="020B0604030504040204" pitchFamily="34" charset="0"/>
                        </a:rPr>
                        <a:t>v. </a:t>
                      </a:r>
                      <a:r>
                        <a:rPr lang="en-US" sz="3600" dirty="0" smtClean="0">
                          <a:effectLst/>
                          <a:latin typeface="Tahoma" panose="020B0604030504040204" pitchFamily="34" charset="0"/>
                          <a:ea typeface="Tahoma" panose="020B0604030504040204" pitchFamily="34" charset="0"/>
                          <a:cs typeface="Tahoma" panose="020B0604030504040204" pitchFamily="34" charset="0"/>
                        </a:rPr>
                        <a:t>12-13)</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Tahoma" panose="020B0604030504040204" pitchFamily="34" charset="0"/>
                          <a:ea typeface="Tahoma" panose="020B0604030504040204" pitchFamily="34" charset="0"/>
                          <a:cs typeface="Tahoma" panose="020B0604030504040204" pitchFamily="34" charset="0"/>
                        </a:rPr>
                        <a:t>Don’t Trust in   Your Deeds (13)</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Tahoma" panose="020B0604030504040204" pitchFamily="34" charset="0"/>
                          <a:ea typeface="Tahoma" panose="020B0604030504040204" pitchFamily="34" charset="0"/>
                          <a:cs typeface="Tahoma" panose="020B0604030504040204" pitchFamily="34" charset="0"/>
                        </a:rPr>
                        <a:t>This will lead to Sin (13)</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42566637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99943474"/>
              </p:ext>
            </p:extLst>
          </p:nvPr>
        </p:nvGraphicFramePr>
        <p:xfrm>
          <a:off x="-3" y="0"/>
          <a:ext cx="12192002" cy="8227495"/>
        </p:xfrm>
        <a:graphic>
          <a:graphicData uri="http://schemas.openxmlformats.org/drawingml/2006/table">
            <a:tbl>
              <a:tblPr firstRow="1" firstCol="1" bandRow="1">
                <a:tableStyleId>{073A0DAA-6AF3-43AB-8588-CEC1D06C72B9}</a:tableStyleId>
              </a:tblPr>
              <a:tblGrid>
                <a:gridCol w="3047349"/>
                <a:gridCol w="3047349"/>
                <a:gridCol w="3048652"/>
                <a:gridCol w="3048652"/>
              </a:tblGrid>
              <a:tr h="961901">
                <a:tc>
                  <a:txBody>
                    <a:bodyPr/>
                    <a:lstStyle/>
                    <a:p>
                      <a:pPr marL="0" marR="0" algn="ctr">
                        <a:lnSpc>
                          <a:spcPct val="107000"/>
                        </a:lnSpc>
                        <a:spcBef>
                          <a:spcPts val="0"/>
                        </a:spcBef>
                        <a:spcAft>
                          <a:spcPts val="0"/>
                        </a:spcAft>
                      </a:pPr>
                      <a:r>
                        <a:rPr lang="en-US" sz="3700" dirty="0">
                          <a:solidFill>
                            <a:srgbClr val="00B0F0"/>
                          </a:solidFill>
                          <a:effectLst/>
                          <a:latin typeface="Tahoma" panose="020B0604030504040204" pitchFamily="34" charset="0"/>
                          <a:ea typeface="Tahoma" panose="020B0604030504040204" pitchFamily="34" charset="0"/>
                          <a:cs typeface="Tahoma" panose="020B0604030504040204" pitchFamily="34" charset="0"/>
                        </a:rPr>
                        <a:t>Ezekiel 33</a:t>
                      </a:r>
                    </a:p>
                  </a:txBody>
                  <a:tcPr marL="68580" marR="68580" marT="0" marB="0"/>
                </a:tc>
                <a:tc>
                  <a:txBody>
                    <a:bodyPr/>
                    <a:lstStyle/>
                    <a:p>
                      <a:pPr marL="0" marR="0" algn="ctr">
                        <a:lnSpc>
                          <a:spcPct val="107000"/>
                        </a:lnSpc>
                        <a:spcBef>
                          <a:spcPts val="0"/>
                        </a:spcBef>
                        <a:spcAft>
                          <a:spcPts val="0"/>
                        </a:spcAft>
                      </a:pPr>
                      <a:r>
                        <a:rPr lang="en-US" sz="37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Warning</a:t>
                      </a:r>
                      <a:endParaRPr lang="en-US" sz="37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Heed</a:t>
                      </a:r>
                      <a:r>
                        <a:rPr lang="en-US" sz="3500" dirty="0" smtClean="0">
                          <a:effectLst/>
                          <a:latin typeface="Tahoma" panose="020B0604030504040204" pitchFamily="34" charset="0"/>
                          <a:ea typeface="Tahoma" panose="020B0604030504040204" pitchFamily="34" charset="0"/>
                          <a:cs typeface="Tahoma" panose="020B0604030504040204" pitchFamily="34" charset="0"/>
                        </a:rPr>
                        <a:t>/</a:t>
                      </a:r>
                      <a:r>
                        <a:rPr lang="en-US" sz="35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Ignore</a:t>
                      </a:r>
                      <a:endParaRPr lang="en-US" sz="35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Life</a:t>
                      </a:r>
                      <a:r>
                        <a:rPr lang="en-US" sz="3700" dirty="0" smtClean="0">
                          <a:effectLst/>
                          <a:latin typeface="Tahoma" panose="020B0604030504040204" pitchFamily="34" charset="0"/>
                          <a:ea typeface="Tahoma" panose="020B0604030504040204" pitchFamily="34" charset="0"/>
                          <a:cs typeface="Tahoma" panose="020B0604030504040204" pitchFamily="34" charset="0"/>
                        </a:rPr>
                        <a:t>/</a:t>
                      </a:r>
                      <a:r>
                        <a:rPr lang="en-US" sz="37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Death</a:t>
                      </a:r>
                      <a:endParaRPr lang="en-US" sz="37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161309">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Watchman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(v. </a:t>
                      </a:r>
                      <a:r>
                        <a:rPr lang="en-US" sz="3600" dirty="0" smtClean="0">
                          <a:effectLst/>
                          <a:latin typeface="Tahoma" panose="020B0604030504040204" pitchFamily="34" charset="0"/>
                          <a:ea typeface="Tahoma" panose="020B0604030504040204" pitchFamily="34" charset="0"/>
                          <a:cs typeface="Tahoma" panose="020B0604030504040204" pitchFamily="34" charset="0"/>
                        </a:rPr>
                        <a:t>1-7</a:t>
                      </a:r>
                      <a:r>
                        <a:rPr lang="en-US" sz="360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Tahoma" panose="020B0604030504040204" pitchFamily="34" charset="0"/>
                          <a:ea typeface="Tahoma" panose="020B0604030504040204" pitchFamily="34" charset="0"/>
                          <a:cs typeface="Tahoma" panose="020B0604030504040204" pitchFamily="34" charset="0"/>
                        </a:rPr>
                        <a:t>Judgment (3)</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Blow Trumpet or Ignore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(3, 6, 8)</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Lives Spared or Death for Watchman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(5, 8, 9)</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00052">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Wicked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a:effectLst/>
                          <a:latin typeface="Tahoma" panose="020B0604030504040204" pitchFamily="34" charset="0"/>
                          <a:ea typeface="Tahoma" panose="020B0604030504040204" pitchFamily="34" charset="0"/>
                          <a:cs typeface="Tahoma" panose="020B0604030504040204" pitchFamily="34" charset="0"/>
                        </a:rPr>
                        <a:t>v. </a:t>
                      </a:r>
                      <a:r>
                        <a:rPr lang="en-US" sz="3600" dirty="0" smtClean="0">
                          <a:effectLst/>
                          <a:latin typeface="Tahoma" panose="020B0604030504040204" pitchFamily="34" charset="0"/>
                          <a:ea typeface="Tahoma" panose="020B0604030504040204" pitchFamily="34" charset="0"/>
                          <a:cs typeface="Tahoma" panose="020B0604030504040204" pitchFamily="34" charset="0"/>
                        </a:rPr>
                        <a:t>8-11,</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14-16) </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Tahoma" panose="020B0604030504040204" pitchFamily="34" charset="0"/>
                          <a:ea typeface="Tahoma" panose="020B0604030504040204" pitchFamily="34" charset="0"/>
                          <a:cs typeface="Tahoma" panose="020B0604030504040204" pitchFamily="34" charset="0"/>
                        </a:rPr>
                        <a:t>You will Die in Your Sin (8)</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Tahoma" panose="020B0604030504040204" pitchFamily="34" charset="0"/>
                          <a:ea typeface="Tahoma" panose="020B0604030504040204" pitchFamily="34" charset="0"/>
                          <a:cs typeface="Tahoma" panose="020B0604030504040204" pitchFamily="34" charset="0"/>
                        </a:rPr>
                        <a:t>Repent of Sin, Do Right (14)</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Tahoma" panose="020B0604030504040204" pitchFamily="34" charset="0"/>
                          <a:ea typeface="Tahoma" panose="020B0604030504040204" pitchFamily="34" charset="0"/>
                          <a:cs typeface="Tahoma" panose="020B0604030504040204" pitchFamily="34" charset="0"/>
                        </a:rPr>
                        <a:t>Save their Life (15)</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3017312">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Righteous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a:effectLst/>
                          <a:latin typeface="Tahoma" panose="020B0604030504040204" pitchFamily="34" charset="0"/>
                          <a:ea typeface="Tahoma" panose="020B0604030504040204" pitchFamily="34" charset="0"/>
                          <a:cs typeface="Tahoma" panose="020B0604030504040204" pitchFamily="34" charset="0"/>
                        </a:rPr>
                        <a:t>v. </a:t>
                      </a:r>
                      <a:r>
                        <a:rPr lang="en-US" sz="3600" dirty="0" smtClean="0">
                          <a:effectLst/>
                          <a:latin typeface="Tahoma" panose="020B0604030504040204" pitchFamily="34" charset="0"/>
                          <a:ea typeface="Tahoma" panose="020B0604030504040204" pitchFamily="34" charset="0"/>
                          <a:cs typeface="Tahoma" panose="020B0604030504040204" pitchFamily="34" charset="0"/>
                        </a:rPr>
                        <a:t>12-13)</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Tahoma" panose="020B0604030504040204" pitchFamily="34" charset="0"/>
                          <a:ea typeface="Tahoma" panose="020B0604030504040204" pitchFamily="34" charset="0"/>
                          <a:cs typeface="Tahoma" panose="020B0604030504040204" pitchFamily="34" charset="0"/>
                        </a:rPr>
                        <a:t>Don’t Trust in   Your Deeds (13)</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Tahoma" panose="020B0604030504040204" pitchFamily="34" charset="0"/>
                          <a:ea typeface="Tahoma" panose="020B0604030504040204" pitchFamily="34" charset="0"/>
                          <a:cs typeface="Tahoma" panose="020B0604030504040204" pitchFamily="34" charset="0"/>
                        </a:rPr>
                        <a:t>This will lead to Sin (13)</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Tahoma" panose="020B0604030504040204" pitchFamily="34" charset="0"/>
                          <a:ea typeface="Tahoma" panose="020B0604030504040204" pitchFamily="34" charset="0"/>
                          <a:cs typeface="Tahoma" panose="020B0604030504040204" pitchFamily="34" charset="0"/>
                        </a:rPr>
                        <a:t>Death (13)</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5542035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57241787"/>
              </p:ext>
            </p:extLst>
          </p:nvPr>
        </p:nvGraphicFramePr>
        <p:xfrm>
          <a:off x="-3" y="0"/>
          <a:ext cx="12192002" cy="6947065"/>
        </p:xfrm>
        <a:graphic>
          <a:graphicData uri="http://schemas.openxmlformats.org/drawingml/2006/table">
            <a:tbl>
              <a:tblPr firstRow="1" firstCol="1" bandRow="1">
                <a:tableStyleId>{073A0DAA-6AF3-43AB-8588-CEC1D06C72B9}</a:tableStyleId>
              </a:tblPr>
              <a:tblGrid>
                <a:gridCol w="2945084"/>
                <a:gridCol w="3028207"/>
                <a:gridCol w="3170059"/>
                <a:gridCol w="3048652"/>
              </a:tblGrid>
              <a:tr h="1043720">
                <a:tc>
                  <a:txBody>
                    <a:bodyPr/>
                    <a:lstStyle/>
                    <a:p>
                      <a:pPr marL="0" marR="0" algn="ctr">
                        <a:lnSpc>
                          <a:spcPct val="107000"/>
                        </a:lnSpc>
                        <a:spcBef>
                          <a:spcPts val="0"/>
                        </a:spcBef>
                        <a:spcAft>
                          <a:spcPts val="0"/>
                        </a:spcAft>
                      </a:pPr>
                      <a:r>
                        <a:rPr lang="en-US" sz="3600" dirty="0">
                          <a:solidFill>
                            <a:srgbClr val="00B0F0"/>
                          </a:solidFill>
                          <a:effectLst/>
                          <a:latin typeface="Tahoma" panose="020B0604030504040204" pitchFamily="34" charset="0"/>
                          <a:ea typeface="Tahoma" panose="020B0604030504040204" pitchFamily="34" charset="0"/>
                          <a:cs typeface="Tahoma" panose="020B0604030504040204" pitchFamily="34" charset="0"/>
                        </a:rPr>
                        <a:t>Ezekiel 33</a:t>
                      </a:r>
                    </a:p>
                  </a:txBody>
                  <a:tcPr marL="68580" marR="68580" marT="0" marB="0"/>
                </a:tc>
                <a:tc>
                  <a:txBody>
                    <a:bodyPr/>
                    <a:lstStyle/>
                    <a:p>
                      <a:pPr marL="0" marR="0" algn="ctr">
                        <a:lnSpc>
                          <a:spcPct val="107000"/>
                        </a:lnSpc>
                        <a:spcBef>
                          <a:spcPts val="0"/>
                        </a:spcBef>
                        <a:spcAft>
                          <a:spcPts val="0"/>
                        </a:spcAft>
                      </a:pPr>
                      <a:r>
                        <a:rPr lang="en-US" sz="36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Warning</a:t>
                      </a:r>
                      <a:endParaRPr lang="en-US" sz="36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Heed</a:t>
                      </a:r>
                      <a:r>
                        <a:rPr lang="en-US" sz="3500" dirty="0" smtClean="0">
                          <a:effectLst/>
                          <a:latin typeface="Tahoma" panose="020B0604030504040204" pitchFamily="34" charset="0"/>
                          <a:ea typeface="Tahoma" panose="020B0604030504040204" pitchFamily="34" charset="0"/>
                          <a:cs typeface="Tahoma" panose="020B0604030504040204" pitchFamily="34" charset="0"/>
                        </a:rPr>
                        <a:t>/</a:t>
                      </a:r>
                      <a:r>
                        <a:rPr lang="en-US" sz="35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Ignore</a:t>
                      </a:r>
                      <a:endParaRPr lang="en-US" sz="35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Life</a:t>
                      </a: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Death</a:t>
                      </a:r>
                      <a:endParaRPr lang="en-US" sz="36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3563044">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Children of God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a:effectLst/>
                          <a:latin typeface="Tahoma" panose="020B0604030504040204" pitchFamily="34" charset="0"/>
                          <a:ea typeface="Tahoma" panose="020B0604030504040204" pitchFamily="34" charset="0"/>
                          <a:cs typeface="Tahoma" panose="020B0604030504040204" pitchFamily="34" charset="0"/>
                        </a:rPr>
                        <a:t>v. </a:t>
                      </a:r>
                      <a:r>
                        <a:rPr lang="en-US" sz="3600" dirty="0" smtClean="0">
                          <a:effectLst/>
                          <a:latin typeface="Tahoma" panose="020B0604030504040204" pitchFamily="34" charset="0"/>
                          <a:ea typeface="Tahoma" panose="020B0604030504040204" pitchFamily="34" charset="0"/>
                          <a:cs typeface="Tahoma" panose="020B0604030504040204" pitchFamily="34" charset="0"/>
                        </a:rPr>
                        <a:t>17-20)</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340301">
                <a:tc>
                  <a:txBody>
                    <a:bodyPr/>
                    <a:lstStyle/>
                    <a:p>
                      <a:pPr marL="0" marR="0" algn="ctr">
                        <a:lnSpc>
                          <a:spcPct val="107000"/>
                        </a:lnSpc>
                        <a:spcBef>
                          <a:spcPts val="0"/>
                        </a:spcBef>
                        <a:spcAft>
                          <a:spcPts val="0"/>
                        </a:spcAft>
                      </a:pP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God </a:t>
                      </a:r>
                      <a:r>
                        <a:rPr lang="en-US" sz="3600" dirty="0">
                          <a:effectLst/>
                          <a:latin typeface="Tahoma" panose="020B0604030504040204" pitchFamily="34" charset="0"/>
                          <a:ea typeface="Tahoma" panose="020B0604030504040204" pitchFamily="34" charset="0"/>
                          <a:cs typeface="Tahoma" panose="020B0604030504040204" pitchFamily="34" charset="0"/>
                        </a:rPr>
                        <a:t>(v. 11)</a:t>
                      </a: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3704814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07669591"/>
              </p:ext>
            </p:extLst>
          </p:nvPr>
        </p:nvGraphicFramePr>
        <p:xfrm>
          <a:off x="-3" y="0"/>
          <a:ext cx="12192002" cy="6947065"/>
        </p:xfrm>
        <a:graphic>
          <a:graphicData uri="http://schemas.openxmlformats.org/drawingml/2006/table">
            <a:tbl>
              <a:tblPr firstRow="1" firstCol="1" bandRow="1">
                <a:tableStyleId>{073A0DAA-6AF3-43AB-8588-CEC1D06C72B9}</a:tableStyleId>
              </a:tblPr>
              <a:tblGrid>
                <a:gridCol w="2945084"/>
                <a:gridCol w="3028207"/>
                <a:gridCol w="3170059"/>
                <a:gridCol w="3048652"/>
              </a:tblGrid>
              <a:tr h="1043720">
                <a:tc>
                  <a:txBody>
                    <a:bodyPr/>
                    <a:lstStyle/>
                    <a:p>
                      <a:pPr marL="0" marR="0" algn="ctr">
                        <a:lnSpc>
                          <a:spcPct val="107000"/>
                        </a:lnSpc>
                        <a:spcBef>
                          <a:spcPts val="0"/>
                        </a:spcBef>
                        <a:spcAft>
                          <a:spcPts val="0"/>
                        </a:spcAft>
                      </a:pPr>
                      <a:r>
                        <a:rPr lang="en-US" sz="3600" dirty="0">
                          <a:solidFill>
                            <a:srgbClr val="00B0F0"/>
                          </a:solidFill>
                          <a:effectLst/>
                          <a:latin typeface="Tahoma" panose="020B0604030504040204" pitchFamily="34" charset="0"/>
                          <a:ea typeface="Tahoma" panose="020B0604030504040204" pitchFamily="34" charset="0"/>
                          <a:cs typeface="Tahoma" panose="020B0604030504040204" pitchFamily="34" charset="0"/>
                        </a:rPr>
                        <a:t>Ezekiel 33</a:t>
                      </a:r>
                    </a:p>
                  </a:txBody>
                  <a:tcPr marL="68580" marR="68580" marT="0" marB="0"/>
                </a:tc>
                <a:tc>
                  <a:txBody>
                    <a:bodyPr/>
                    <a:lstStyle/>
                    <a:p>
                      <a:pPr marL="0" marR="0" algn="ctr">
                        <a:lnSpc>
                          <a:spcPct val="107000"/>
                        </a:lnSpc>
                        <a:spcBef>
                          <a:spcPts val="0"/>
                        </a:spcBef>
                        <a:spcAft>
                          <a:spcPts val="0"/>
                        </a:spcAft>
                      </a:pPr>
                      <a:r>
                        <a:rPr lang="en-US" sz="36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Warning</a:t>
                      </a:r>
                      <a:endParaRPr lang="en-US" sz="36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Heed</a:t>
                      </a:r>
                      <a:r>
                        <a:rPr lang="en-US" sz="3500" dirty="0" smtClean="0">
                          <a:effectLst/>
                          <a:latin typeface="Tahoma" panose="020B0604030504040204" pitchFamily="34" charset="0"/>
                          <a:ea typeface="Tahoma" panose="020B0604030504040204" pitchFamily="34" charset="0"/>
                          <a:cs typeface="Tahoma" panose="020B0604030504040204" pitchFamily="34" charset="0"/>
                        </a:rPr>
                        <a:t>/</a:t>
                      </a:r>
                      <a:r>
                        <a:rPr lang="en-US" sz="35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Ignore</a:t>
                      </a:r>
                      <a:endParaRPr lang="en-US" sz="35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Life</a:t>
                      </a: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Death</a:t>
                      </a:r>
                      <a:endParaRPr lang="en-US" sz="36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3563044">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Children of God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a:effectLst/>
                          <a:latin typeface="Tahoma" panose="020B0604030504040204" pitchFamily="34" charset="0"/>
                          <a:ea typeface="Tahoma" panose="020B0604030504040204" pitchFamily="34" charset="0"/>
                          <a:cs typeface="Tahoma" panose="020B0604030504040204" pitchFamily="34" charset="0"/>
                        </a:rPr>
                        <a:t>v. </a:t>
                      </a:r>
                      <a:r>
                        <a:rPr lang="en-US" sz="3600" dirty="0" smtClean="0">
                          <a:effectLst/>
                          <a:latin typeface="Tahoma" panose="020B0604030504040204" pitchFamily="34" charset="0"/>
                          <a:ea typeface="Tahoma" panose="020B0604030504040204" pitchFamily="34" charset="0"/>
                          <a:cs typeface="Tahoma" panose="020B0604030504040204" pitchFamily="34" charset="0"/>
                        </a:rPr>
                        <a:t>17-20)</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Tahoma" panose="020B0604030504040204" pitchFamily="34" charset="0"/>
                          <a:ea typeface="Tahoma" panose="020B0604030504040204" pitchFamily="34" charset="0"/>
                          <a:cs typeface="Tahoma" panose="020B0604030504040204" pitchFamily="34" charset="0"/>
                        </a:rPr>
                        <a:t>Think that God’s not Fair (17, 20)</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340301">
                <a:tc>
                  <a:txBody>
                    <a:bodyPr/>
                    <a:lstStyle/>
                    <a:p>
                      <a:pPr marL="0" marR="0" algn="ctr">
                        <a:lnSpc>
                          <a:spcPct val="107000"/>
                        </a:lnSpc>
                        <a:spcBef>
                          <a:spcPts val="0"/>
                        </a:spcBef>
                        <a:spcAft>
                          <a:spcPts val="0"/>
                        </a:spcAft>
                      </a:pP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God </a:t>
                      </a:r>
                      <a:r>
                        <a:rPr lang="en-US" sz="3600" dirty="0">
                          <a:effectLst/>
                          <a:latin typeface="Tahoma" panose="020B0604030504040204" pitchFamily="34" charset="0"/>
                          <a:ea typeface="Tahoma" panose="020B0604030504040204" pitchFamily="34" charset="0"/>
                          <a:cs typeface="Tahoma" panose="020B0604030504040204" pitchFamily="34" charset="0"/>
                        </a:rPr>
                        <a:t>(v. 11)</a:t>
                      </a: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3328533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760787946"/>
              </p:ext>
            </p:extLst>
          </p:nvPr>
        </p:nvGraphicFramePr>
        <p:xfrm>
          <a:off x="-3" y="0"/>
          <a:ext cx="12192002" cy="7440528"/>
        </p:xfrm>
        <a:graphic>
          <a:graphicData uri="http://schemas.openxmlformats.org/drawingml/2006/table">
            <a:tbl>
              <a:tblPr firstRow="1" firstCol="1" bandRow="1">
                <a:tableStyleId>{073A0DAA-6AF3-43AB-8588-CEC1D06C72B9}</a:tableStyleId>
              </a:tblPr>
              <a:tblGrid>
                <a:gridCol w="2945084"/>
                <a:gridCol w="3028207"/>
                <a:gridCol w="3170059"/>
                <a:gridCol w="3048652"/>
              </a:tblGrid>
              <a:tr h="1043720">
                <a:tc>
                  <a:txBody>
                    <a:bodyPr/>
                    <a:lstStyle/>
                    <a:p>
                      <a:pPr marL="0" marR="0" algn="ctr">
                        <a:lnSpc>
                          <a:spcPct val="107000"/>
                        </a:lnSpc>
                        <a:spcBef>
                          <a:spcPts val="0"/>
                        </a:spcBef>
                        <a:spcAft>
                          <a:spcPts val="0"/>
                        </a:spcAft>
                      </a:pPr>
                      <a:r>
                        <a:rPr lang="en-US" sz="3600" dirty="0">
                          <a:solidFill>
                            <a:srgbClr val="00B0F0"/>
                          </a:solidFill>
                          <a:effectLst/>
                          <a:latin typeface="Tahoma" panose="020B0604030504040204" pitchFamily="34" charset="0"/>
                          <a:ea typeface="Tahoma" panose="020B0604030504040204" pitchFamily="34" charset="0"/>
                          <a:cs typeface="Tahoma" panose="020B0604030504040204" pitchFamily="34" charset="0"/>
                        </a:rPr>
                        <a:t>Ezekiel 33</a:t>
                      </a:r>
                    </a:p>
                  </a:txBody>
                  <a:tcPr marL="68580" marR="68580" marT="0" marB="0"/>
                </a:tc>
                <a:tc>
                  <a:txBody>
                    <a:bodyPr/>
                    <a:lstStyle/>
                    <a:p>
                      <a:pPr marL="0" marR="0" algn="ctr">
                        <a:lnSpc>
                          <a:spcPct val="107000"/>
                        </a:lnSpc>
                        <a:spcBef>
                          <a:spcPts val="0"/>
                        </a:spcBef>
                        <a:spcAft>
                          <a:spcPts val="0"/>
                        </a:spcAft>
                      </a:pPr>
                      <a:r>
                        <a:rPr lang="en-US" sz="36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Warning</a:t>
                      </a:r>
                      <a:endParaRPr lang="en-US" sz="36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Heed</a:t>
                      </a:r>
                      <a:r>
                        <a:rPr lang="en-US" sz="3500" dirty="0" smtClean="0">
                          <a:effectLst/>
                          <a:latin typeface="Tahoma" panose="020B0604030504040204" pitchFamily="34" charset="0"/>
                          <a:ea typeface="Tahoma" panose="020B0604030504040204" pitchFamily="34" charset="0"/>
                          <a:cs typeface="Tahoma" panose="020B0604030504040204" pitchFamily="34" charset="0"/>
                        </a:rPr>
                        <a:t>/</a:t>
                      </a:r>
                      <a:r>
                        <a:rPr lang="en-US" sz="35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Ignore</a:t>
                      </a:r>
                      <a:endParaRPr lang="en-US" sz="35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Life</a:t>
                      </a: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Death</a:t>
                      </a:r>
                      <a:endParaRPr lang="en-US" sz="36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3563044">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Children of God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a:effectLst/>
                          <a:latin typeface="Tahoma" panose="020B0604030504040204" pitchFamily="34" charset="0"/>
                          <a:ea typeface="Tahoma" panose="020B0604030504040204" pitchFamily="34" charset="0"/>
                          <a:cs typeface="Tahoma" panose="020B0604030504040204" pitchFamily="34" charset="0"/>
                        </a:rPr>
                        <a:t>v. </a:t>
                      </a:r>
                      <a:r>
                        <a:rPr lang="en-US" sz="3600" dirty="0" smtClean="0">
                          <a:effectLst/>
                          <a:latin typeface="Tahoma" panose="020B0604030504040204" pitchFamily="34" charset="0"/>
                          <a:ea typeface="Tahoma" panose="020B0604030504040204" pitchFamily="34" charset="0"/>
                          <a:cs typeface="Tahoma" panose="020B0604030504040204" pitchFamily="34" charset="0"/>
                        </a:rPr>
                        <a:t>17-20)</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Tahoma" panose="020B0604030504040204" pitchFamily="34" charset="0"/>
                          <a:ea typeface="Tahoma" panose="020B0604030504040204" pitchFamily="34" charset="0"/>
                          <a:cs typeface="Tahoma" panose="020B0604030504040204" pitchFamily="34" charset="0"/>
                        </a:rPr>
                        <a:t>Think that God’s not Fair (17, 20)</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Talk of Love but are Greedy,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Hear but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don’t Obey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(v. 31)</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340301">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God </a:t>
                      </a:r>
                      <a:r>
                        <a:rPr lang="en-US" sz="3600" dirty="0">
                          <a:effectLst/>
                          <a:latin typeface="Tahoma" panose="020B0604030504040204" pitchFamily="34" charset="0"/>
                          <a:ea typeface="Tahoma" panose="020B0604030504040204" pitchFamily="34" charset="0"/>
                          <a:cs typeface="Tahoma" panose="020B0604030504040204" pitchFamily="34" charset="0"/>
                        </a:rPr>
                        <a:t>(v. 11)</a:t>
                      </a: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8981255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27277888"/>
              </p:ext>
            </p:extLst>
          </p:nvPr>
        </p:nvGraphicFramePr>
        <p:xfrm>
          <a:off x="-3" y="0"/>
          <a:ext cx="12192002" cy="7493424"/>
        </p:xfrm>
        <a:graphic>
          <a:graphicData uri="http://schemas.openxmlformats.org/drawingml/2006/table">
            <a:tbl>
              <a:tblPr firstRow="1" firstCol="1" bandRow="1">
                <a:tableStyleId>{073A0DAA-6AF3-43AB-8588-CEC1D06C72B9}</a:tableStyleId>
              </a:tblPr>
              <a:tblGrid>
                <a:gridCol w="2945084"/>
                <a:gridCol w="3028207"/>
                <a:gridCol w="3170059"/>
                <a:gridCol w="3048652"/>
              </a:tblGrid>
              <a:tr h="1043720">
                <a:tc>
                  <a:txBody>
                    <a:bodyPr/>
                    <a:lstStyle/>
                    <a:p>
                      <a:pPr marL="0" marR="0" algn="ctr">
                        <a:lnSpc>
                          <a:spcPct val="107000"/>
                        </a:lnSpc>
                        <a:spcBef>
                          <a:spcPts val="0"/>
                        </a:spcBef>
                        <a:spcAft>
                          <a:spcPts val="0"/>
                        </a:spcAft>
                      </a:pPr>
                      <a:r>
                        <a:rPr lang="en-US" sz="3600" dirty="0">
                          <a:solidFill>
                            <a:srgbClr val="00B0F0"/>
                          </a:solidFill>
                          <a:effectLst/>
                          <a:latin typeface="Tahoma" panose="020B0604030504040204" pitchFamily="34" charset="0"/>
                          <a:ea typeface="Tahoma" panose="020B0604030504040204" pitchFamily="34" charset="0"/>
                          <a:cs typeface="Tahoma" panose="020B0604030504040204" pitchFamily="34" charset="0"/>
                        </a:rPr>
                        <a:t>Ezekiel 33</a:t>
                      </a:r>
                    </a:p>
                  </a:txBody>
                  <a:tcPr marL="68580" marR="68580" marT="0" marB="0"/>
                </a:tc>
                <a:tc>
                  <a:txBody>
                    <a:bodyPr/>
                    <a:lstStyle/>
                    <a:p>
                      <a:pPr marL="0" marR="0" algn="ctr">
                        <a:lnSpc>
                          <a:spcPct val="107000"/>
                        </a:lnSpc>
                        <a:spcBef>
                          <a:spcPts val="0"/>
                        </a:spcBef>
                        <a:spcAft>
                          <a:spcPts val="0"/>
                        </a:spcAft>
                      </a:pPr>
                      <a:r>
                        <a:rPr lang="en-US" sz="36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Warning</a:t>
                      </a:r>
                      <a:endParaRPr lang="en-US" sz="36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Heed</a:t>
                      </a:r>
                      <a:r>
                        <a:rPr lang="en-US" sz="3500" dirty="0" smtClean="0">
                          <a:effectLst/>
                          <a:latin typeface="Tahoma" panose="020B0604030504040204" pitchFamily="34" charset="0"/>
                          <a:ea typeface="Tahoma" panose="020B0604030504040204" pitchFamily="34" charset="0"/>
                          <a:cs typeface="Tahoma" panose="020B0604030504040204" pitchFamily="34" charset="0"/>
                        </a:rPr>
                        <a:t>/</a:t>
                      </a:r>
                      <a:r>
                        <a:rPr lang="en-US" sz="35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Ignore</a:t>
                      </a:r>
                      <a:endParaRPr lang="en-US" sz="35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Life</a:t>
                      </a: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Death</a:t>
                      </a:r>
                      <a:endParaRPr lang="en-US" sz="36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3563044">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Children of God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a:effectLst/>
                          <a:latin typeface="Tahoma" panose="020B0604030504040204" pitchFamily="34" charset="0"/>
                          <a:ea typeface="Tahoma" panose="020B0604030504040204" pitchFamily="34" charset="0"/>
                          <a:cs typeface="Tahoma" panose="020B0604030504040204" pitchFamily="34" charset="0"/>
                        </a:rPr>
                        <a:t>v. </a:t>
                      </a:r>
                      <a:r>
                        <a:rPr lang="en-US" sz="3600" dirty="0" smtClean="0">
                          <a:effectLst/>
                          <a:latin typeface="Tahoma" panose="020B0604030504040204" pitchFamily="34" charset="0"/>
                          <a:ea typeface="Tahoma" panose="020B0604030504040204" pitchFamily="34" charset="0"/>
                          <a:cs typeface="Tahoma" panose="020B0604030504040204" pitchFamily="34" charset="0"/>
                        </a:rPr>
                        <a:t>17-20)</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Tahoma" panose="020B0604030504040204" pitchFamily="34" charset="0"/>
                          <a:ea typeface="Tahoma" panose="020B0604030504040204" pitchFamily="34" charset="0"/>
                          <a:cs typeface="Tahoma" panose="020B0604030504040204" pitchFamily="34" charset="0"/>
                        </a:rPr>
                        <a:t>Think that God’s not Fair (17, 20)</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Talk of Love but are Greedy,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Hear but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don’t Obey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(v. 31)</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Punished- “The city has been captured”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(21, 27-33)</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340301">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God </a:t>
                      </a:r>
                      <a:r>
                        <a:rPr lang="en-US" sz="3600" dirty="0">
                          <a:effectLst/>
                          <a:latin typeface="Tahoma" panose="020B0604030504040204" pitchFamily="34" charset="0"/>
                          <a:ea typeface="Tahoma" panose="020B0604030504040204" pitchFamily="34" charset="0"/>
                          <a:cs typeface="Tahoma" panose="020B0604030504040204" pitchFamily="34" charset="0"/>
                        </a:rPr>
                        <a:t>(v. 11)</a:t>
                      </a: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5288544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619878977"/>
              </p:ext>
            </p:extLst>
          </p:nvPr>
        </p:nvGraphicFramePr>
        <p:xfrm>
          <a:off x="-3" y="0"/>
          <a:ext cx="12192002" cy="7493424"/>
        </p:xfrm>
        <a:graphic>
          <a:graphicData uri="http://schemas.openxmlformats.org/drawingml/2006/table">
            <a:tbl>
              <a:tblPr firstRow="1" firstCol="1" bandRow="1">
                <a:tableStyleId>{073A0DAA-6AF3-43AB-8588-CEC1D06C72B9}</a:tableStyleId>
              </a:tblPr>
              <a:tblGrid>
                <a:gridCol w="2945084"/>
                <a:gridCol w="3028207"/>
                <a:gridCol w="3170059"/>
                <a:gridCol w="3048652"/>
              </a:tblGrid>
              <a:tr h="1043720">
                <a:tc>
                  <a:txBody>
                    <a:bodyPr/>
                    <a:lstStyle/>
                    <a:p>
                      <a:pPr marL="0" marR="0" algn="ctr">
                        <a:lnSpc>
                          <a:spcPct val="107000"/>
                        </a:lnSpc>
                        <a:spcBef>
                          <a:spcPts val="0"/>
                        </a:spcBef>
                        <a:spcAft>
                          <a:spcPts val="0"/>
                        </a:spcAft>
                      </a:pPr>
                      <a:r>
                        <a:rPr lang="en-US" sz="3600" dirty="0">
                          <a:solidFill>
                            <a:srgbClr val="00B0F0"/>
                          </a:solidFill>
                          <a:effectLst/>
                          <a:latin typeface="Tahoma" panose="020B0604030504040204" pitchFamily="34" charset="0"/>
                          <a:ea typeface="Tahoma" panose="020B0604030504040204" pitchFamily="34" charset="0"/>
                          <a:cs typeface="Tahoma" panose="020B0604030504040204" pitchFamily="34" charset="0"/>
                        </a:rPr>
                        <a:t>Ezekiel 33</a:t>
                      </a:r>
                    </a:p>
                  </a:txBody>
                  <a:tcPr marL="68580" marR="68580" marT="0" marB="0"/>
                </a:tc>
                <a:tc>
                  <a:txBody>
                    <a:bodyPr/>
                    <a:lstStyle/>
                    <a:p>
                      <a:pPr marL="0" marR="0" algn="ctr">
                        <a:lnSpc>
                          <a:spcPct val="107000"/>
                        </a:lnSpc>
                        <a:spcBef>
                          <a:spcPts val="0"/>
                        </a:spcBef>
                        <a:spcAft>
                          <a:spcPts val="0"/>
                        </a:spcAft>
                      </a:pPr>
                      <a:r>
                        <a:rPr lang="en-US" sz="36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Warning</a:t>
                      </a:r>
                      <a:endParaRPr lang="en-US" sz="36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Heed</a:t>
                      </a:r>
                      <a:r>
                        <a:rPr lang="en-US" sz="3500" dirty="0" smtClean="0">
                          <a:effectLst/>
                          <a:latin typeface="Tahoma" panose="020B0604030504040204" pitchFamily="34" charset="0"/>
                          <a:ea typeface="Tahoma" panose="020B0604030504040204" pitchFamily="34" charset="0"/>
                          <a:cs typeface="Tahoma" panose="020B0604030504040204" pitchFamily="34" charset="0"/>
                        </a:rPr>
                        <a:t>/</a:t>
                      </a:r>
                      <a:r>
                        <a:rPr lang="en-US" sz="35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Ignore</a:t>
                      </a:r>
                      <a:endParaRPr lang="en-US" sz="35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Life</a:t>
                      </a: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Death</a:t>
                      </a:r>
                      <a:endParaRPr lang="en-US" sz="36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3563044">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Children of God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a:effectLst/>
                          <a:latin typeface="Tahoma" panose="020B0604030504040204" pitchFamily="34" charset="0"/>
                          <a:ea typeface="Tahoma" panose="020B0604030504040204" pitchFamily="34" charset="0"/>
                          <a:cs typeface="Tahoma" panose="020B0604030504040204" pitchFamily="34" charset="0"/>
                        </a:rPr>
                        <a:t>v. </a:t>
                      </a:r>
                      <a:r>
                        <a:rPr lang="en-US" sz="3600" dirty="0" smtClean="0">
                          <a:effectLst/>
                          <a:latin typeface="Tahoma" panose="020B0604030504040204" pitchFamily="34" charset="0"/>
                          <a:ea typeface="Tahoma" panose="020B0604030504040204" pitchFamily="34" charset="0"/>
                          <a:cs typeface="Tahoma" panose="020B0604030504040204" pitchFamily="34" charset="0"/>
                        </a:rPr>
                        <a:t>17-20)</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Tahoma" panose="020B0604030504040204" pitchFamily="34" charset="0"/>
                          <a:ea typeface="Tahoma" panose="020B0604030504040204" pitchFamily="34" charset="0"/>
                          <a:cs typeface="Tahoma" panose="020B0604030504040204" pitchFamily="34" charset="0"/>
                        </a:rPr>
                        <a:t>Think that God’s not Fair (17, 20)</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Talk of Love but are Greedy,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Hear but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don’t Obey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(v. 31)</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Punished- “The city has been captured”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(21, 27-33)</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340301">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God </a:t>
                      </a:r>
                      <a:r>
                        <a:rPr lang="en-US" sz="3600" dirty="0">
                          <a:effectLst/>
                          <a:latin typeface="Tahoma" panose="020B0604030504040204" pitchFamily="34" charset="0"/>
                          <a:ea typeface="Tahoma" panose="020B0604030504040204" pitchFamily="34" charset="0"/>
                          <a:cs typeface="Tahoma" panose="020B0604030504040204" pitchFamily="34" charset="0"/>
                        </a:rPr>
                        <a:t>(v. 11)</a:t>
                      </a: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Tahoma" panose="020B0604030504040204" pitchFamily="34" charset="0"/>
                          <a:ea typeface="Tahoma" panose="020B0604030504040204" pitchFamily="34" charset="0"/>
                          <a:cs typeface="Tahoma" panose="020B0604030504040204" pitchFamily="34" charset="0"/>
                        </a:rPr>
                        <a:t>Merciful (11)</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9327769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549218677"/>
              </p:ext>
            </p:extLst>
          </p:nvPr>
        </p:nvGraphicFramePr>
        <p:xfrm>
          <a:off x="-3" y="0"/>
          <a:ext cx="12192002" cy="7493424"/>
        </p:xfrm>
        <a:graphic>
          <a:graphicData uri="http://schemas.openxmlformats.org/drawingml/2006/table">
            <a:tbl>
              <a:tblPr firstRow="1" firstCol="1" bandRow="1">
                <a:tableStyleId>{073A0DAA-6AF3-43AB-8588-CEC1D06C72B9}</a:tableStyleId>
              </a:tblPr>
              <a:tblGrid>
                <a:gridCol w="2945084"/>
                <a:gridCol w="3028207"/>
                <a:gridCol w="3170059"/>
                <a:gridCol w="3048652"/>
              </a:tblGrid>
              <a:tr h="1043720">
                <a:tc>
                  <a:txBody>
                    <a:bodyPr/>
                    <a:lstStyle/>
                    <a:p>
                      <a:pPr marL="0" marR="0" algn="ctr">
                        <a:lnSpc>
                          <a:spcPct val="107000"/>
                        </a:lnSpc>
                        <a:spcBef>
                          <a:spcPts val="0"/>
                        </a:spcBef>
                        <a:spcAft>
                          <a:spcPts val="0"/>
                        </a:spcAft>
                      </a:pPr>
                      <a:r>
                        <a:rPr lang="en-US" sz="3600" dirty="0">
                          <a:solidFill>
                            <a:srgbClr val="00B0F0"/>
                          </a:solidFill>
                          <a:effectLst/>
                          <a:latin typeface="Tahoma" panose="020B0604030504040204" pitchFamily="34" charset="0"/>
                          <a:ea typeface="Tahoma" panose="020B0604030504040204" pitchFamily="34" charset="0"/>
                          <a:cs typeface="Tahoma" panose="020B0604030504040204" pitchFamily="34" charset="0"/>
                        </a:rPr>
                        <a:t>Ezekiel 33</a:t>
                      </a:r>
                    </a:p>
                  </a:txBody>
                  <a:tcPr marL="68580" marR="68580" marT="0" marB="0"/>
                </a:tc>
                <a:tc>
                  <a:txBody>
                    <a:bodyPr/>
                    <a:lstStyle/>
                    <a:p>
                      <a:pPr marL="0" marR="0" algn="ctr">
                        <a:lnSpc>
                          <a:spcPct val="107000"/>
                        </a:lnSpc>
                        <a:spcBef>
                          <a:spcPts val="0"/>
                        </a:spcBef>
                        <a:spcAft>
                          <a:spcPts val="0"/>
                        </a:spcAft>
                      </a:pPr>
                      <a:r>
                        <a:rPr lang="en-US" sz="36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Warning</a:t>
                      </a:r>
                      <a:endParaRPr lang="en-US" sz="36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Heed</a:t>
                      </a:r>
                      <a:r>
                        <a:rPr lang="en-US" sz="3500" dirty="0" smtClean="0">
                          <a:effectLst/>
                          <a:latin typeface="Tahoma" panose="020B0604030504040204" pitchFamily="34" charset="0"/>
                          <a:ea typeface="Tahoma" panose="020B0604030504040204" pitchFamily="34" charset="0"/>
                          <a:cs typeface="Tahoma" panose="020B0604030504040204" pitchFamily="34" charset="0"/>
                        </a:rPr>
                        <a:t>/</a:t>
                      </a:r>
                      <a:r>
                        <a:rPr lang="en-US" sz="35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Ignore</a:t>
                      </a:r>
                      <a:endParaRPr lang="en-US" sz="35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Life</a:t>
                      </a: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Death</a:t>
                      </a:r>
                      <a:endParaRPr lang="en-US" sz="36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3563044">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Children of God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a:effectLst/>
                          <a:latin typeface="Tahoma" panose="020B0604030504040204" pitchFamily="34" charset="0"/>
                          <a:ea typeface="Tahoma" panose="020B0604030504040204" pitchFamily="34" charset="0"/>
                          <a:cs typeface="Tahoma" panose="020B0604030504040204" pitchFamily="34" charset="0"/>
                        </a:rPr>
                        <a:t>v. </a:t>
                      </a:r>
                      <a:r>
                        <a:rPr lang="en-US" sz="3600" dirty="0" smtClean="0">
                          <a:effectLst/>
                          <a:latin typeface="Tahoma" panose="020B0604030504040204" pitchFamily="34" charset="0"/>
                          <a:ea typeface="Tahoma" panose="020B0604030504040204" pitchFamily="34" charset="0"/>
                          <a:cs typeface="Tahoma" panose="020B0604030504040204" pitchFamily="34" charset="0"/>
                        </a:rPr>
                        <a:t>17-20)</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Tahoma" panose="020B0604030504040204" pitchFamily="34" charset="0"/>
                          <a:ea typeface="Tahoma" panose="020B0604030504040204" pitchFamily="34" charset="0"/>
                          <a:cs typeface="Tahoma" panose="020B0604030504040204" pitchFamily="34" charset="0"/>
                        </a:rPr>
                        <a:t>Think that God’s not Fair (17, 20)</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Talk of Love but are Greedy,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Hear but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don’t Obey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(v. 31)</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Punished- “The city has been captured”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(21, 27-33)</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340301">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God </a:t>
                      </a:r>
                      <a:r>
                        <a:rPr lang="en-US" sz="3600" dirty="0">
                          <a:effectLst/>
                          <a:latin typeface="Tahoma" panose="020B0604030504040204" pitchFamily="34" charset="0"/>
                          <a:ea typeface="Tahoma" panose="020B0604030504040204" pitchFamily="34" charset="0"/>
                          <a:cs typeface="Tahoma" panose="020B0604030504040204" pitchFamily="34" charset="0"/>
                        </a:rPr>
                        <a:t>(v. 11)</a:t>
                      </a: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Tahoma" panose="020B0604030504040204" pitchFamily="34" charset="0"/>
                          <a:ea typeface="Tahoma" panose="020B0604030504040204" pitchFamily="34" charset="0"/>
                          <a:cs typeface="Tahoma" panose="020B0604030504040204" pitchFamily="34" charset="0"/>
                        </a:rPr>
                        <a:t>Merciful (11)</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Tahoma" panose="020B0604030504040204" pitchFamily="34" charset="0"/>
                          <a:ea typeface="Tahoma" panose="020B0604030504040204" pitchFamily="34" charset="0"/>
                          <a:cs typeface="Tahoma" panose="020B0604030504040204" pitchFamily="34" charset="0"/>
                        </a:rPr>
                        <a:t>Desired they  Repent (11)</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1683284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868241366"/>
              </p:ext>
            </p:extLst>
          </p:nvPr>
        </p:nvGraphicFramePr>
        <p:xfrm>
          <a:off x="-3" y="0"/>
          <a:ext cx="12192002" cy="7493424"/>
        </p:xfrm>
        <a:graphic>
          <a:graphicData uri="http://schemas.openxmlformats.org/drawingml/2006/table">
            <a:tbl>
              <a:tblPr firstRow="1" firstCol="1" bandRow="1">
                <a:tableStyleId>{073A0DAA-6AF3-43AB-8588-CEC1D06C72B9}</a:tableStyleId>
              </a:tblPr>
              <a:tblGrid>
                <a:gridCol w="2945084"/>
                <a:gridCol w="3028207"/>
                <a:gridCol w="3170059"/>
                <a:gridCol w="3048652"/>
              </a:tblGrid>
              <a:tr h="1043720">
                <a:tc>
                  <a:txBody>
                    <a:bodyPr/>
                    <a:lstStyle/>
                    <a:p>
                      <a:pPr marL="0" marR="0" algn="ctr">
                        <a:lnSpc>
                          <a:spcPct val="107000"/>
                        </a:lnSpc>
                        <a:spcBef>
                          <a:spcPts val="0"/>
                        </a:spcBef>
                        <a:spcAft>
                          <a:spcPts val="0"/>
                        </a:spcAft>
                      </a:pPr>
                      <a:r>
                        <a:rPr lang="en-US" sz="3600" dirty="0">
                          <a:solidFill>
                            <a:srgbClr val="00B0F0"/>
                          </a:solidFill>
                          <a:effectLst/>
                          <a:latin typeface="Tahoma" panose="020B0604030504040204" pitchFamily="34" charset="0"/>
                          <a:ea typeface="Tahoma" panose="020B0604030504040204" pitchFamily="34" charset="0"/>
                          <a:cs typeface="Tahoma" panose="020B0604030504040204" pitchFamily="34" charset="0"/>
                        </a:rPr>
                        <a:t>Ezekiel 33</a:t>
                      </a:r>
                    </a:p>
                  </a:txBody>
                  <a:tcPr marL="68580" marR="68580" marT="0" marB="0"/>
                </a:tc>
                <a:tc>
                  <a:txBody>
                    <a:bodyPr/>
                    <a:lstStyle/>
                    <a:p>
                      <a:pPr marL="0" marR="0" algn="ctr">
                        <a:lnSpc>
                          <a:spcPct val="107000"/>
                        </a:lnSpc>
                        <a:spcBef>
                          <a:spcPts val="0"/>
                        </a:spcBef>
                        <a:spcAft>
                          <a:spcPts val="0"/>
                        </a:spcAft>
                      </a:pPr>
                      <a:r>
                        <a:rPr lang="en-US" sz="36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Warning</a:t>
                      </a:r>
                      <a:endParaRPr lang="en-US" sz="36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Heed</a:t>
                      </a:r>
                      <a:r>
                        <a:rPr lang="en-US" sz="3500" dirty="0" smtClean="0">
                          <a:effectLst/>
                          <a:latin typeface="Tahoma" panose="020B0604030504040204" pitchFamily="34" charset="0"/>
                          <a:ea typeface="Tahoma" panose="020B0604030504040204" pitchFamily="34" charset="0"/>
                          <a:cs typeface="Tahoma" panose="020B0604030504040204" pitchFamily="34" charset="0"/>
                        </a:rPr>
                        <a:t>/</a:t>
                      </a:r>
                      <a:r>
                        <a:rPr lang="en-US" sz="35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Ignore</a:t>
                      </a:r>
                      <a:endParaRPr lang="en-US" sz="35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Life</a:t>
                      </a: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Death</a:t>
                      </a:r>
                      <a:endParaRPr lang="en-US" sz="36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3563044">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Children of God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a:effectLst/>
                          <a:latin typeface="Tahoma" panose="020B0604030504040204" pitchFamily="34" charset="0"/>
                          <a:ea typeface="Tahoma" panose="020B0604030504040204" pitchFamily="34" charset="0"/>
                          <a:cs typeface="Tahoma" panose="020B0604030504040204" pitchFamily="34" charset="0"/>
                        </a:rPr>
                        <a:t>v. </a:t>
                      </a:r>
                      <a:r>
                        <a:rPr lang="en-US" sz="3600" dirty="0" smtClean="0">
                          <a:effectLst/>
                          <a:latin typeface="Tahoma" panose="020B0604030504040204" pitchFamily="34" charset="0"/>
                          <a:ea typeface="Tahoma" panose="020B0604030504040204" pitchFamily="34" charset="0"/>
                          <a:cs typeface="Tahoma" panose="020B0604030504040204" pitchFamily="34" charset="0"/>
                        </a:rPr>
                        <a:t>17-20)</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Tahoma" panose="020B0604030504040204" pitchFamily="34" charset="0"/>
                          <a:ea typeface="Tahoma" panose="020B0604030504040204" pitchFamily="34" charset="0"/>
                          <a:cs typeface="Tahoma" panose="020B0604030504040204" pitchFamily="34" charset="0"/>
                        </a:rPr>
                        <a:t>Think that God’s not Fair (17, 20)</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Talk of Love but are Greedy,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Hear but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don’t Obey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(v. 31)</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Punished- “The city has been captured”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(21, 27-33)</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340301">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God </a:t>
                      </a:r>
                      <a:r>
                        <a:rPr lang="en-US" sz="3600" dirty="0">
                          <a:effectLst/>
                          <a:latin typeface="Tahoma" panose="020B0604030504040204" pitchFamily="34" charset="0"/>
                          <a:ea typeface="Tahoma" panose="020B0604030504040204" pitchFamily="34" charset="0"/>
                          <a:cs typeface="Tahoma" panose="020B0604030504040204" pitchFamily="34" charset="0"/>
                        </a:rPr>
                        <a:t>(v. 11)</a:t>
                      </a: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Tahoma" panose="020B0604030504040204" pitchFamily="34" charset="0"/>
                          <a:ea typeface="Tahoma" panose="020B0604030504040204" pitchFamily="34" charset="0"/>
                          <a:cs typeface="Tahoma" panose="020B0604030504040204" pitchFamily="34" charset="0"/>
                        </a:rPr>
                        <a:t>Merciful (11)</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Tahoma" panose="020B0604030504040204" pitchFamily="34" charset="0"/>
                          <a:ea typeface="Tahoma" panose="020B0604030504040204" pitchFamily="34" charset="0"/>
                          <a:cs typeface="Tahoma" panose="020B0604030504040204" pitchFamily="34" charset="0"/>
                        </a:rPr>
                        <a:t>Desired they  Repent (11)</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Tahoma" panose="020B0604030504040204" pitchFamily="34" charset="0"/>
                          <a:ea typeface="Tahoma" panose="020B0604030504040204" pitchFamily="34" charset="0"/>
                          <a:cs typeface="Tahoma" panose="020B0604030504040204" pitchFamily="34" charset="0"/>
                        </a:rPr>
                        <a:t>No pleasure in their death (11)</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5639044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836027905"/>
              </p:ext>
            </p:extLst>
          </p:nvPr>
        </p:nvGraphicFramePr>
        <p:xfrm>
          <a:off x="-2" y="0"/>
          <a:ext cx="12192002" cy="7160525"/>
        </p:xfrm>
        <a:graphic>
          <a:graphicData uri="http://schemas.openxmlformats.org/drawingml/2006/table">
            <a:tbl>
              <a:tblPr firstRow="1" firstCol="1" bandRow="1">
                <a:tableStyleId>{073A0DAA-6AF3-43AB-8588-CEC1D06C72B9}</a:tableStyleId>
              </a:tblPr>
              <a:tblGrid>
                <a:gridCol w="3047349"/>
                <a:gridCol w="2973443"/>
                <a:gridCol w="3230088"/>
                <a:gridCol w="2941122"/>
              </a:tblGrid>
              <a:tr h="1270660">
                <a:tc>
                  <a:txBody>
                    <a:bodyPr/>
                    <a:lstStyle/>
                    <a:p>
                      <a:pPr marL="0" marR="0" algn="ctr">
                        <a:lnSpc>
                          <a:spcPct val="107000"/>
                        </a:lnSpc>
                        <a:spcBef>
                          <a:spcPts val="0"/>
                        </a:spcBef>
                        <a:spcAft>
                          <a:spcPts val="0"/>
                        </a:spcAft>
                      </a:pPr>
                      <a:r>
                        <a:rPr lang="en-US" sz="37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New</a:t>
                      </a:r>
                    </a:p>
                    <a:p>
                      <a:pPr marL="0" marR="0" algn="ctr">
                        <a:lnSpc>
                          <a:spcPct val="107000"/>
                        </a:lnSpc>
                        <a:spcBef>
                          <a:spcPts val="0"/>
                        </a:spcBef>
                        <a:spcAft>
                          <a:spcPts val="0"/>
                        </a:spcAft>
                      </a:pPr>
                      <a:r>
                        <a:rPr lang="en-US" sz="37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 Testament</a:t>
                      </a:r>
                      <a:endParaRPr lang="en-US" sz="370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Warning</a:t>
                      </a:r>
                      <a:endParaRPr lang="en-US" sz="37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Heed</a:t>
                      </a:r>
                      <a:r>
                        <a:rPr lang="en-US" sz="3700" dirty="0" smtClean="0">
                          <a:effectLst/>
                          <a:latin typeface="Tahoma" panose="020B0604030504040204" pitchFamily="34" charset="0"/>
                          <a:ea typeface="Tahoma" panose="020B0604030504040204" pitchFamily="34" charset="0"/>
                          <a:cs typeface="Tahoma" panose="020B0604030504040204" pitchFamily="34" charset="0"/>
                        </a:rPr>
                        <a:t>/</a:t>
                      </a:r>
                      <a:r>
                        <a:rPr lang="en-US" sz="37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Ignore</a:t>
                      </a:r>
                      <a:endParaRPr lang="en-US" sz="37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Life</a:t>
                      </a:r>
                      <a:r>
                        <a:rPr lang="en-US" sz="3700" dirty="0" smtClean="0">
                          <a:effectLst/>
                          <a:latin typeface="Tahoma" panose="020B0604030504040204" pitchFamily="34" charset="0"/>
                          <a:ea typeface="Tahoma" panose="020B0604030504040204" pitchFamily="34" charset="0"/>
                          <a:cs typeface="Tahoma" panose="020B0604030504040204" pitchFamily="34" charset="0"/>
                        </a:rPr>
                        <a:t>/</a:t>
                      </a:r>
                      <a:r>
                        <a:rPr lang="en-US" sz="37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Death</a:t>
                      </a:r>
                      <a:endParaRPr lang="en-US" sz="37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11927">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Watchman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(Isa. 52:7-8; Ro. 10:14ff)</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805049">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Wicked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(Ax 3:22-26) </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172889">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Righteous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(Rom. 3:10, 23-25)</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015239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5422"/>
          </a:xfrm>
        </p:spPr>
        <p:txBody>
          <a:bodyPr>
            <a:no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Ezekiel: Watchman on the Wall</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pic>
        <p:nvPicPr>
          <p:cNvPr id="1026" name="Picture 2" descr="https://watchmen.org.nz/media/1068/watchmensunset.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0" y="1088020"/>
            <a:ext cx="12194488" cy="57699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84258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214839514"/>
              </p:ext>
            </p:extLst>
          </p:nvPr>
        </p:nvGraphicFramePr>
        <p:xfrm>
          <a:off x="-2" y="0"/>
          <a:ext cx="12192002" cy="7160525"/>
        </p:xfrm>
        <a:graphic>
          <a:graphicData uri="http://schemas.openxmlformats.org/drawingml/2006/table">
            <a:tbl>
              <a:tblPr firstRow="1" firstCol="1" bandRow="1">
                <a:tableStyleId>{073A0DAA-6AF3-43AB-8588-CEC1D06C72B9}</a:tableStyleId>
              </a:tblPr>
              <a:tblGrid>
                <a:gridCol w="3047349"/>
                <a:gridCol w="2973443"/>
                <a:gridCol w="3230088"/>
                <a:gridCol w="2941122"/>
              </a:tblGrid>
              <a:tr h="1270660">
                <a:tc>
                  <a:txBody>
                    <a:bodyPr/>
                    <a:lstStyle/>
                    <a:p>
                      <a:pPr marL="0" marR="0" algn="ctr">
                        <a:lnSpc>
                          <a:spcPct val="107000"/>
                        </a:lnSpc>
                        <a:spcBef>
                          <a:spcPts val="0"/>
                        </a:spcBef>
                        <a:spcAft>
                          <a:spcPts val="0"/>
                        </a:spcAft>
                      </a:pPr>
                      <a:r>
                        <a:rPr lang="en-US" sz="37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New</a:t>
                      </a:r>
                    </a:p>
                    <a:p>
                      <a:pPr marL="0" marR="0" algn="ctr">
                        <a:lnSpc>
                          <a:spcPct val="107000"/>
                        </a:lnSpc>
                        <a:spcBef>
                          <a:spcPts val="0"/>
                        </a:spcBef>
                        <a:spcAft>
                          <a:spcPts val="0"/>
                        </a:spcAft>
                      </a:pPr>
                      <a:r>
                        <a:rPr lang="en-US" sz="37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 Testament</a:t>
                      </a:r>
                      <a:endParaRPr lang="en-US" sz="370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Warning</a:t>
                      </a:r>
                      <a:endParaRPr lang="en-US" sz="37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Heed</a:t>
                      </a:r>
                      <a:r>
                        <a:rPr lang="en-US" sz="3700" dirty="0" smtClean="0">
                          <a:effectLst/>
                          <a:latin typeface="Tahoma" panose="020B0604030504040204" pitchFamily="34" charset="0"/>
                          <a:ea typeface="Tahoma" panose="020B0604030504040204" pitchFamily="34" charset="0"/>
                          <a:cs typeface="Tahoma" panose="020B0604030504040204" pitchFamily="34" charset="0"/>
                        </a:rPr>
                        <a:t>/</a:t>
                      </a:r>
                      <a:r>
                        <a:rPr lang="en-US" sz="37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Ignore</a:t>
                      </a:r>
                      <a:endParaRPr lang="en-US" sz="37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Life</a:t>
                      </a:r>
                      <a:r>
                        <a:rPr lang="en-US" sz="3700" dirty="0" smtClean="0">
                          <a:effectLst/>
                          <a:latin typeface="Tahoma" panose="020B0604030504040204" pitchFamily="34" charset="0"/>
                          <a:ea typeface="Tahoma" panose="020B0604030504040204" pitchFamily="34" charset="0"/>
                          <a:cs typeface="Tahoma" panose="020B0604030504040204" pitchFamily="34" charset="0"/>
                        </a:rPr>
                        <a:t>/</a:t>
                      </a:r>
                      <a:r>
                        <a:rPr lang="en-US" sz="37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Death</a:t>
                      </a:r>
                      <a:endParaRPr lang="en-US" sz="37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11927">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Watchman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(Isa. 52:7-8; Ro. 10:14ff)</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Judgment Day</a:t>
                      </a: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(2 Tim.</a:t>
                      </a: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 4:1; </a:t>
                      </a:r>
                      <a:r>
                        <a:rPr lang="en-US" sz="3300" dirty="0" smtClean="0">
                          <a:effectLst/>
                          <a:latin typeface="Tahoma" panose="020B0604030504040204" pitchFamily="34" charset="0"/>
                          <a:ea typeface="Tahoma" panose="020B0604030504040204" pitchFamily="34" charset="0"/>
                          <a:cs typeface="Tahoma" panose="020B0604030504040204" pitchFamily="34" charset="0"/>
                        </a:rPr>
                        <a:t>Acts 20:25-31)</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805049">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Wicked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(Ax 3:22-26) </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172889">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Righteous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(Rom. 3:10, 23-25)</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8426792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771868131"/>
              </p:ext>
            </p:extLst>
          </p:nvPr>
        </p:nvGraphicFramePr>
        <p:xfrm>
          <a:off x="-2" y="0"/>
          <a:ext cx="12192002" cy="7160525"/>
        </p:xfrm>
        <a:graphic>
          <a:graphicData uri="http://schemas.openxmlformats.org/drawingml/2006/table">
            <a:tbl>
              <a:tblPr firstRow="1" firstCol="1" bandRow="1">
                <a:tableStyleId>{073A0DAA-6AF3-43AB-8588-CEC1D06C72B9}</a:tableStyleId>
              </a:tblPr>
              <a:tblGrid>
                <a:gridCol w="3047349"/>
                <a:gridCol w="2973443"/>
                <a:gridCol w="3230088"/>
                <a:gridCol w="2941122"/>
              </a:tblGrid>
              <a:tr h="1270660">
                <a:tc>
                  <a:txBody>
                    <a:bodyPr/>
                    <a:lstStyle/>
                    <a:p>
                      <a:pPr marL="0" marR="0" algn="ctr">
                        <a:lnSpc>
                          <a:spcPct val="107000"/>
                        </a:lnSpc>
                        <a:spcBef>
                          <a:spcPts val="0"/>
                        </a:spcBef>
                        <a:spcAft>
                          <a:spcPts val="0"/>
                        </a:spcAft>
                      </a:pPr>
                      <a:r>
                        <a:rPr lang="en-US" sz="37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New</a:t>
                      </a:r>
                    </a:p>
                    <a:p>
                      <a:pPr marL="0" marR="0" algn="ctr">
                        <a:lnSpc>
                          <a:spcPct val="107000"/>
                        </a:lnSpc>
                        <a:spcBef>
                          <a:spcPts val="0"/>
                        </a:spcBef>
                        <a:spcAft>
                          <a:spcPts val="0"/>
                        </a:spcAft>
                      </a:pPr>
                      <a:r>
                        <a:rPr lang="en-US" sz="37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 Testament</a:t>
                      </a:r>
                      <a:endParaRPr lang="en-US" sz="370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Warning</a:t>
                      </a:r>
                      <a:endParaRPr lang="en-US" sz="37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Heed</a:t>
                      </a:r>
                      <a:r>
                        <a:rPr lang="en-US" sz="3700" dirty="0" smtClean="0">
                          <a:effectLst/>
                          <a:latin typeface="Tahoma" panose="020B0604030504040204" pitchFamily="34" charset="0"/>
                          <a:ea typeface="Tahoma" panose="020B0604030504040204" pitchFamily="34" charset="0"/>
                          <a:cs typeface="Tahoma" panose="020B0604030504040204" pitchFamily="34" charset="0"/>
                        </a:rPr>
                        <a:t>/</a:t>
                      </a:r>
                      <a:r>
                        <a:rPr lang="en-US" sz="37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Ignore</a:t>
                      </a:r>
                      <a:endParaRPr lang="en-US" sz="37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Life</a:t>
                      </a:r>
                      <a:r>
                        <a:rPr lang="en-US" sz="3700" dirty="0" smtClean="0">
                          <a:effectLst/>
                          <a:latin typeface="Tahoma" panose="020B0604030504040204" pitchFamily="34" charset="0"/>
                          <a:ea typeface="Tahoma" panose="020B0604030504040204" pitchFamily="34" charset="0"/>
                          <a:cs typeface="Tahoma" panose="020B0604030504040204" pitchFamily="34" charset="0"/>
                        </a:rPr>
                        <a:t>/</a:t>
                      </a:r>
                      <a:r>
                        <a:rPr lang="en-US" sz="37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Death</a:t>
                      </a:r>
                      <a:endParaRPr lang="en-US" sz="37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11927">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Watchman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(Isa. 52:7-8; Ro. 10:14ff)</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Judgment Day</a:t>
                      </a: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(2 Tim.</a:t>
                      </a: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 4:1; </a:t>
                      </a:r>
                      <a:r>
                        <a:rPr lang="en-US" sz="3300" dirty="0" smtClean="0">
                          <a:effectLst/>
                          <a:latin typeface="Tahoma" panose="020B0604030504040204" pitchFamily="34" charset="0"/>
                          <a:ea typeface="Tahoma" panose="020B0604030504040204" pitchFamily="34" charset="0"/>
                          <a:cs typeface="Tahoma" panose="020B0604030504040204" pitchFamily="34" charset="0"/>
                        </a:rPr>
                        <a:t>Acts 20:25-31)</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Preach the Word </a:t>
                      </a: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(2 Tim. 4:2-5;   </a:t>
                      </a: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2 Peter 2:1-3)</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805049">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Wicked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(Ax 3:22-26) </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172889">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Righteous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(Rom. 3:10, 23-25)</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0630450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43076125"/>
              </p:ext>
            </p:extLst>
          </p:nvPr>
        </p:nvGraphicFramePr>
        <p:xfrm>
          <a:off x="-2" y="0"/>
          <a:ext cx="12192002" cy="7160525"/>
        </p:xfrm>
        <a:graphic>
          <a:graphicData uri="http://schemas.openxmlformats.org/drawingml/2006/table">
            <a:tbl>
              <a:tblPr firstRow="1" firstCol="1" bandRow="1">
                <a:tableStyleId>{073A0DAA-6AF3-43AB-8588-CEC1D06C72B9}</a:tableStyleId>
              </a:tblPr>
              <a:tblGrid>
                <a:gridCol w="3047349"/>
                <a:gridCol w="2973443"/>
                <a:gridCol w="3230088"/>
                <a:gridCol w="2941122"/>
              </a:tblGrid>
              <a:tr h="1270660">
                <a:tc>
                  <a:txBody>
                    <a:bodyPr/>
                    <a:lstStyle/>
                    <a:p>
                      <a:pPr marL="0" marR="0" algn="ctr">
                        <a:lnSpc>
                          <a:spcPct val="107000"/>
                        </a:lnSpc>
                        <a:spcBef>
                          <a:spcPts val="0"/>
                        </a:spcBef>
                        <a:spcAft>
                          <a:spcPts val="0"/>
                        </a:spcAft>
                      </a:pPr>
                      <a:r>
                        <a:rPr lang="en-US" sz="37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New</a:t>
                      </a:r>
                    </a:p>
                    <a:p>
                      <a:pPr marL="0" marR="0" algn="ctr">
                        <a:lnSpc>
                          <a:spcPct val="107000"/>
                        </a:lnSpc>
                        <a:spcBef>
                          <a:spcPts val="0"/>
                        </a:spcBef>
                        <a:spcAft>
                          <a:spcPts val="0"/>
                        </a:spcAft>
                      </a:pPr>
                      <a:r>
                        <a:rPr lang="en-US" sz="37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 Testament</a:t>
                      </a:r>
                      <a:endParaRPr lang="en-US" sz="370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Warning</a:t>
                      </a:r>
                      <a:endParaRPr lang="en-US" sz="37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Heed</a:t>
                      </a:r>
                      <a:r>
                        <a:rPr lang="en-US" sz="3700" dirty="0" smtClean="0">
                          <a:effectLst/>
                          <a:latin typeface="Tahoma" panose="020B0604030504040204" pitchFamily="34" charset="0"/>
                          <a:ea typeface="Tahoma" panose="020B0604030504040204" pitchFamily="34" charset="0"/>
                          <a:cs typeface="Tahoma" panose="020B0604030504040204" pitchFamily="34" charset="0"/>
                        </a:rPr>
                        <a:t>/</a:t>
                      </a:r>
                      <a:r>
                        <a:rPr lang="en-US" sz="37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Ignore</a:t>
                      </a:r>
                      <a:endParaRPr lang="en-US" sz="37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Life</a:t>
                      </a:r>
                      <a:r>
                        <a:rPr lang="en-US" sz="3700" dirty="0" smtClean="0">
                          <a:effectLst/>
                          <a:latin typeface="Tahoma" panose="020B0604030504040204" pitchFamily="34" charset="0"/>
                          <a:ea typeface="Tahoma" panose="020B0604030504040204" pitchFamily="34" charset="0"/>
                          <a:cs typeface="Tahoma" panose="020B0604030504040204" pitchFamily="34" charset="0"/>
                        </a:rPr>
                        <a:t>/</a:t>
                      </a:r>
                      <a:r>
                        <a:rPr lang="en-US" sz="37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Death</a:t>
                      </a:r>
                      <a:endParaRPr lang="en-US" sz="37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11927">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Watchman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(Isa. 52:7-8; Ro. 10:14ff)</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Judgment Day</a:t>
                      </a: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(2 Tim.</a:t>
                      </a: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 4:1; </a:t>
                      </a:r>
                      <a:r>
                        <a:rPr lang="en-US" sz="3300" dirty="0" smtClean="0">
                          <a:effectLst/>
                          <a:latin typeface="Tahoma" panose="020B0604030504040204" pitchFamily="34" charset="0"/>
                          <a:ea typeface="Tahoma" panose="020B0604030504040204" pitchFamily="34" charset="0"/>
                          <a:cs typeface="Tahoma" panose="020B0604030504040204" pitchFamily="34" charset="0"/>
                        </a:rPr>
                        <a:t>Acts 20:25-31)</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Preach the Word </a:t>
                      </a: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(2 Tim. 4:2-5;   </a:t>
                      </a: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2 Peter 2:1-3)</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Heaven</a:t>
                      </a: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 or Hell (James 3:1; </a:t>
                      </a:r>
                    </a:p>
                    <a:p>
                      <a:pPr marL="0" marR="0" algn="ctr">
                        <a:lnSpc>
                          <a:spcPct val="107000"/>
                        </a:lnSpc>
                        <a:spcBef>
                          <a:spcPts val="0"/>
                        </a:spcBef>
                        <a:spcAft>
                          <a:spcPts val="0"/>
                        </a:spcAft>
                      </a:pP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Matt. 25:46)</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805049">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Wicked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(Ax 3:22-26) </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172889">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Righteous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(Rom. 3:10, 23-25)</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7097941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447914214"/>
              </p:ext>
            </p:extLst>
          </p:nvPr>
        </p:nvGraphicFramePr>
        <p:xfrm>
          <a:off x="-2" y="0"/>
          <a:ext cx="12192002" cy="7160525"/>
        </p:xfrm>
        <a:graphic>
          <a:graphicData uri="http://schemas.openxmlformats.org/drawingml/2006/table">
            <a:tbl>
              <a:tblPr firstRow="1" firstCol="1" bandRow="1">
                <a:tableStyleId>{073A0DAA-6AF3-43AB-8588-CEC1D06C72B9}</a:tableStyleId>
              </a:tblPr>
              <a:tblGrid>
                <a:gridCol w="3047349"/>
                <a:gridCol w="2973443"/>
                <a:gridCol w="3230088"/>
                <a:gridCol w="2941122"/>
              </a:tblGrid>
              <a:tr h="1270660">
                <a:tc>
                  <a:txBody>
                    <a:bodyPr/>
                    <a:lstStyle/>
                    <a:p>
                      <a:pPr marL="0" marR="0" algn="ctr">
                        <a:lnSpc>
                          <a:spcPct val="107000"/>
                        </a:lnSpc>
                        <a:spcBef>
                          <a:spcPts val="0"/>
                        </a:spcBef>
                        <a:spcAft>
                          <a:spcPts val="0"/>
                        </a:spcAft>
                      </a:pPr>
                      <a:r>
                        <a:rPr lang="en-US" sz="37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New</a:t>
                      </a:r>
                    </a:p>
                    <a:p>
                      <a:pPr marL="0" marR="0" algn="ctr">
                        <a:lnSpc>
                          <a:spcPct val="107000"/>
                        </a:lnSpc>
                        <a:spcBef>
                          <a:spcPts val="0"/>
                        </a:spcBef>
                        <a:spcAft>
                          <a:spcPts val="0"/>
                        </a:spcAft>
                      </a:pPr>
                      <a:r>
                        <a:rPr lang="en-US" sz="37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 Testament</a:t>
                      </a:r>
                      <a:endParaRPr lang="en-US" sz="370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Warning</a:t>
                      </a:r>
                      <a:endParaRPr lang="en-US" sz="37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Heed</a:t>
                      </a:r>
                      <a:r>
                        <a:rPr lang="en-US" sz="3700" dirty="0" smtClean="0">
                          <a:effectLst/>
                          <a:latin typeface="Tahoma" panose="020B0604030504040204" pitchFamily="34" charset="0"/>
                          <a:ea typeface="Tahoma" panose="020B0604030504040204" pitchFamily="34" charset="0"/>
                          <a:cs typeface="Tahoma" panose="020B0604030504040204" pitchFamily="34" charset="0"/>
                        </a:rPr>
                        <a:t>/</a:t>
                      </a:r>
                      <a:r>
                        <a:rPr lang="en-US" sz="37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Ignore</a:t>
                      </a:r>
                      <a:endParaRPr lang="en-US" sz="37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Life</a:t>
                      </a:r>
                      <a:r>
                        <a:rPr lang="en-US" sz="3700" dirty="0" smtClean="0">
                          <a:effectLst/>
                          <a:latin typeface="Tahoma" panose="020B0604030504040204" pitchFamily="34" charset="0"/>
                          <a:ea typeface="Tahoma" panose="020B0604030504040204" pitchFamily="34" charset="0"/>
                          <a:cs typeface="Tahoma" panose="020B0604030504040204" pitchFamily="34" charset="0"/>
                        </a:rPr>
                        <a:t>/</a:t>
                      </a:r>
                      <a:r>
                        <a:rPr lang="en-US" sz="37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Death</a:t>
                      </a:r>
                      <a:endParaRPr lang="en-US" sz="37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11927">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Watchman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(Isa. 52:7-8; Ro. 10:14ff)</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Judgment Day</a:t>
                      </a: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(2 Tim.</a:t>
                      </a: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 4:1; </a:t>
                      </a:r>
                      <a:r>
                        <a:rPr lang="en-US" sz="3300" dirty="0" smtClean="0">
                          <a:effectLst/>
                          <a:latin typeface="Tahoma" panose="020B0604030504040204" pitchFamily="34" charset="0"/>
                          <a:ea typeface="Tahoma" panose="020B0604030504040204" pitchFamily="34" charset="0"/>
                          <a:cs typeface="Tahoma" panose="020B0604030504040204" pitchFamily="34" charset="0"/>
                        </a:rPr>
                        <a:t>Acts 20:25-31)</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Preach the Word </a:t>
                      </a: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(2 Tim. 4:2-5;   </a:t>
                      </a: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2 Peter 2:1-3)</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Heaven</a:t>
                      </a: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 or Hell (James 3:1; </a:t>
                      </a:r>
                    </a:p>
                    <a:p>
                      <a:pPr marL="0" marR="0" algn="ctr">
                        <a:lnSpc>
                          <a:spcPct val="107000"/>
                        </a:lnSpc>
                        <a:spcBef>
                          <a:spcPts val="0"/>
                        </a:spcBef>
                        <a:spcAft>
                          <a:spcPts val="0"/>
                        </a:spcAft>
                      </a:pP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Matt. 25:46)</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805049">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Wicked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(Ax 3:22-26) </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Die in Your Sins</a:t>
                      </a: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(John 8:24)</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172889">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Righteous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(Rom. 3:10, 23-25)</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8255518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35939796"/>
              </p:ext>
            </p:extLst>
          </p:nvPr>
        </p:nvGraphicFramePr>
        <p:xfrm>
          <a:off x="-2" y="0"/>
          <a:ext cx="12192002" cy="7160525"/>
        </p:xfrm>
        <a:graphic>
          <a:graphicData uri="http://schemas.openxmlformats.org/drawingml/2006/table">
            <a:tbl>
              <a:tblPr firstRow="1" firstCol="1" bandRow="1">
                <a:tableStyleId>{073A0DAA-6AF3-43AB-8588-CEC1D06C72B9}</a:tableStyleId>
              </a:tblPr>
              <a:tblGrid>
                <a:gridCol w="3047349"/>
                <a:gridCol w="2973443"/>
                <a:gridCol w="3230088"/>
                <a:gridCol w="2941122"/>
              </a:tblGrid>
              <a:tr h="1270660">
                <a:tc>
                  <a:txBody>
                    <a:bodyPr/>
                    <a:lstStyle/>
                    <a:p>
                      <a:pPr marL="0" marR="0" algn="ctr">
                        <a:lnSpc>
                          <a:spcPct val="107000"/>
                        </a:lnSpc>
                        <a:spcBef>
                          <a:spcPts val="0"/>
                        </a:spcBef>
                        <a:spcAft>
                          <a:spcPts val="0"/>
                        </a:spcAft>
                      </a:pPr>
                      <a:r>
                        <a:rPr lang="en-US" sz="37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New</a:t>
                      </a:r>
                    </a:p>
                    <a:p>
                      <a:pPr marL="0" marR="0" algn="ctr">
                        <a:lnSpc>
                          <a:spcPct val="107000"/>
                        </a:lnSpc>
                        <a:spcBef>
                          <a:spcPts val="0"/>
                        </a:spcBef>
                        <a:spcAft>
                          <a:spcPts val="0"/>
                        </a:spcAft>
                      </a:pPr>
                      <a:r>
                        <a:rPr lang="en-US" sz="37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 Testament</a:t>
                      </a:r>
                      <a:endParaRPr lang="en-US" sz="370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Warning</a:t>
                      </a:r>
                      <a:endParaRPr lang="en-US" sz="37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Heed</a:t>
                      </a:r>
                      <a:r>
                        <a:rPr lang="en-US" sz="3700" dirty="0" smtClean="0">
                          <a:effectLst/>
                          <a:latin typeface="Tahoma" panose="020B0604030504040204" pitchFamily="34" charset="0"/>
                          <a:ea typeface="Tahoma" panose="020B0604030504040204" pitchFamily="34" charset="0"/>
                          <a:cs typeface="Tahoma" panose="020B0604030504040204" pitchFamily="34" charset="0"/>
                        </a:rPr>
                        <a:t>/</a:t>
                      </a:r>
                      <a:r>
                        <a:rPr lang="en-US" sz="37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Ignore</a:t>
                      </a:r>
                      <a:endParaRPr lang="en-US" sz="37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Life</a:t>
                      </a:r>
                      <a:r>
                        <a:rPr lang="en-US" sz="3700" dirty="0" smtClean="0">
                          <a:effectLst/>
                          <a:latin typeface="Tahoma" panose="020B0604030504040204" pitchFamily="34" charset="0"/>
                          <a:ea typeface="Tahoma" panose="020B0604030504040204" pitchFamily="34" charset="0"/>
                          <a:cs typeface="Tahoma" panose="020B0604030504040204" pitchFamily="34" charset="0"/>
                        </a:rPr>
                        <a:t>/</a:t>
                      </a:r>
                      <a:r>
                        <a:rPr lang="en-US" sz="37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Death</a:t>
                      </a:r>
                      <a:endParaRPr lang="en-US" sz="37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11927">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Watchman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(Isa. 52:7-8; Ro. 10:14ff)</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Judgment Day</a:t>
                      </a: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(2 Tim.</a:t>
                      </a: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 4:1; </a:t>
                      </a:r>
                      <a:r>
                        <a:rPr lang="en-US" sz="3300" dirty="0" smtClean="0">
                          <a:effectLst/>
                          <a:latin typeface="Tahoma" panose="020B0604030504040204" pitchFamily="34" charset="0"/>
                          <a:ea typeface="Tahoma" panose="020B0604030504040204" pitchFamily="34" charset="0"/>
                          <a:cs typeface="Tahoma" panose="020B0604030504040204" pitchFamily="34" charset="0"/>
                        </a:rPr>
                        <a:t>Acts 20:25-31)</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Preach the Word </a:t>
                      </a: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(2 Tim. 4:2-5;   </a:t>
                      </a: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2 Peter 2:1-3)</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Heaven</a:t>
                      </a: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 or Hell (James 3:1; </a:t>
                      </a:r>
                    </a:p>
                    <a:p>
                      <a:pPr marL="0" marR="0" algn="ctr">
                        <a:lnSpc>
                          <a:spcPct val="107000"/>
                        </a:lnSpc>
                        <a:spcBef>
                          <a:spcPts val="0"/>
                        </a:spcBef>
                        <a:spcAft>
                          <a:spcPts val="0"/>
                        </a:spcAft>
                      </a:pP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Matt. 25:46)</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805049">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Wicked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(Ax 3:22-26) </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Die in Your Sins</a:t>
                      </a: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(John 8:24)</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300" dirty="0" smtClean="0">
                          <a:effectLst/>
                          <a:latin typeface="Tahoma" panose="020B0604030504040204" pitchFamily="34" charset="0"/>
                          <a:ea typeface="Tahoma" panose="020B0604030504040204" pitchFamily="34" charset="0"/>
                          <a:cs typeface="Tahoma" panose="020B0604030504040204" pitchFamily="34" charset="0"/>
                        </a:rPr>
                        <a:t>Bury Sins in Christ- Baptism (</a:t>
                      </a: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Acts 22:16)</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172889">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Righteous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(Rom. 3:10, 23-25)</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6066073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651861788"/>
              </p:ext>
            </p:extLst>
          </p:nvPr>
        </p:nvGraphicFramePr>
        <p:xfrm>
          <a:off x="-2" y="0"/>
          <a:ext cx="12192002" cy="7160525"/>
        </p:xfrm>
        <a:graphic>
          <a:graphicData uri="http://schemas.openxmlformats.org/drawingml/2006/table">
            <a:tbl>
              <a:tblPr firstRow="1" firstCol="1" bandRow="1">
                <a:tableStyleId>{073A0DAA-6AF3-43AB-8588-CEC1D06C72B9}</a:tableStyleId>
              </a:tblPr>
              <a:tblGrid>
                <a:gridCol w="3047349"/>
                <a:gridCol w="2973443"/>
                <a:gridCol w="3230088"/>
                <a:gridCol w="2941122"/>
              </a:tblGrid>
              <a:tr h="1270660">
                <a:tc>
                  <a:txBody>
                    <a:bodyPr/>
                    <a:lstStyle/>
                    <a:p>
                      <a:pPr marL="0" marR="0" algn="ctr">
                        <a:lnSpc>
                          <a:spcPct val="107000"/>
                        </a:lnSpc>
                        <a:spcBef>
                          <a:spcPts val="0"/>
                        </a:spcBef>
                        <a:spcAft>
                          <a:spcPts val="0"/>
                        </a:spcAft>
                      </a:pPr>
                      <a:r>
                        <a:rPr lang="en-US" sz="37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New</a:t>
                      </a:r>
                    </a:p>
                    <a:p>
                      <a:pPr marL="0" marR="0" algn="ctr">
                        <a:lnSpc>
                          <a:spcPct val="107000"/>
                        </a:lnSpc>
                        <a:spcBef>
                          <a:spcPts val="0"/>
                        </a:spcBef>
                        <a:spcAft>
                          <a:spcPts val="0"/>
                        </a:spcAft>
                      </a:pPr>
                      <a:r>
                        <a:rPr lang="en-US" sz="37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 Testament</a:t>
                      </a:r>
                      <a:endParaRPr lang="en-US" sz="370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Warning</a:t>
                      </a:r>
                      <a:endParaRPr lang="en-US" sz="37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Heed</a:t>
                      </a:r>
                      <a:r>
                        <a:rPr lang="en-US" sz="3700" dirty="0" smtClean="0">
                          <a:effectLst/>
                          <a:latin typeface="Tahoma" panose="020B0604030504040204" pitchFamily="34" charset="0"/>
                          <a:ea typeface="Tahoma" panose="020B0604030504040204" pitchFamily="34" charset="0"/>
                          <a:cs typeface="Tahoma" panose="020B0604030504040204" pitchFamily="34" charset="0"/>
                        </a:rPr>
                        <a:t>/</a:t>
                      </a:r>
                      <a:r>
                        <a:rPr lang="en-US" sz="37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Ignore</a:t>
                      </a:r>
                      <a:endParaRPr lang="en-US" sz="37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Life</a:t>
                      </a:r>
                      <a:r>
                        <a:rPr lang="en-US" sz="3700" dirty="0" smtClean="0">
                          <a:effectLst/>
                          <a:latin typeface="Tahoma" panose="020B0604030504040204" pitchFamily="34" charset="0"/>
                          <a:ea typeface="Tahoma" panose="020B0604030504040204" pitchFamily="34" charset="0"/>
                          <a:cs typeface="Tahoma" panose="020B0604030504040204" pitchFamily="34" charset="0"/>
                        </a:rPr>
                        <a:t>/</a:t>
                      </a:r>
                      <a:r>
                        <a:rPr lang="en-US" sz="37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Death</a:t>
                      </a:r>
                      <a:endParaRPr lang="en-US" sz="37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11927">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Watchman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(Isa. 52:7-8; Ro. 10:14ff)</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Judgment Day</a:t>
                      </a: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(2 Tim.</a:t>
                      </a: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 4:1; </a:t>
                      </a:r>
                      <a:r>
                        <a:rPr lang="en-US" sz="3300" dirty="0" smtClean="0">
                          <a:effectLst/>
                          <a:latin typeface="Tahoma" panose="020B0604030504040204" pitchFamily="34" charset="0"/>
                          <a:ea typeface="Tahoma" panose="020B0604030504040204" pitchFamily="34" charset="0"/>
                          <a:cs typeface="Tahoma" panose="020B0604030504040204" pitchFamily="34" charset="0"/>
                        </a:rPr>
                        <a:t>Acts 20:25-31)</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Preach the Word </a:t>
                      </a: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(2 Tim. 4:2-5;   </a:t>
                      </a: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2 Peter 2:1-3)</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Heaven</a:t>
                      </a: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 or Hell (James 3:1; </a:t>
                      </a:r>
                    </a:p>
                    <a:p>
                      <a:pPr marL="0" marR="0" algn="ctr">
                        <a:lnSpc>
                          <a:spcPct val="107000"/>
                        </a:lnSpc>
                        <a:spcBef>
                          <a:spcPts val="0"/>
                        </a:spcBef>
                        <a:spcAft>
                          <a:spcPts val="0"/>
                        </a:spcAft>
                      </a:pP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Matt. 25:46)</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805049">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Wicked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(Ax 3:22-26) </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Die in Your Sins</a:t>
                      </a: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(John 8:24)</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300" dirty="0" smtClean="0">
                          <a:effectLst/>
                          <a:latin typeface="Tahoma" panose="020B0604030504040204" pitchFamily="34" charset="0"/>
                          <a:ea typeface="Tahoma" panose="020B0604030504040204" pitchFamily="34" charset="0"/>
                          <a:cs typeface="Tahoma" panose="020B0604030504040204" pitchFamily="34" charset="0"/>
                        </a:rPr>
                        <a:t>Bury Sins in Christ- Baptism (</a:t>
                      </a: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Acts 22:16)</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Demonstrate repentance </a:t>
                      </a:r>
                    </a:p>
                    <a:p>
                      <a:pPr marL="0" marR="0" algn="ctr">
                        <a:lnSpc>
                          <a:spcPct val="107000"/>
                        </a:lnSpc>
                        <a:spcBef>
                          <a:spcPts val="0"/>
                        </a:spcBef>
                        <a:spcAft>
                          <a:spcPts val="0"/>
                        </a:spcAft>
                      </a:pP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(2 Co. 7:10)</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172889">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Righteous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(Rom. 3:10, 23-25)</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2158940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49028921"/>
              </p:ext>
            </p:extLst>
          </p:nvPr>
        </p:nvGraphicFramePr>
        <p:xfrm>
          <a:off x="-2" y="0"/>
          <a:ext cx="12192002" cy="7160525"/>
        </p:xfrm>
        <a:graphic>
          <a:graphicData uri="http://schemas.openxmlformats.org/drawingml/2006/table">
            <a:tbl>
              <a:tblPr firstRow="1" firstCol="1" bandRow="1">
                <a:tableStyleId>{073A0DAA-6AF3-43AB-8588-CEC1D06C72B9}</a:tableStyleId>
              </a:tblPr>
              <a:tblGrid>
                <a:gridCol w="3047349"/>
                <a:gridCol w="2973443"/>
                <a:gridCol w="3230088"/>
                <a:gridCol w="2941122"/>
              </a:tblGrid>
              <a:tr h="1270660">
                <a:tc>
                  <a:txBody>
                    <a:bodyPr/>
                    <a:lstStyle/>
                    <a:p>
                      <a:pPr marL="0" marR="0" algn="ctr">
                        <a:lnSpc>
                          <a:spcPct val="107000"/>
                        </a:lnSpc>
                        <a:spcBef>
                          <a:spcPts val="0"/>
                        </a:spcBef>
                        <a:spcAft>
                          <a:spcPts val="0"/>
                        </a:spcAft>
                      </a:pPr>
                      <a:r>
                        <a:rPr lang="en-US" sz="37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New</a:t>
                      </a:r>
                    </a:p>
                    <a:p>
                      <a:pPr marL="0" marR="0" algn="ctr">
                        <a:lnSpc>
                          <a:spcPct val="107000"/>
                        </a:lnSpc>
                        <a:spcBef>
                          <a:spcPts val="0"/>
                        </a:spcBef>
                        <a:spcAft>
                          <a:spcPts val="0"/>
                        </a:spcAft>
                      </a:pPr>
                      <a:r>
                        <a:rPr lang="en-US" sz="37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 Testament</a:t>
                      </a:r>
                      <a:endParaRPr lang="en-US" sz="370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Warning</a:t>
                      </a:r>
                      <a:endParaRPr lang="en-US" sz="37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Heed</a:t>
                      </a:r>
                      <a:r>
                        <a:rPr lang="en-US" sz="3700" dirty="0" smtClean="0">
                          <a:effectLst/>
                          <a:latin typeface="Tahoma" panose="020B0604030504040204" pitchFamily="34" charset="0"/>
                          <a:ea typeface="Tahoma" panose="020B0604030504040204" pitchFamily="34" charset="0"/>
                          <a:cs typeface="Tahoma" panose="020B0604030504040204" pitchFamily="34" charset="0"/>
                        </a:rPr>
                        <a:t>/</a:t>
                      </a:r>
                      <a:r>
                        <a:rPr lang="en-US" sz="37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Ignore</a:t>
                      </a:r>
                      <a:endParaRPr lang="en-US" sz="37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Life</a:t>
                      </a:r>
                      <a:r>
                        <a:rPr lang="en-US" sz="3700" dirty="0" smtClean="0">
                          <a:effectLst/>
                          <a:latin typeface="Tahoma" panose="020B0604030504040204" pitchFamily="34" charset="0"/>
                          <a:ea typeface="Tahoma" panose="020B0604030504040204" pitchFamily="34" charset="0"/>
                          <a:cs typeface="Tahoma" panose="020B0604030504040204" pitchFamily="34" charset="0"/>
                        </a:rPr>
                        <a:t>/</a:t>
                      </a:r>
                      <a:r>
                        <a:rPr lang="en-US" sz="37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Death</a:t>
                      </a:r>
                      <a:endParaRPr lang="en-US" sz="37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11927">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Watchman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(Isa. 52:7-8; Ro. 10:14ff)</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Judgment Day</a:t>
                      </a: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(2 Tim.</a:t>
                      </a: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 4:1; </a:t>
                      </a:r>
                      <a:r>
                        <a:rPr lang="en-US" sz="3300" dirty="0" smtClean="0">
                          <a:effectLst/>
                          <a:latin typeface="Tahoma" panose="020B0604030504040204" pitchFamily="34" charset="0"/>
                          <a:ea typeface="Tahoma" panose="020B0604030504040204" pitchFamily="34" charset="0"/>
                          <a:cs typeface="Tahoma" panose="020B0604030504040204" pitchFamily="34" charset="0"/>
                        </a:rPr>
                        <a:t>Acts 20:25-31)</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Preach the Word </a:t>
                      </a: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(2 Tim. 4:2-5;   </a:t>
                      </a: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2 Peter 2:1-3)</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Heaven</a:t>
                      </a: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 or Hell (James 3:1; </a:t>
                      </a:r>
                    </a:p>
                    <a:p>
                      <a:pPr marL="0" marR="0" algn="ctr">
                        <a:lnSpc>
                          <a:spcPct val="107000"/>
                        </a:lnSpc>
                        <a:spcBef>
                          <a:spcPts val="0"/>
                        </a:spcBef>
                        <a:spcAft>
                          <a:spcPts val="0"/>
                        </a:spcAft>
                      </a:pP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Matt. 25:46)</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805049">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Wicked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(Ax 3:22-26) </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Die in Your Sins</a:t>
                      </a: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(John 8:24)</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300" dirty="0" smtClean="0">
                          <a:effectLst/>
                          <a:latin typeface="Tahoma" panose="020B0604030504040204" pitchFamily="34" charset="0"/>
                          <a:ea typeface="Tahoma" panose="020B0604030504040204" pitchFamily="34" charset="0"/>
                          <a:cs typeface="Tahoma" panose="020B0604030504040204" pitchFamily="34" charset="0"/>
                        </a:rPr>
                        <a:t>Bury Sins in Christ- Baptism (</a:t>
                      </a: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Acts 22:16)</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Demonstrate repentance </a:t>
                      </a:r>
                    </a:p>
                    <a:p>
                      <a:pPr marL="0" marR="0" algn="ctr">
                        <a:lnSpc>
                          <a:spcPct val="107000"/>
                        </a:lnSpc>
                        <a:spcBef>
                          <a:spcPts val="0"/>
                        </a:spcBef>
                        <a:spcAft>
                          <a:spcPts val="0"/>
                        </a:spcAft>
                      </a:pP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(2 Co. 7:10)</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172889">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Righteous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(Rom. 3:10, 23-25)</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300" dirty="0" smtClean="0">
                          <a:effectLst/>
                          <a:latin typeface="Tahoma" panose="020B0604030504040204" pitchFamily="34" charset="0"/>
                          <a:ea typeface="Tahoma" panose="020B0604030504040204" pitchFamily="34" charset="0"/>
                          <a:cs typeface="Tahoma" panose="020B0604030504040204" pitchFamily="34" charset="0"/>
                        </a:rPr>
                        <a:t>Don’t Trust in  Your Deeds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300" dirty="0" smtClean="0">
                          <a:effectLst/>
                          <a:latin typeface="Tahoma" panose="020B0604030504040204" pitchFamily="34" charset="0"/>
                          <a:ea typeface="Tahoma" panose="020B0604030504040204" pitchFamily="34" charset="0"/>
                          <a:cs typeface="Tahoma" panose="020B0604030504040204" pitchFamily="34" charset="0"/>
                        </a:rPr>
                        <a:t>(Luke 18:9)</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1740154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161720587"/>
              </p:ext>
            </p:extLst>
          </p:nvPr>
        </p:nvGraphicFramePr>
        <p:xfrm>
          <a:off x="-2" y="0"/>
          <a:ext cx="12192002" cy="7160525"/>
        </p:xfrm>
        <a:graphic>
          <a:graphicData uri="http://schemas.openxmlformats.org/drawingml/2006/table">
            <a:tbl>
              <a:tblPr firstRow="1" firstCol="1" bandRow="1">
                <a:tableStyleId>{073A0DAA-6AF3-43AB-8588-CEC1D06C72B9}</a:tableStyleId>
              </a:tblPr>
              <a:tblGrid>
                <a:gridCol w="3047349"/>
                <a:gridCol w="2973443"/>
                <a:gridCol w="3230088"/>
                <a:gridCol w="2941122"/>
              </a:tblGrid>
              <a:tr h="1270660">
                <a:tc>
                  <a:txBody>
                    <a:bodyPr/>
                    <a:lstStyle/>
                    <a:p>
                      <a:pPr marL="0" marR="0" algn="ctr">
                        <a:lnSpc>
                          <a:spcPct val="107000"/>
                        </a:lnSpc>
                        <a:spcBef>
                          <a:spcPts val="0"/>
                        </a:spcBef>
                        <a:spcAft>
                          <a:spcPts val="0"/>
                        </a:spcAft>
                      </a:pPr>
                      <a:r>
                        <a:rPr lang="en-US" sz="37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New</a:t>
                      </a:r>
                    </a:p>
                    <a:p>
                      <a:pPr marL="0" marR="0" algn="ctr">
                        <a:lnSpc>
                          <a:spcPct val="107000"/>
                        </a:lnSpc>
                        <a:spcBef>
                          <a:spcPts val="0"/>
                        </a:spcBef>
                        <a:spcAft>
                          <a:spcPts val="0"/>
                        </a:spcAft>
                      </a:pPr>
                      <a:r>
                        <a:rPr lang="en-US" sz="37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 Testament</a:t>
                      </a:r>
                      <a:endParaRPr lang="en-US" sz="370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Warning</a:t>
                      </a:r>
                      <a:endParaRPr lang="en-US" sz="37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Heed</a:t>
                      </a:r>
                      <a:r>
                        <a:rPr lang="en-US" sz="3700" dirty="0" smtClean="0">
                          <a:effectLst/>
                          <a:latin typeface="Tahoma" panose="020B0604030504040204" pitchFamily="34" charset="0"/>
                          <a:ea typeface="Tahoma" panose="020B0604030504040204" pitchFamily="34" charset="0"/>
                          <a:cs typeface="Tahoma" panose="020B0604030504040204" pitchFamily="34" charset="0"/>
                        </a:rPr>
                        <a:t>/</a:t>
                      </a:r>
                      <a:r>
                        <a:rPr lang="en-US" sz="37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Ignore</a:t>
                      </a:r>
                      <a:endParaRPr lang="en-US" sz="37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Life</a:t>
                      </a:r>
                      <a:r>
                        <a:rPr lang="en-US" sz="3700" dirty="0" smtClean="0">
                          <a:effectLst/>
                          <a:latin typeface="Tahoma" panose="020B0604030504040204" pitchFamily="34" charset="0"/>
                          <a:ea typeface="Tahoma" panose="020B0604030504040204" pitchFamily="34" charset="0"/>
                          <a:cs typeface="Tahoma" panose="020B0604030504040204" pitchFamily="34" charset="0"/>
                        </a:rPr>
                        <a:t>/</a:t>
                      </a:r>
                      <a:r>
                        <a:rPr lang="en-US" sz="37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Death</a:t>
                      </a:r>
                      <a:endParaRPr lang="en-US" sz="37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11927">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Watchman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(Isa. 52:7-8; Ro. 10:14ff)</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Judgment Day</a:t>
                      </a: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(2 Tim.</a:t>
                      </a: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 4:1; </a:t>
                      </a:r>
                      <a:r>
                        <a:rPr lang="en-US" sz="3300" dirty="0" smtClean="0">
                          <a:effectLst/>
                          <a:latin typeface="Tahoma" panose="020B0604030504040204" pitchFamily="34" charset="0"/>
                          <a:ea typeface="Tahoma" panose="020B0604030504040204" pitchFamily="34" charset="0"/>
                          <a:cs typeface="Tahoma" panose="020B0604030504040204" pitchFamily="34" charset="0"/>
                        </a:rPr>
                        <a:t>Acts 20:25-31)</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Preach the Word </a:t>
                      </a: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(2 Tim. 4:2-5;   </a:t>
                      </a: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2 Peter 2:1-3)</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Heaven</a:t>
                      </a: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 or Hell (James 3:1; </a:t>
                      </a:r>
                    </a:p>
                    <a:p>
                      <a:pPr marL="0" marR="0" algn="ctr">
                        <a:lnSpc>
                          <a:spcPct val="107000"/>
                        </a:lnSpc>
                        <a:spcBef>
                          <a:spcPts val="0"/>
                        </a:spcBef>
                        <a:spcAft>
                          <a:spcPts val="0"/>
                        </a:spcAft>
                      </a:pP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Matt. 25:46)</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805049">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Wicked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(Ax 3:22-26) </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Die in Your Sins</a:t>
                      </a: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(John 8:24)</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300" dirty="0" smtClean="0">
                          <a:effectLst/>
                          <a:latin typeface="Tahoma" panose="020B0604030504040204" pitchFamily="34" charset="0"/>
                          <a:ea typeface="Tahoma" panose="020B0604030504040204" pitchFamily="34" charset="0"/>
                          <a:cs typeface="Tahoma" panose="020B0604030504040204" pitchFamily="34" charset="0"/>
                        </a:rPr>
                        <a:t>Bury Sins in Christ- Baptism (</a:t>
                      </a: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Acts 22:16)</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Demonstrate repentance </a:t>
                      </a:r>
                    </a:p>
                    <a:p>
                      <a:pPr marL="0" marR="0" algn="ctr">
                        <a:lnSpc>
                          <a:spcPct val="107000"/>
                        </a:lnSpc>
                        <a:spcBef>
                          <a:spcPts val="0"/>
                        </a:spcBef>
                        <a:spcAft>
                          <a:spcPts val="0"/>
                        </a:spcAft>
                      </a:pP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(2 Co. 7:10)</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172889">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Righteous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(Rom. 3:10, 23-25)</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300" dirty="0" smtClean="0">
                          <a:effectLst/>
                          <a:latin typeface="Tahoma" panose="020B0604030504040204" pitchFamily="34" charset="0"/>
                          <a:ea typeface="Tahoma" panose="020B0604030504040204" pitchFamily="34" charset="0"/>
                          <a:cs typeface="Tahoma" panose="020B0604030504040204" pitchFamily="34" charset="0"/>
                        </a:rPr>
                        <a:t>Don’t Trust in  Your Deeds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300" dirty="0" smtClean="0">
                          <a:effectLst/>
                          <a:latin typeface="Tahoma" panose="020B0604030504040204" pitchFamily="34" charset="0"/>
                          <a:ea typeface="Tahoma" panose="020B0604030504040204" pitchFamily="34" charset="0"/>
                          <a:cs typeface="Tahoma" panose="020B0604030504040204" pitchFamily="34" charset="0"/>
                        </a:rPr>
                        <a:t>(Luke 18:9)</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Do</a:t>
                      </a: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 what’s Right- Confess S</a:t>
                      </a:r>
                      <a:r>
                        <a:rPr lang="en-US" sz="3300" dirty="0" smtClean="0">
                          <a:effectLst/>
                          <a:latin typeface="Tahoma" panose="020B0604030504040204" pitchFamily="34" charset="0"/>
                          <a:ea typeface="Tahoma" panose="020B0604030504040204" pitchFamily="34" charset="0"/>
                          <a:cs typeface="Tahoma" panose="020B0604030504040204" pitchFamily="34" charset="0"/>
                        </a:rPr>
                        <a:t>in </a:t>
                      </a: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(1</a:t>
                      </a: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 John 1:7-10</a:t>
                      </a:r>
                      <a:r>
                        <a:rPr lang="en-US" sz="3300" dirty="0" smtClean="0">
                          <a:effectLst/>
                          <a:latin typeface="Tahoma" panose="020B0604030504040204" pitchFamily="34" charset="0"/>
                          <a:ea typeface="Tahoma" panose="020B0604030504040204" pitchFamily="34" charset="0"/>
                          <a:cs typeface="Tahoma" panose="020B0604030504040204" pitchFamily="34" charset="0"/>
                        </a:rPr>
                        <a:t>)</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6074878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334798708"/>
              </p:ext>
            </p:extLst>
          </p:nvPr>
        </p:nvGraphicFramePr>
        <p:xfrm>
          <a:off x="-2" y="0"/>
          <a:ext cx="12192002" cy="7160525"/>
        </p:xfrm>
        <a:graphic>
          <a:graphicData uri="http://schemas.openxmlformats.org/drawingml/2006/table">
            <a:tbl>
              <a:tblPr firstRow="1" firstCol="1" bandRow="1">
                <a:tableStyleId>{073A0DAA-6AF3-43AB-8588-CEC1D06C72B9}</a:tableStyleId>
              </a:tblPr>
              <a:tblGrid>
                <a:gridCol w="3047349"/>
                <a:gridCol w="2973443"/>
                <a:gridCol w="3230088"/>
                <a:gridCol w="2941122"/>
              </a:tblGrid>
              <a:tr h="1270660">
                <a:tc>
                  <a:txBody>
                    <a:bodyPr/>
                    <a:lstStyle/>
                    <a:p>
                      <a:pPr marL="0" marR="0" algn="ctr">
                        <a:lnSpc>
                          <a:spcPct val="107000"/>
                        </a:lnSpc>
                        <a:spcBef>
                          <a:spcPts val="0"/>
                        </a:spcBef>
                        <a:spcAft>
                          <a:spcPts val="0"/>
                        </a:spcAft>
                      </a:pPr>
                      <a:r>
                        <a:rPr lang="en-US" sz="37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New</a:t>
                      </a:r>
                    </a:p>
                    <a:p>
                      <a:pPr marL="0" marR="0" algn="ctr">
                        <a:lnSpc>
                          <a:spcPct val="107000"/>
                        </a:lnSpc>
                        <a:spcBef>
                          <a:spcPts val="0"/>
                        </a:spcBef>
                        <a:spcAft>
                          <a:spcPts val="0"/>
                        </a:spcAft>
                      </a:pPr>
                      <a:r>
                        <a:rPr lang="en-US" sz="37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 Testament</a:t>
                      </a:r>
                      <a:endParaRPr lang="en-US" sz="370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Warning</a:t>
                      </a:r>
                      <a:endParaRPr lang="en-US" sz="37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Heed</a:t>
                      </a:r>
                      <a:r>
                        <a:rPr lang="en-US" sz="3700" dirty="0" smtClean="0">
                          <a:effectLst/>
                          <a:latin typeface="Tahoma" panose="020B0604030504040204" pitchFamily="34" charset="0"/>
                          <a:ea typeface="Tahoma" panose="020B0604030504040204" pitchFamily="34" charset="0"/>
                          <a:cs typeface="Tahoma" panose="020B0604030504040204" pitchFamily="34" charset="0"/>
                        </a:rPr>
                        <a:t>/</a:t>
                      </a:r>
                      <a:r>
                        <a:rPr lang="en-US" sz="37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Ignore</a:t>
                      </a:r>
                      <a:endParaRPr lang="en-US" sz="37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Life</a:t>
                      </a:r>
                      <a:r>
                        <a:rPr lang="en-US" sz="3700" dirty="0" smtClean="0">
                          <a:effectLst/>
                          <a:latin typeface="Tahoma" panose="020B0604030504040204" pitchFamily="34" charset="0"/>
                          <a:ea typeface="Tahoma" panose="020B0604030504040204" pitchFamily="34" charset="0"/>
                          <a:cs typeface="Tahoma" panose="020B0604030504040204" pitchFamily="34" charset="0"/>
                        </a:rPr>
                        <a:t>/</a:t>
                      </a:r>
                      <a:r>
                        <a:rPr lang="en-US" sz="37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Death</a:t>
                      </a:r>
                      <a:endParaRPr lang="en-US" sz="37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11927">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Watchman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(Isa. 52:7-8; Ro. 10:14ff)</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Judgment Day</a:t>
                      </a: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(2 Tim.</a:t>
                      </a: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 4:1; </a:t>
                      </a:r>
                      <a:r>
                        <a:rPr lang="en-US" sz="3300" dirty="0" smtClean="0">
                          <a:effectLst/>
                          <a:latin typeface="Tahoma" panose="020B0604030504040204" pitchFamily="34" charset="0"/>
                          <a:ea typeface="Tahoma" panose="020B0604030504040204" pitchFamily="34" charset="0"/>
                          <a:cs typeface="Tahoma" panose="020B0604030504040204" pitchFamily="34" charset="0"/>
                        </a:rPr>
                        <a:t>Acts 20:25-31)</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Preach the Word </a:t>
                      </a: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(2 Tim. 4:2-5;   </a:t>
                      </a: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2 Peter 2:1-3)</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Heaven</a:t>
                      </a: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 or Hell (James 3:1; </a:t>
                      </a:r>
                    </a:p>
                    <a:p>
                      <a:pPr marL="0" marR="0" algn="ctr">
                        <a:lnSpc>
                          <a:spcPct val="107000"/>
                        </a:lnSpc>
                        <a:spcBef>
                          <a:spcPts val="0"/>
                        </a:spcBef>
                        <a:spcAft>
                          <a:spcPts val="0"/>
                        </a:spcAft>
                      </a:pP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Matt. 25:46)</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805049">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Wicked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(Ax 3:22-26) </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Die in Your Sins</a:t>
                      </a: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(John 8:24)</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300" dirty="0" smtClean="0">
                          <a:effectLst/>
                          <a:latin typeface="Tahoma" panose="020B0604030504040204" pitchFamily="34" charset="0"/>
                          <a:ea typeface="Tahoma" panose="020B0604030504040204" pitchFamily="34" charset="0"/>
                          <a:cs typeface="Tahoma" panose="020B0604030504040204" pitchFamily="34" charset="0"/>
                        </a:rPr>
                        <a:t>Bury Sins in Christ- Baptism (</a:t>
                      </a: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Acts 22:16)</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Demonstrate repentance </a:t>
                      </a:r>
                    </a:p>
                    <a:p>
                      <a:pPr marL="0" marR="0" algn="ctr">
                        <a:lnSpc>
                          <a:spcPct val="107000"/>
                        </a:lnSpc>
                        <a:spcBef>
                          <a:spcPts val="0"/>
                        </a:spcBef>
                        <a:spcAft>
                          <a:spcPts val="0"/>
                        </a:spcAft>
                      </a:pP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(2 Co. 7:10)</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172889">
                <a:tc>
                  <a:txBody>
                    <a:bodyPr/>
                    <a:lstStyle/>
                    <a:p>
                      <a:pPr marL="0" marR="0" algn="ctr">
                        <a:lnSpc>
                          <a:spcPct val="107000"/>
                        </a:lnSpc>
                        <a:spcBef>
                          <a:spcPts val="0"/>
                        </a:spcBef>
                        <a:spcAft>
                          <a:spcPts val="0"/>
                        </a:spcAft>
                      </a:pPr>
                      <a:r>
                        <a:rPr lang="en-US" sz="3300" dirty="0">
                          <a:effectLst/>
                          <a:latin typeface="Tahoma" panose="020B0604030504040204" pitchFamily="34" charset="0"/>
                          <a:ea typeface="Tahoma" panose="020B0604030504040204" pitchFamily="34" charset="0"/>
                          <a:cs typeface="Tahoma" panose="020B0604030504040204" pitchFamily="34" charset="0"/>
                        </a:rPr>
                        <a:t>Righteous </a:t>
                      </a:r>
                      <a:endParaRPr lang="en-US" sz="33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(Rom. 3:10, 23-25)</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300" dirty="0" smtClean="0">
                          <a:effectLst/>
                          <a:latin typeface="Tahoma" panose="020B0604030504040204" pitchFamily="34" charset="0"/>
                          <a:ea typeface="Tahoma" panose="020B0604030504040204" pitchFamily="34" charset="0"/>
                          <a:cs typeface="Tahoma" panose="020B0604030504040204" pitchFamily="34" charset="0"/>
                        </a:rPr>
                        <a:t>Don’t Trust in  Your Deeds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300" dirty="0" smtClean="0">
                          <a:effectLst/>
                          <a:latin typeface="Tahoma" panose="020B0604030504040204" pitchFamily="34" charset="0"/>
                          <a:ea typeface="Tahoma" panose="020B0604030504040204" pitchFamily="34" charset="0"/>
                          <a:cs typeface="Tahoma" panose="020B0604030504040204" pitchFamily="34" charset="0"/>
                        </a:rPr>
                        <a:t>(Luke 18:9)</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Do</a:t>
                      </a: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 what’s Right- Confess S</a:t>
                      </a:r>
                      <a:r>
                        <a:rPr lang="en-US" sz="3300" dirty="0" smtClean="0">
                          <a:effectLst/>
                          <a:latin typeface="Tahoma" panose="020B0604030504040204" pitchFamily="34" charset="0"/>
                          <a:ea typeface="Tahoma" panose="020B0604030504040204" pitchFamily="34" charset="0"/>
                          <a:cs typeface="Tahoma" panose="020B0604030504040204" pitchFamily="34" charset="0"/>
                        </a:rPr>
                        <a:t>in </a:t>
                      </a:r>
                    </a:p>
                    <a:p>
                      <a:pPr marL="0" marR="0" algn="ctr">
                        <a:lnSpc>
                          <a:spcPct val="107000"/>
                        </a:lnSpc>
                        <a:spcBef>
                          <a:spcPts val="0"/>
                        </a:spcBef>
                        <a:spcAft>
                          <a:spcPts val="0"/>
                        </a:spcAft>
                      </a:pPr>
                      <a:r>
                        <a:rPr lang="en-US" sz="3300" dirty="0" smtClean="0">
                          <a:effectLst/>
                          <a:latin typeface="Tahoma" panose="020B0604030504040204" pitchFamily="34" charset="0"/>
                          <a:ea typeface="Tahoma" panose="020B0604030504040204" pitchFamily="34" charset="0"/>
                          <a:cs typeface="Tahoma" panose="020B0604030504040204" pitchFamily="34" charset="0"/>
                        </a:rPr>
                        <a:t>(1</a:t>
                      </a: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 John 1:7-10</a:t>
                      </a:r>
                      <a:r>
                        <a:rPr lang="en-US" sz="3300" dirty="0" smtClean="0">
                          <a:effectLst/>
                          <a:latin typeface="Tahoma" panose="020B0604030504040204" pitchFamily="34" charset="0"/>
                          <a:ea typeface="Tahoma" panose="020B0604030504040204" pitchFamily="34" charset="0"/>
                          <a:cs typeface="Tahoma" panose="020B0604030504040204" pitchFamily="34" charset="0"/>
                        </a:rPr>
                        <a:t>)</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300" dirty="0" smtClean="0">
                          <a:effectLst/>
                          <a:latin typeface="Tahoma" panose="020B0604030504040204" pitchFamily="34" charset="0"/>
                          <a:ea typeface="Tahoma" panose="020B0604030504040204" pitchFamily="34" charset="0"/>
                          <a:cs typeface="Tahoma" panose="020B0604030504040204" pitchFamily="34" charset="0"/>
                        </a:rPr>
                        <a:t>Press on- Goal Resurrection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300" dirty="0" smtClean="0">
                          <a:effectLst/>
                          <a:latin typeface="Tahoma" panose="020B0604030504040204" pitchFamily="34" charset="0"/>
                          <a:ea typeface="Tahoma" panose="020B0604030504040204" pitchFamily="34" charset="0"/>
                          <a:cs typeface="Tahoma" panose="020B0604030504040204" pitchFamily="34" charset="0"/>
                        </a:rPr>
                        <a:t>(Phil.</a:t>
                      </a:r>
                      <a:r>
                        <a:rPr lang="en-US" sz="3300" baseline="0" dirty="0" smtClean="0">
                          <a:effectLst/>
                          <a:latin typeface="Tahoma" panose="020B0604030504040204" pitchFamily="34" charset="0"/>
                          <a:ea typeface="Tahoma" panose="020B0604030504040204" pitchFamily="34" charset="0"/>
                          <a:cs typeface="Tahoma" panose="020B0604030504040204" pitchFamily="34" charset="0"/>
                        </a:rPr>
                        <a:t> 3:7-14</a:t>
                      </a:r>
                      <a:r>
                        <a:rPr lang="en-US" sz="3300" dirty="0" smtClean="0">
                          <a:effectLst/>
                          <a:latin typeface="Tahoma" panose="020B0604030504040204" pitchFamily="34" charset="0"/>
                          <a:ea typeface="Tahoma" panose="020B0604030504040204" pitchFamily="34" charset="0"/>
                          <a:cs typeface="Tahoma" panose="020B0604030504040204" pitchFamily="34" charset="0"/>
                        </a:rPr>
                        <a:t>)</a:t>
                      </a:r>
                      <a:endParaRPr lang="en-US" sz="33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554779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018402159"/>
              </p:ext>
            </p:extLst>
          </p:nvPr>
        </p:nvGraphicFramePr>
        <p:xfrm>
          <a:off x="-2" y="0"/>
          <a:ext cx="12192002" cy="6720321"/>
        </p:xfrm>
        <a:graphic>
          <a:graphicData uri="http://schemas.openxmlformats.org/drawingml/2006/table">
            <a:tbl>
              <a:tblPr firstRow="1" firstCol="1" bandRow="1">
                <a:tableStyleId>{073A0DAA-6AF3-43AB-8588-CEC1D06C72B9}</a:tableStyleId>
              </a:tblPr>
              <a:tblGrid>
                <a:gridCol w="3047349"/>
                <a:gridCol w="2973443"/>
                <a:gridCol w="3230088"/>
                <a:gridCol w="2941122"/>
              </a:tblGrid>
              <a:tr h="1128156">
                <a:tc>
                  <a:txBody>
                    <a:bodyPr/>
                    <a:lstStyle/>
                    <a:p>
                      <a:pPr marL="0" marR="0" algn="ctr">
                        <a:lnSpc>
                          <a:spcPct val="107000"/>
                        </a:lnSpc>
                        <a:spcBef>
                          <a:spcPts val="0"/>
                        </a:spcBef>
                        <a:spcAft>
                          <a:spcPts val="0"/>
                        </a:spcAft>
                      </a:pPr>
                      <a:r>
                        <a:rPr lang="en-US" sz="37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New Testament</a:t>
                      </a:r>
                      <a:endParaRPr lang="en-US" sz="370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Warning</a:t>
                      </a:r>
                      <a:endParaRPr lang="en-US" sz="37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Heed</a:t>
                      </a:r>
                      <a:r>
                        <a:rPr lang="en-US" sz="3700" dirty="0" smtClean="0">
                          <a:effectLst/>
                          <a:latin typeface="Tahoma" panose="020B0604030504040204" pitchFamily="34" charset="0"/>
                          <a:ea typeface="Tahoma" panose="020B0604030504040204" pitchFamily="34" charset="0"/>
                          <a:cs typeface="Tahoma" panose="020B0604030504040204" pitchFamily="34" charset="0"/>
                        </a:rPr>
                        <a:t>/</a:t>
                      </a:r>
                      <a:r>
                        <a:rPr lang="en-US" sz="37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Ignore</a:t>
                      </a:r>
                      <a:endParaRPr lang="en-US" sz="37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Life</a:t>
                      </a:r>
                      <a:r>
                        <a:rPr lang="en-US" sz="3700" dirty="0" smtClean="0">
                          <a:effectLst/>
                          <a:latin typeface="Tahoma" panose="020B0604030504040204" pitchFamily="34" charset="0"/>
                          <a:ea typeface="Tahoma" panose="020B0604030504040204" pitchFamily="34" charset="0"/>
                          <a:cs typeface="Tahoma" panose="020B0604030504040204" pitchFamily="34" charset="0"/>
                        </a:rPr>
                        <a:t>/</a:t>
                      </a:r>
                      <a:r>
                        <a:rPr lang="en-US" sz="37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Death</a:t>
                      </a:r>
                      <a:endParaRPr lang="en-US" sz="37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3300849">
                <a:tc>
                  <a:txBody>
                    <a:bodyPr/>
                    <a:lstStyle/>
                    <a:p>
                      <a:pPr marL="0" marR="0" algn="ctr">
                        <a:lnSpc>
                          <a:spcPct val="107000"/>
                        </a:lnSpc>
                        <a:spcBef>
                          <a:spcPts val="0"/>
                        </a:spcBef>
                        <a:spcAft>
                          <a:spcPts val="0"/>
                        </a:spcAft>
                      </a:pPr>
                      <a:r>
                        <a:rPr lang="en-US" sz="3700" dirty="0">
                          <a:effectLst/>
                          <a:latin typeface="Tahoma" panose="020B0604030504040204" pitchFamily="34" charset="0"/>
                          <a:ea typeface="Tahoma" panose="020B0604030504040204" pitchFamily="34" charset="0"/>
                          <a:cs typeface="Tahoma" panose="020B0604030504040204" pitchFamily="34" charset="0"/>
                        </a:rPr>
                        <a:t>Children of God </a:t>
                      </a:r>
                      <a:endParaRPr lang="en-US" sz="37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700" dirty="0" smtClean="0">
                          <a:effectLst/>
                          <a:latin typeface="Tahoma" panose="020B0604030504040204" pitchFamily="34" charset="0"/>
                          <a:ea typeface="Tahoma" panose="020B0604030504040204" pitchFamily="34" charset="0"/>
                          <a:cs typeface="Tahoma" panose="020B0604030504040204" pitchFamily="34" charset="0"/>
                        </a:rPr>
                        <a:t>(1 John 3:1)</a:t>
                      </a: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267074">
                <a:tc>
                  <a:txBody>
                    <a:bodyPr/>
                    <a:lstStyle/>
                    <a:p>
                      <a:pPr marL="0" marR="0" algn="ctr">
                        <a:lnSpc>
                          <a:spcPct val="107000"/>
                        </a:lnSpc>
                        <a:spcBef>
                          <a:spcPts val="0"/>
                        </a:spcBef>
                        <a:spcAft>
                          <a:spcPts val="0"/>
                        </a:spcAft>
                      </a:pPr>
                      <a:r>
                        <a:rPr lang="en-US" sz="3700" dirty="0">
                          <a:effectLst/>
                          <a:latin typeface="Tahoma" panose="020B0604030504040204" pitchFamily="34" charset="0"/>
                          <a:ea typeface="Tahoma" panose="020B0604030504040204" pitchFamily="34" charset="0"/>
                          <a:cs typeface="Tahoma" panose="020B0604030504040204" pitchFamily="34" charset="0"/>
                        </a:rPr>
                        <a:t>God </a:t>
                      </a:r>
                      <a:endParaRPr lang="en-US" sz="37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700" dirty="0" smtClean="0">
                          <a:effectLst/>
                          <a:latin typeface="Tahoma" panose="020B0604030504040204" pitchFamily="34" charset="0"/>
                          <a:ea typeface="Tahoma" panose="020B0604030504040204" pitchFamily="34" charset="0"/>
                          <a:cs typeface="Tahoma" panose="020B0604030504040204" pitchFamily="34" charset="0"/>
                        </a:rPr>
                        <a:t>(Jn.</a:t>
                      </a:r>
                      <a:r>
                        <a:rPr lang="en-US" sz="3700" baseline="0" dirty="0" smtClean="0">
                          <a:effectLst/>
                          <a:latin typeface="Tahoma" panose="020B0604030504040204" pitchFamily="34" charset="0"/>
                          <a:ea typeface="Tahoma" panose="020B0604030504040204" pitchFamily="34" charset="0"/>
                          <a:cs typeface="Tahoma" panose="020B0604030504040204" pitchFamily="34" charset="0"/>
                        </a:rPr>
                        <a:t> 12:48-50</a:t>
                      </a:r>
                      <a:r>
                        <a:rPr lang="en-US" sz="3700" dirty="0" smtClean="0">
                          <a:effectLst/>
                          <a:latin typeface="Tahoma" panose="020B0604030504040204" pitchFamily="34" charset="0"/>
                          <a:ea typeface="Tahoma" panose="020B0604030504040204" pitchFamily="34" charset="0"/>
                          <a:cs typeface="Tahoma" panose="020B0604030504040204" pitchFamily="34" charset="0"/>
                        </a:rPr>
                        <a:t>)</a:t>
                      </a: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1504358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376481877"/>
              </p:ext>
            </p:extLst>
          </p:nvPr>
        </p:nvGraphicFramePr>
        <p:xfrm>
          <a:off x="-3" y="0"/>
          <a:ext cx="12192002" cy="8040574"/>
        </p:xfrm>
        <a:graphic>
          <a:graphicData uri="http://schemas.openxmlformats.org/drawingml/2006/table">
            <a:tbl>
              <a:tblPr firstRow="1" firstCol="1" bandRow="1">
                <a:tableStyleId>{073A0DAA-6AF3-43AB-8588-CEC1D06C72B9}</a:tableStyleId>
              </a:tblPr>
              <a:tblGrid>
                <a:gridCol w="3047349"/>
                <a:gridCol w="3047349"/>
                <a:gridCol w="3048652"/>
                <a:gridCol w="3048652"/>
              </a:tblGrid>
              <a:tr h="961901">
                <a:tc>
                  <a:txBody>
                    <a:bodyPr/>
                    <a:lstStyle/>
                    <a:p>
                      <a:pPr marL="0" marR="0" algn="ctr">
                        <a:lnSpc>
                          <a:spcPct val="107000"/>
                        </a:lnSpc>
                        <a:spcBef>
                          <a:spcPts val="0"/>
                        </a:spcBef>
                        <a:spcAft>
                          <a:spcPts val="0"/>
                        </a:spcAft>
                      </a:pPr>
                      <a:r>
                        <a:rPr lang="en-US" sz="3700" dirty="0">
                          <a:solidFill>
                            <a:srgbClr val="00B0F0"/>
                          </a:solidFill>
                          <a:effectLst/>
                          <a:latin typeface="Tahoma" panose="020B0604030504040204" pitchFamily="34" charset="0"/>
                          <a:ea typeface="Tahoma" panose="020B0604030504040204" pitchFamily="34" charset="0"/>
                          <a:cs typeface="Tahoma" panose="020B0604030504040204" pitchFamily="34" charset="0"/>
                        </a:rPr>
                        <a:t>Ezekiel 33</a:t>
                      </a:r>
                    </a:p>
                  </a:txBody>
                  <a:tcPr marL="68580" marR="68580" marT="0" marB="0"/>
                </a:tc>
                <a:tc>
                  <a:txBody>
                    <a:bodyPr/>
                    <a:lstStyle/>
                    <a:p>
                      <a:pPr marL="0" marR="0" algn="ctr">
                        <a:lnSpc>
                          <a:spcPct val="107000"/>
                        </a:lnSpc>
                        <a:spcBef>
                          <a:spcPts val="0"/>
                        </a:spcBef>
                        <a:spcAft>
                          <a:spcPts val="0"/>
                        </a:spcAft>
                      </a:pPr>
                      <a:r>
                        <a:rPr lang="en-US" sz="37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Warning</a:t>
                      </a:r>
                      <a:endParaRPr lang="en-US" sz="37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Heed</a:t>
                      </a:r>
                      <a:r>
                        <a:rPr lang="en-US" sz="3500" dirty="0" smtClean="0">
                          <a:effectLst/>
                          <a:latin typeface="Tahoma" panose="020B0604030504040204" pitchFamily="34" charset="0"/>
                          <a:ea typeface="Tahoma" panose="020B0604030504040204" pitchFamily="34" charset="0"/>
                          <a:cs typeface="Tahoma" panose="020B0604030504040204" pitchFamily="34" charset="0"/>
                        </a:rPr>
                        <a:t>/</a:t>
                      </a:r>
                      <a:r>
                        <a:rPr lang="en-US" sz="35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Ignore</a:t>
                      </a:r>
                      <a:endParaRPr lang="en-US" sz="35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Life</a:t>
                      </a:r>
                      <a:r>
                        <a:rPr lang="en-US" sz="3700" dirty="0" smtClean="0">
                          <a:effectLst/>
                          <a:latin typeface="Tahoma" panose="020B0604030504040204" pitchFamily="34" charset="0"/>
                          <a:ea typeface="Tahoma" panose="020B0604030504040204" pitchFamily="34" charset="0"/>
                          <a:cs typeface="Tahoma" panose="020B0604030504040204" pitchFamily="34" charset="0"/>
                        </a:rPr>
                        <a:t>/</a:t>
                      </a:r>
                      <a:r>
                        <a:rPr lang="en-US" sz="37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Death</a:t>
                      </a:r>
                      <a:endParaRPr lang="en-US" sz="37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161309">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Watchman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(v. </a:t>
                      </a:r>
                      <a:r>
                        <a:rPr lang="en-US" sz="3600" dirty="0" smtClean="0">
                          <a:effectLst/>
                          <a:latin typeface="Tahoma" panose="020B0604030504040204" pitchFamily="34" charset="0"/>
                          <a:ea typeface="Tahoma" panose="020B0604030504040204" pitchFamily="34" charset="0"/>
                          <a:cs typeface="Tahoma" panose="020B0604030504040204" pitchFamily="34" charset="0"/>
                        </a:rPr>
                        <a:t>1-7</a:t>
                      </a:r>
                      <a:r>
                        <a:rPr lang="en-US" sz="360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Tahoma" panose="020B0604030504040204" pitchFamily="34" charset="0"/>
                          <a:ea typeface="Tahoma" panose="020B0604030504040204" pitchFamily="34" charset="0"/>
                          <a:cs typeface="Tahoma" panose="020B0604030504040204" pitchFamily="34" charset="0"/>
                        </a:rPr>
                        <a:t>Judgment (3)</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00052">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Wicked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a:effectLst/>
                          <a:latin typeface="Tahoma" panose="020B0604030504040204" pitchFamily="34" charset="0"/>
                          <a:ea typeface="Tahoma" panose="020B0604030504040204" pitchFamily="34" charset="0"/>
                          <a:cs typeface="Tahoma" panose="020B0604030504040204" pitchFamily="34" charset="0"/>
                        </a:rPr>
                        <a:t>v. </a:t>
                      </a:r>
                      <a:r>
                        <a:rPr lang="en-US" sz="3600" dirty="0" smtClean="0">
                          <a:effectLst/>
                          <a:latin typeface="Tahoma" panose="020B0604030504040204" pitchFamily="34" charset="0"/>
                          <a:ea typeface="Tahoma" panose="020B0604030504040204" pitchFamily="34" charset="0"/>
                          <a:cs typeface="Tahoma" panose="020B0604030504040204" pitchFamily="34" charset="0"/>
                        </a:rPr>
                        <a:t>8-11,</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14-16) </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3017312">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Righteous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a:effectLst/>
                          <a:latin typeface="Tahoma" panose="020B0604030504040204" pitchFamily="34" charset="0"/>
                          <a:ea typeface="Tahoma" panose="020B0604030504040204" pitchFamily="34" charset="0"/>
                          <a:cs typeface="Tahoma" panose="020B0604030504040204" pitchFamily="34" charset="0"/>
                        </a:rPr>
                        <a:t>v. </a:t>
                      </a:r>
                      <a:r>
                        <a:rPr lang="en-US" sz="3600" dirty="0" smtClean="0">
                          <a:effectLst/>
                          <a:latin typeface="Tahoma" panose="020B0604030504040204" pitchFamily="34" charset="0"/>
                          <a:ea typeface="Tahoma" panose="020B0604030504040204" pitchFamily="34" charset="0"/>
                          <a:cs typeface="Tahoma" panose="020B0604030504040204" pitchFamily="34" charset="0"/>
                        </a:rPr>
                        <a:t>12-13)</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2231493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480472799"/>
              </p:ext>
            </p:extLst>
          </p:nvPr>
        </p:nvGraphicFramePr>
        <p:xfrm>
          <a:off x="-2" y="0"/>
          <a:ext cx="12192002" cy="6774677"/>
        </p:xfrm>
        <a:graphic>
          <a:graphicData uri="http://schemas.openxmlformats.org/drawingml/2006/table">
            <a:tbl>
              <a:tblPr firstRow="1" firstCol="1" bandRow="1">
                <a:tableStyleId>{073A0DAA-6AF3-43AB-8588-CEC1D06C72B9}</a:tableStyleId>
              </a:tblPr>
              <a:tblGrid>
                <a:gridCol w="3047349"/>
                <a:gridCol w="2973443"/>
                <a:gridCol w="3230088"/>
                <a:gridCol w="2941122"/>
              </a:tblGrid>
              <a:tr h="1128156">
                <a:tc>
                  <a:txBody>
                    <a:bodyPr/>
                    <a:lstStyle/>
                    <a:p>
                      <a:pPr marL="0" marR="0" algn="ctr">
                        <a:lnSpc>
                          <a:spcPct val="107000"/>
                        </a:lnSpc>
                        <a:spcBef>
                          <a:spcPts val="0"/>
                        </a:spcBef>
                        <a:spcAft>
                          <a:spcPts val="0"/>
                        </a:spcAft>
                      </a:pPr>
                      <a:r>
                        <a:rPr lang="en-US" sz="37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New Testament</a:t>
                      </a:r>
                      <a:endParaRPr lang="en-US" sz="370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Warning</a:t>
                      </a:r>
                      <a:endParaRPr lang="en-US" sz="37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Heed</a:t>
                      </a:r>
                      <a:r>
                        <a:rPr lang="en-US" sz="3700" dirty="0" smtClean="0">
                          <a:effectLst/>
                          <a:latin typeface="Tahoma" panose="020B0604030504040204" pitchFamily="34" charset="0"/>
                          <a:ea typeface="Tahoma" panose="020B0604030504040204" pitchFamily="34" charset="0"/>
                          <a:cs typeface="Tahoma" panose="020B0604030504040204" pitchFamily="34" charset="0"/>
                        </a:rPr>
                        <a:t>/</a:t>
                      </a:r>
                      <a:r>
                        <a:rPr lang="en-US" sz="37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Ignore</a:t>
                      </a:r>
                      <a:endParaRPr lang="en-US" sz="37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Life</a:t>
                      </a:r>
                      <a:r>
                        <a:rPr lang="en-US" sz="3700" dirty="0" smtClean="0">
                          <a:effectLst/>
                          <a:latin typeface="Tahoma" panose="020B0604030504040204" pitchFamily="34" charset="0"/>
                          <a:ea typeface="Tahoma" panose="020B0604030504040204" pitchFamily="34" charset="0"/>
                          <a:cs typeface="Tahoma" panose="020B0604030504040204" pitchFamily="34" charset="0"/>
                        </a:rPr>
                        <a:t>/</a:t>
                      </a:r>
                      <a:r>
                        <a:rPr lang="en-US" sz="37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Death</a:t>
                      </a:r>
                      <a:endParaRPr lang="en-US" sz="37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3300849">
                <a:tc>
                  <a:txBody>
                    <a:bodyPr/>
                    <a:lstStyle/>
                    <a:p>
                      <a:pPr marL="0" marR="0" algn="ctr">
                        <a:lnSpc>
                          <a:spcPct val="107000"/>
                        </a:lnSpc>
                        <a:spcBef>
                          <a:spcPts val="0"/>
                        </a:spcBef>
                        <a:spcAft>
                          <a:spcPts val="0"/>
                        </a:spcAft>
                      </a:pPr>
                      <a:r>
                        <a:rPr lang="en-US" sz="3700" dirty="0">
                          <a:effectLst/>
                          <a:latin typeface="Tahoma" panose="020B0604030504040204" pitchFamily="34" charset="0"/>
                          <a:ea typeface="Tahoma" panose="020B0604030504040204" pitchFamily="34" charset="0"/>
                          <a:cs typeface="Tahoma" panose="020B0604030504040204" pitchFamily="34" charset="0"/>
                        </a:rPr>
                        <a:t>Children of God </a:t>
                      </a:r>
                      <a:endParaRPr lang="en-US" sz="37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700" dirty="0" smtClean="0">
                          <a:effectLst/>
                          <a:latin typeface="Tahoma" panose="020B0604030504040204" pitchFamily="34" charset="0"/>
                          <a:ea typeface="Tahoma" panose="020B0604030504040204" pitchFamily="34" charset="0"/>
                          <a:cs typeface="Tahoma" panose="020B0604030504040204" pitchFamily="34" charset="0"/>
                        </a:rPr>
                        <a:t>(1 John 3:1)</a:t>
                      </a: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700" dirty="0" smtClean="0">
                          <a:effectLst/>
                          <a:latin typeface="Tahoma" panose="020B0604030504040204" pitchFamily="34" charset="0"/>
                          <a:ea typeface="Tahoma" panose="020B0604030504040204" pitchFamily="34" charset="0"/>
                          <a:cs typeface="Tahoma" panose="020B0604030504040204" pitchFamily="34" charset="0"/>
                        </a:rPr>
                        <a:t>Don’t Grumble or Complain        (Ph. 2:14-16)</a:t>
                      </a:r>
                    </a:p>
                    <a:p>
                      <a:pPr marL="0" marR="0" algn="ctr">
                        <a:lnSpc>
                          <a:spcPct val="107000"/>
                        </a:lnSpc>
                        <a:spcBef>
                          <a:spcPts val="0"/>
                        </a:spcBef>
                        <a:spcAft>
                          <a:spcPts val="0"/>
                        </a:spcAft>
                      </a:pP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267074">
                <a:tc>
                  <a:txBody>
                    <a:bodyPr/>
                    <a:lstStyle/>
                    <a:p>
                      <a:pPr marL="0" marR="0" algn="ctr">
                        <a:lnSpc>
                          <a:spcPct val="107000"/>
                        </a:lnSpc>
                        <a:spcBef>
                          <a:spcPts val="0"/>
                        </a:spcBef>
                        <a:spcAft>
                          <a:spcPts val="0"/>
                        </a:spcAft>
                      </a:pPr>
                      <a:r>
                        <a:rPr lang="en-US" sz="3700" dirty="0">
                          <a:effectLst/>
                          <a:latin typeface="Tahoma" panose="020B0604030504040204" pitchFamily="34" charset="0"/>
                          <a:ea typeface="Tahoma" panose="020B0604030504040204" pitchFamily="34" charset="0"/>
                          <a:cs typeface="Tahoma" panose="020B0604030504040204" pitchFamily="34" charset="0"/>
                        </a:rPr>
                        <a:t>God </a:t>
                      </a:r>
                      <a:endParaRPr lang="en-US" sz="37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700" dirty="0" smtClean="0">
                          <a:effectLst/>
                          <a:latin typeface="Tahoma" panose="020B0604030504040204" pitchFamily="34" charset="0"/>
                          <a:ea typeface="Tahoma" panose="020B0604030504040204" pitchFamily="34" charset="0"/>
                          <a:cs typeface="Tahoma" panose="020B0604030504040204" pitchFamily="34" charset="0"/>
                        </a:rPr>
                        <a:t>(Jn.</a:t>
                      </a:r>
                      <a:r>
                        <a:rPr lang="en-US" sz="3700" baseline="0" dirty="0" smtClean="0">
                          <a:effectLst/>
                          <a:latin typeface="Tahoma" panose="020B0604030504040204" pitchFamily="34" charset="0"/>
                          <a:ea typeface="Tahoma" panose="020B0604030504040204" pitchFamily="34" charset="0"/>
                          <a:cs typeface="Tahoma" panose="020B0604030504040204" pitchFamily="34" charset="0"/>
                        </a:rPr>
                        <a:t> 12:48-50</a:t>
                      </a:r>
                      <a:r>
                        <a:rPr lang="en-US" sz="3700" dirty="0" smtClean="0">
                          <a:effectLst/>
                          <a:latin typeface="Tahoma" panose="020B0604030504040204" pitchFamily="34" charset="0"/>
                          <a:ea typeface="Tahoma" panose="020B0604030504040204" pitchFamily="34" charset="0"/>
                          <a:cs typeface="Tahoma" panose="020B0604030504040204" pitchFamily="34" charset="0"/>
                        </a:rPr>
                        <a:t>)</a:t>
                      </a: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9367697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832511983"/>
              </p:ext>
            </p:extLst>
          </p:nvPr>
        </p:nvGraphicFramePr>
        <p:xfrm>
          <a:off x="-2" y="0"/>
          <a:ext cx="12192002" cy="6774677"/>
        </p:xfrm>
        <a:graphic>
          <a:graphicData uri="http://schemas.openxmlformats.org/drawingml/2006/table">
            <a:tbl>
              <a:tblPr firstRow="1" firstCol="1" bandRow="1">
                <a:tableStyleId>{073A0DAA-6AF3-43AB-8588-CEC1D06C72B9}</a:tableStyleId>
              </a:tblPr>
              <a:tblGrid>
                <a:gridCol w="3047349"/>
                <a:gridCol w="2973443"/>
                <a:gridCol w="3230088"/>
                <a:gridCol w="2941122"/>
              </a:tblGrid>
              <a:tr h="1128156">
                <a:tc>
                  <a:txBody>
                    <a:bodyPr/>
                    <a:lstStyle/>
                    <a:p>
                      <a:pPr marL="0" marR="0" algn="ctr">
                        <a:lnSpc>
                          <a:spcPct val="107000"/>
                        </a:lnSpc>
                        <a:spcBef>
                          <a:spcPts val="0"/>
                        </a:spcBef>
                        <a:spcAft>
                          <a:spcPts val="0"/>
                        </a:spcAft>
                      </a:pPr>
                      <a:r>
                        <a:rPr lang="en-US" sz="37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New Testament</a:t>
                      </a:r>
                      <a:endParaRPr lang="en-US" sz="370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Warning</a:t>
                      </a:r>
                      <a:endParaRPr lang="en-US" sz="37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Heed</a:t>
                      </a:r>
                      <a:r>
                        <a:rPr lang="en-US" sz="3700" dirty="0" smtClean="0">
                          <a:effectLst/>
                          <a:latin typeface="Tahoma" panose="020B0604030504040204" pitchFamily="34" charset="0"/>
                          <a:ea typeface="Tahoma" panose="020B0604030504040204" pitchFamily="34" charset="0"/>
                          <a:cs typeface="Tahoma" panose="020B0604030504040204" pitchFamily="34" charset="0"/>
                        </a:rPr>
                        <a:t>/</a:t>
                      </a:r>
                      <a:r>
                        <a:rPr lang="en-US" sz="37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Ignore</a:t>
                      </a:r>
                      <a:endParaRPr lang="en-US" sz="37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Life</a:t>
                      </a:r>
                      <a:r>
                        <a:rPr lang="en-US" sz="3700" dirty="0" smtClean="0">
                          <a:effectLst/>
                          <a:latin typeface="Tahoma" panose="020B0604030504040204" pitchFamily="34" charset="0"/>
                          <a:ea typeface="Tahoma" panose="020B0604030504040204" pitchFamily="34" charset="0"/>
                          <a:cs typeface="Tahoma" panose="020B0604030504040204" pitchFamily="34" charset="0"/>
                        </a:rPr>
                        <a:t>/</a:t>
                      </a:r>
                      <a:r>
                        <a:rPr lang="en-US" sz="37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Death</a:t>
                      </a:r>
                      <a:endParaRPr lang="en-US" sz="37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3300849">
                <a:tc>
                  <a:txBody>
                    <a:bodyPr/>
                    <a:lstStyle/>
                    <a:p>
                      <a:pPr marL="0" marR="0" algn="ctr">
                        <a:lnSpc>
                          <a:spcPct val="107000"/>
                        </a:lnSpc>
                        <a:spcBef>
                          <a:spcPts val="0"/>
                        </a:spcBef>
                        <a:spcAft>
                          <a:spcPts val="0"/>
                        </a:spcAft>
                      </a:pPr>
                      <a:r>
                        <a:rPr lang="en-US" sz="3700" dirty="0">
                          <a:effectLst/>
                          <a:latin typeface="Tahoma" panose="020B0604030504040204" pitchFamily="34" charset="0"/>
                          <a:ea typeface="Tahoma" panose="020B0604030504040204" pitchFamily="34" charset="0"/>
                          <a:cs typeface="Tahoma" panose="020B0604030504040204" pitchFamily="34" charset="0"/>
                        </a:rPr>
                        <a:t>Children of God </a:t>
                      </a:r>
                      <a:endParaRPr lang="en-US" sz="37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700" dirty="0" smtClean="0">
                          <a:effectLst/>
                          <a:latin typeface="Tahoma" panose="020B0604030504040204" pitchFamily="34" charset="0"/>
                          <a:ea typeface="Tahoma" panose="020B0604030504040204" pitchFamily="34" charset="0"/>
                          <a:cs typeface="Tahoma" panose="020B0604030504040204" pitchFamily="34" charset="0"/>
                        </a:rPr>
                        <a:t>(1 John 3:1)</a:t>
                      </a: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700" dirty="0" smtClean="0">
                          <a:effectLst/>
                          <a:latin typeface="Tahoma" panose="020B0604030504040204" pitchFamily="34" charset="0"/>
                          <a:ea typeface="Tahoma" panose="020B0604030504040204" pitchFamily="34" charset="0"/>
                          <a:cs typeface="Tahoma" panose="020B0604030504040204" pitchFamily="34" charset="0"/>
                        </a:rPr>
                        <a:t>Don’t Grumble or Complain        (Ph. 2:14-16)</a:t>
                      </a:r>
                    </a:p>
                    <a:p>
                      <a:pPr marL="0" marR="0" algn="ctr">
                        <a:lnSpc>
                          <a:spcPct val="107000"/>
                        </a:lnSpc>
                        <a:spcBef>
                          <a:spcPts val="0"/>
                        </a:spcBef>
                        <a:spcAft>
                          <a:spcPts val="0"/>
                        </a:spcAft>
                      </a:pP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effectLst/>
                          <a:latin typeface="Tahoma" panose="020B0604030504040204" pitchFamily="34" charset="0"/>
                          <a:ea typeface="Tahoma" panose="020B0604030504040204" pitchFamily="34" charset="0"/>
                          <a:cs typeface="Tahoma" panose="020B0604030504040204" pitchFamily="34" charset="0"/>
                        </a:rPr>
                        <a:t>Talk of Love but don’t Practice</a:t>
                      </a:r>
                      <a:r>
                        <a:rPr lang="en-US" sz="3700" baseline="0" dirty="0" smtClean="0">
                          <a:effectLst/>
                          <a:latin typeface="Tahoma" panose="020B0604030504040204" pitchFamily="34" charset="0"/>
                          <a:ea typeface="Tahoma" panose="020B0604030504040204" pitchFamily="34" charset="0"/>
                          <a:cs typeface="Tahoma" panose="020B0604030504040204" pitchFamily="34" charset="0"/>
                        </a:rPr>
                        <a:t> it</a:t>
                      </a:r>
                      <a:r>
                        <a:rPr lang="en-US" sz="3700" dirty="0" smtClean="0">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3700" dirty="0" smtClean="0">
                          <a:effectLst/>
                          <a:latin typeface="Tahoma" panose="020B0604030504040204" pitchFamily="34" charset="0"/>
                          <a:ea typeface="Tahoma" panose="020B0604030504040204" pitchFamily="34" charset="0"/>
                          <a:cs typeface="Tahoma" panose="020B0604030504040204" pitchFamily="34" charset="0"/>
                        </a:rPr>
                        <a:t>(1 </a:t>
                      </a:r>
                      <a:r>
                        <a:rPr lang="en-US" sz="3700" dirty="0" err="1" smtClean="0">
                          <a:effectLst/>
                          <a:latin typeface="Tahoma" panose="020B0604030504040204" pitchFamily="34" charset="0"/>
                          <a:ea typeface="Tahoma" panose="020B0604030504040204" pitchFamily="34" charset="0"/>
                          <a:cs typeface="Tahoma" panose="020B0604030504040204" pitchFamily="34" charset="0"/>
                        </a:rPr>
                        <a:t>Jn</a:t>
                      </a:r>
                      <a:r>
                        <a:rPr lang="en-US" sz="3700" dirty="0" smtClean="0">
                          <a:effectLst/>
                          <a:latin typeface="Tahoma" panose="020B0604030504040204" pitchFamily="34" charset="0"/>
                          <a:ea typeface="Tahoma" panose="020B0604030504040204" pitchFamily="34" charset="0"/>
                          <a:cs typeface="Tahoma" panose="020B0604030504040204" pitchFamily="34" charset="0"/>
                        </a:rPr>
                        <a:t> 3:16-18)</a:t>
                      </a:r>
                    </a:p>
                    <a:p>
                      <a:pPr marL="0" marR="0" algn="ctr">
                        <a:lnSpc>
                          <a:spcPct val="107000"/>
                        </a:lnSpc>
                        <a:spcBef>
                          <a:spcPts val="0"/>
                        </a:spcBef>
                        <a:spcAft>
                          <a:spcPts val="0"/>
                        </a:spcAft>
                      </a:pP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267074">
                <a:tc>
                  <a:txBody>
                    <a:bodyPr/>
                    <a:lstStyle/>
                    <a:p>
                      <a:pPr marL="0" marR="0" algn="ctr">
                        <a:lnSpc>
                          <a:spcPct val="107000"/>
                        </a:lnSpc>
                        <a:spcBef>
                          <a:spcPts val="0"/>
                        </a:spcBef>
                        <a:spcAft>
                          <a:spcPts val="0"/>
                        </a:spcAft>
                      </a:pPr>
                      <a:r>
                        <a:rPr lang="en-US" sz="3700" dirty="0">
                          <a:effectLst/>
                          <a:latin typeface="Tahoma" panose="020B0604030504040204" pitchFamily="34" charset="0"/>
                          <a:ea typeface="Tahoma" panose="020B0604030504040204" pitchFamily="34" charset="0"/>
                          <a:cs typeface="Tahoma" panose="020B0604030504040204" pitchFamily="34" charset="0"/>
                        </a:rPr>
                        <a:t>God </a:t>
                      </a:r>
                      <a:endParaRPr lang="en-US" sz="37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700" dirty="0" smtClean="0">
                          <a:effectLst/>
                          <a:latin typeface="Tahoma" panose="020B0604030504040204" pitchFamily="34" charset="0"/>
                          <a:ea typeface="Tahoma" panose="020B0604030504040204" pitchFamily="34" charset="0"/>
                          <a:cs typeface="Tahoma" panose="020B0604030504040204" pitchFamily="34" charset="0"/>
                        </a:rPr>
                        <a:t>(Jn.</a:t>
                      </a:r>
                      <a:r>
                        <a:rPr lang="en-US" sz="3700" baseline="0" dirty="0" smtClean="0">
                          <a:effectLst/>
                          <a:latin typeface="Tahoma" panose="020B0604030504040204" pitchFamily="34" charset="0"/>
                          <a:ea typeface="Tahoma" panose="020B0604030504040204" pitchFamily="34" charset="0"/>
                          <a:cs typeface="Tahoma" panose="020B0604030504040204" pitchFamily="34" charset="0"/>
                        </a:rPr>
                        <a:t> 12:48-50</a:t>
                      </a:r>
                      <a:r>
                        <a:rPr lang="en-US" sz="3700" dirty="0" smtClean="0">
                          <a:effectLst/>
                          <a:latin typeface="Tahoma" panose="020B0604030504040204" pitchFamily="34" charset="0"/>
                          <a:ea typeface="Tahoma" panose="020B0604030504040204" pitchFamily="34" charset="0"/>
                          <a:cs typeface="Tahoma" panose="020B0604030504040204" pitchFamily="34" charset="0"/>
                        </a:rPr>
                        <a:t>)</a:t>
                      </a: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6065875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689858001"/>
              </p:ext>
            </p:extLst>
          </p:nvPr>
        </p:nvGraphicFramePr>
        <p:xfrm>
          <a:off x="-2" y="0"/>
          <a:ext cx="12192002" cy="6774677"/>
        </p:xfrm>
        <a:graphic>
          <a:graphicData uri="http://schemas.openxmlformats.org/drawingml/2006/table">
            <a:tbl>
              <a:tblPr firstRow="1" firstCol="1" bandRow="1">
                <a:tableStyleId>{073A0DAA-6AF3-43AB-8588-CEC1D06C72B9}</a:tableStyleId>
              </a:tblPr>
              <a:tblGrid>
                <a:gridCol w="3047349"/>
                <a:gridCol w="2973443"/>
                <a:gridCol w="3230088"/>
                <a:gridCol w="2941122"/>
              </a:tblGrid>
              <a:tr h="1128156">
                <a:tc>
                  <a:txBody>
                    <a:bodyPr/>
                    <a:lstStyle/>
                    <a:p>
                      <a:pPr marL="0" marR="0" algn="ctr">
                        <a:lnSpc>
                          <a:spcPct val="107000"/>
                        </a:lnSpc>
                        <a:spcBef>
                          <a:spcPts val="0"/>
                        </a:spcBef>
                        <a:spcAft>
                          <a:spcPts val="0"/>
                        </a:spcAft>
                      </a:pPr>
                      <a:r>
                        <a:rPr lang="en-US" sz="37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New Testament</a:t>
                      </a:r>
                      <a:endParaRPr lang="en-US" sz="370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Warning</a:t>
                      </a:r>
                      <a:endParaRPr lang="en-US" sz="37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Heed</a:t>
                      </a:r>
                      <a:r>
                        <a:rPr lang="en-US" sz="3700" dirty="0" smtClean="0">
                          <a:effectLst/>
                          <a:latin typeface="Tahoma" panose="020B0604030504040204" pitchFamily="34" charset="0"/>
                          <a:ea typeface="Tahoma" panose="020B0604030504040204" pitchFamily="34" charset="0"/>
                          <a:cs typeface="Tahoma" panose="020B0604030504040204" pitchFamily="34" charset="0"/>
                        </a:rPr>
                        <a:t>/</a:t>
                      </a:r>
                      <a:r>
                        <a:rPr lang="en-US" sz="37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Ignore</a:t>
                      </a:r>
                      <a:endParaRPr lang="en-US" sz="37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Life</a:t>
                      </a:r>
                      <a:r>
                        <a:rPr lang="en-US" sz="3700" dirty="0" smtClean="0">
                          <a:effectLst/>
                          <a:latin typeface="Tahoma" panose="020B0604030504040204" pitchFamily="34" charset="0"/>
                          <a:ea typeface="Tahoma" panose="020B0604030504040204" pitchFamily="34" charset="0"/>
                          <a:cs typeface="Tahoma" panose="020B0604030504040204" pitchFamily="34" charset="0"/>
                        </a:rPr>
                        <a:t>/</a:t>
                      </a:r>
                      <a:r>
                        <a:rPr lang="en-US" sz="37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Death</a:t>
                      </a:r>
                      <a:endParaRPr lang="en-US" sz="37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3300849">
                <a:tc>
                  <a:txBody>
                    <a:bodyPr/>
                    <a:lstStyle/>
                    <a:p>
                      <a:pPr marL="0" marR="0" algn="ctr">
                        <a:lnSpc>
                          <a:spcPct val="107000"/>
                        </a:lnSpc>
                        <a:spcBef>
                          <a:spcPts val="0"/>
                        </a:spcBef>
                        <a:spcAft>
                          <a:spcPts val="0"/>
                        </a:spcAft>
                      </a:pPr>
                      <a:r>
                        <a:rPr lang="en-US" sz="3700" dirty="0">
                          <a:effectLst/>
                          <a:latin typeface="Tahoma" panose="020B0604030504040204" pitchFamily="34" charset="0"/>
                          <a:ea typeface="Tahoma" panose="020B0604030504040204" pitchFamily="34" charset="0"/>
                          <a:cs typeface="Tahoma" panose="020B0604030504040204" pitchFamily="34" charset="0"/>
                        </a:rPr>
                        <a:t>Children of God </a:t>
                      </a:r>
                      <a:endParaRPr lang="en-US" sz="37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700" dirty="0" smtClean="0">
                          <a:effectLst/>
                          <a:latin typeface="Tahoma" panose="020B0604030504040204" pitchFamily="34" charset="0"/>
                          <a:ea typeface="Tahoma" panose="020B0604030504040204" pitchFamily="34" charset="0"/>
                          <a:cs typeface="Tahoma" panose="020B0604030504040204" pitchFamily="34" charset="0"/>
                        </a:rPr>
                        <a:t>(1 John 3:1)</a:t>
                      </a: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700" dirty="0" smtClean="0">
                          <a:effectLst/>
                          <a:latin typeface="Tahoma" panose="020B0604030504040204" pitchFamily="34" charset="0"/>
                          <a:ea typeface="Tahoma" panose="020B0604030504040204" pitchFamily="34" charset="0"/>
                          <a:cs typeface="Tahoma" panose="020B0604030504040204" pitchFamily="34" charset="0"/>
                        </a:rPr>
                        <a:t>Don’t Grumble or Complain        (Ph. 2:14-16)</a:t>
                      </a:r>
                    </a:p>
                    <a:p>
                      <a:pPr marL="0" marR="0" algn="ctr">
                        <a:lnSpc>
                          <a:spcPct val="107000"/>
                        </a:lnSpc>
                        <a:spcBef>
                          <a:spcPts val="0"/>
                        </a:spcBef>
                        <a:spcAft>
                          <a:spcPts val="0"/>
                        </a:spcAft>
                      </a:pP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effectLst/>
                          <a:latin typeface="Tahoma" panose="020B0604030504040204" pitchFamily="34" charset="0"/>
                          <a:ea typeface="Tahoma" panose="020B0604030504040204" pitchFamily="34" charset="0"/>
                          <a:cs typeface="Tahoma" panose="020B0604030504040204" pitchFamily="34" charset="0"/>
                        </a:rPr>
                        <a:t>Talk of Love but don’t Practice</a:t>
                      </a:r>
                      <a:r>
                        <a:rPr lang="en-US" sz="3700" baseline="0" dirty="0" smtClean="0">
                          <a:effectLst/>
                          <a:latin typeface="Tahoma" panose="020B0604030504040204" pitchFamily="34" charset="0"/>
                          <a:ea typeface="Tahoma" panose="020B0604030504040204" pitchFamily="34" charset="0"/>
                          <a:cs typeface="Tahoma" panose="020B0604030504040204" pitchFamily="34" charset="0"/>
                        </a:rPr>
                        <a:t> it</a:t>
                      </a:r>
                      <a:r>
                        <a:rPr lang="en-US" sz="3700" dirty="0" smtClean="0">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3700" dirty="0" smtClean="0">
                          <a:effectLst/>
                          <a:latin typeface="Tahoma" panose="020B0604030504040204" pitchFamily="34" charset="0"/>
                          <a:ea typeface="Tahoma" panose="020B0604030504040204" pitchFamily="34" charset="0"/>
                          <a:cs typeface="Tahoma" panose="020B0604030504040204" pitchFamily="34" charset="0"/>
                        </a:rPr>
                        <a:t>(1 </a:t>
                      </a:r>
                      <a:r>
                        <a:rPr lang="en-US" sz="3700" dirty="0" err="1" smtClean="0">
                          <a:effectLst/>
                          <a:latin typeface="Tahoma" panose="020B0604030504040204" pitchFamily="34" charset="0"/>
                          <a:ea typeface="Tahoma" panose="020B0604030504040204" pitchFamily="34" charset="0"/>
                          <a:cs typeface="Tahoma" panose="020B0604030504040204" pitchFamily="34" charset="0"/>
                        </a:rPr>
                        <a:t>Jn</a:t>
                      </a:r>
                      <a:r>
                        <a:rPr lang="en-US" sz="3700" dirty="0" smtClean="0">
                          <a:effectLst/>
                          <a:latin typeface="Tahoma" panose="020B0604030504040204" pitchFamily="34" charset="0"/>
                          <a:ea typeface="Tahoma" panose="020B0604030504040204" pitchFamily="34" charset="0"/>
                          <a:cs typeface="Tahoma" panose="020B0604030504040204" pitchFamily="34" charset="0"/>
                        </a:rPr>
                        <a:t> 3:16-18)</a:t>
                      </a:r>
                    </a:p>
                    <a:p>
                      <a:pPr marL="0" marR="0" algn="ctr">
                        <a:lnSpc>
                          <a:spcPct val="107000"/>
                        </a:lnSpc>
                        <a:spcBef>
                          <a:spcPts val="0"/>
                        </a:spcBef>
                        <a:spcAft>
                          <a:spcPts val="0"/>
                        </a:spcAft>
                      </a:pP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effectLst/>
                          <a:latin typeface="Tahoma" panose="020B0604030504040204" pitchFamily="34" charset="0"/>
                          <a:ea typeface="Tahoma" panose="020B0604030504040204" pitchFamily="34" charset="0"/>
                          <a:cs typeface="Tahoma" panose="020B0604030504040204" pitchFamily="34" charset="0"/>
                        </a:rPr>
                        <a:t>You can Fall from Grace </a:t>
                      </a:r>
                    </a:p>
                    <a:p>
                      <a:pPr marL="0" marR="0" algn="ctr">
                        <a:lnSpc>
                          <a:spcPct val="107000"/>
                        </a:lnSpc>
                        <a:spcBef>
                          <a:spcPts val="0"/>
                        </a:spcBef>
                        <a:spcAft>
                          <a:spcPts val="0"/>
                        </a:spcAft>
                      </a:pPr>
                      <a:r>
                        <a:rPr lang="en-US" sz="3700" dirty="0" smtClean="0">
                          <a:effectLst/>
                          <a:latin typeface="Tahoma" panose="020B0604030504040204" pitchFamily="34" charset="0"/>
                          <a:ea typeface="Tahoma" panose="020B0604030504040204" pitchFamily="34" charset="0"/>
                          <a:cs typeface="Tahoma" panose="020B0604030504040204" pitchFamily="34" charset="0"/>
                        </a:rPr>
                        <a:t>(Gal. 5:4)</a:t>
                      </a:r>
                    </a:p>
                    <a:p>
                      <a:pPr marL="0" marR="0" algn="ctr">
                        <a:lnSpc>
                          <a:spcPct val="107000"/>
                        </a:lnSpc>
                        <a:spcBef>
                          <a:spcPts val="0"/>
                        </a:spcBef>
                        <a:spcAft>
                          <a:spcPts val="0"/>
                        </a:spcAft>
                      </a:pP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267074">
                <a:tc>
                  <a:txBody>
                    <a:bodyPr/>
                    <a:lstStyle/>
                    <a:p>
                      <a:pPr marL="0" marR="0" algn="ctr">
                        <a:lnSpc>
                          <a:spcPct val="107000"/>
                        </a:lnSpc>
                        <a:spcBef>
                          <a:spcPts val="0"/>
                        </a:spcBef>
                        <a:spcAft>
                          <a:spcPts val="0"/>
                        </a:spcAft>
                      </a:pPr>
                      <a:r>
                        <a:rPr lang="en-US" sz="3700" dirty="0">
                          <a:effectLst/>
                          <a:latin typeface="Tahoma" panose="020B0604030504040204" pitchFamily="34" charset="0"/>
                          <a:ea typeface="Tahoma" panose="020B0604030504040204" pitchFamily="34" charset="0"/>
                          <a:cs typeface="Tahoma" panose="020B0604030504040204" pitchFamily="34" charset="0"/>
                        </a:rPr>
                        <a:t>God </a:t>
                      </a:r>
                      <a:endParaRPr lang="en-US" sz="37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700" dirty="0" smtClean="0">
                          <a:effectLst/>
                          <a:latin typeface="Tahoma" panose="020B0604030504040204" pitchFamily="34" charset="0"/>
                          <a:ea typeface="Tahoma" panose="020B0604030504040204" pitchFamily="34" charset="0"/>
                          <a:cs typeface="Tahoma" panose="020B0604030504040204" pitchFamily="34" charset="0"/>
                        </a:rPr>
                        <a:t>(Jn.</a:t>
                      </a:r>
                      <a:r>
                        <a:rPr lang="en-US" sz="3700" baseline="0" dirty="0" smtClean="0">
                          <a:effectLst/>
                          <a:latin typeface="Tahoma" panose="020B0604030504040204" pitchFamily="34" charset="0"/>
                          <a:ea typeface="Tahoma" panose="020B0604030504040204" pitchFamily="34" charset="0"/>
                          <a:cs typeface="Tahoma" panose="020B0604030504040204" pitchFamily="34" charset="0"/>
                        </a:rPr>
                        <a:t> 12:48-50</a:t>
                      </a:r>
                      <a:r>
                        <a:rPr lang="en-US" sz="3700" dirty="0" smtClean="0">
                          <a:effectLst/>
                          <a:latin typeface="Tahoma" panose="020B0604030504040204" pitchFamily="34" charset="0"/>
                          <a:ea typeface="Tahoma" panose="020B0604030504040204" pitchFamily="34" charset="0"/>
                          <a:cs typeface="Tahoma" panose="020B0604030504040204" pitchFamily="34" charset="0"/>
                        </a:rPr>
                        <a:t>)</a:t>
                      </a: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6511473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324905800"/>
              </p:ext>
            </p:extLst>
          </p:nvPr>
        </p:nvGraphicFramePr>
        <p:xfrm>
          <a:off x="-2" y="0"/>
          <a:ext cx="12192002" cy="6866755"/>
        </p:xfrm>
        <a:graphic>
          <a:graphicData uri="http://schemas.openxmlformats.org/drawingml/2006/table">
            <a:tbl>
              <a:tblPr firstRow="1" firstCol="1" bandRow="1">
                <a:tableStyleId>{073A0DAA-6AF3-43AB-8588-CEC1D06C72B9}</a:tableStyleId>
              </a:tblPr>
              <a:tblGrid>
                <a:gridCol w="3047349"/>
                <a:gridCol w="2973443"/>
                <a:gridCol w="3230088"/>
                <a:gridCol w="2941122"/>
              </a:tblGrid>
              <a:tr h="1128156">
                <a:tc>
                  <a:txBody>
                    <a:bodyPr/>
                    <a:lstStyle/>
                    <a:p>
                      <a:pPr marL="0" marR="0" algn="ctr">
                        <a:lnSpc>
                          <a:spcPct val="107000"/>
                        </a:lnSpc>
                        <a:spcBef>
                          <a:spcPts val="0"/>
                        </a:spcBef>
                        <a:spcAft>
                          <a:spcPts val="0"/>
                        </a:spcAft>
                      </a:pPr>
                      <a:r>
                        <a:rPr lang="en-US" sz="37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New Testament</a:t>
                      </a:r>
                      <a:endParaRPr lang="en-US" sz="370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Warning</a:t>
                      </a:r>
                      <a:endParaRPr lang="en-US" sz="37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Heed</a:t>
                      </a:r>
                      <a:r>
                        <a:rPr lang="en-US" sz="3700" dirty="0" smtClean="0">
                          <a:effectLst/>
                          <a:latin typeface="Tahoma" panose="020B0604030504040204" pitchFamily="34" charset="0"/>
                          <a:ea typeface="Tahoma" panose="020B0604030504040204" pitchFamily="34" charset="0"/>
                          <a:cs typeface="Tahoma" panose="020B0604030504040204" pitchFamily="34" charset="0"/>
                        </a:rPr>
                        <a:t>/</a:t>
                      </a:r>
                      <a:r>
                        <a:rPr lang="en-US" sz="37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Ignore</a:t>
                      </a:r>
                      <a:endParaRPr lang="en-US" sz="37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Life</a:t>
                      </a:r>
                      <a:r>
                        <a:rPr lang="en-US" sz="3700" dirty="0" smtClean="0">
                          <a:effectLst/>
                          <a:latin typeface="Tahoma" panose="020B0604030504040204" pitchFamily="34" charset="0"/>
                          <a:ea typeface="Tahoma" panose="020B0604030504040204" pitchFamily="34" charset="0"/>
                          <a:cs typeface="Tahoma" panose="020B0604030504040204" pitchFamily="34" charset="0"/>
                        </a:rPr>
                        <a:t>/</a:t>
                      </a:r>
                      <a:r>
                        <a:rPr lang="en-US" sz="37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Death</a:t>
                      </a:r>
                      <a:endParaRPr lang="en-US" sz="37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3300849">
                <a:tc>
                  <a:txBody>
                    <a:bodyPr/>
                    <a:lstStyle/>
                    <a:p>
                      <a:pPr marL="0" marR="0" algn="ctr">
                        <a:lnSpc>
                          <a:spcPct val="107000"/>
                        </a:lnSpc>
                        <a:spcBef>
                          <a:spcPts val="0"/>
                        </a:spcBef>
                        <a:spcAft>
                          <a:spcPts val="0"/>
                        </a:spcAft>
                      </a:pPr>
                      <a:r>
                        <a:rPr lang="en-US" sz="3700" dirty="0">
                          <a:effectLst/>
                          <a:latin typeface="Tahoma" panose="020B0604030504040204" pitchFamily="34" charset="0"/>
                          <a:ea typeface="Tahoma" panose="020B0604030504040204" pitchFamily="34" charset="0"/>
                          <a:cs typeface="Tahoma" panose="020B0604030504040204" pitchFamily="34" charset="0"/>
                        </a:rPr>
                        <a:t>Children of God </a:t>
                      </a:r>
                      <a:endParaRPr lang="en-US" sz="37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700" dirty="0" smtClean="0">
                          <a:effectLst/>
                          <a:latin typeface="Tahoma" panose="020B0604030504040204" pitchFamily="34" charset="0"/>
                          <a:ea typeface="Tahoma" panose="020B0604030504040204" pitchFamily="34" charset="0"/>
                          <a:cs typeface="Tahoma" panose="020B0604030504040204" pitchFamily="34" charset="0"/>
                        </a:rPr>
                        <a:t>(1 John 3:1)</a:t>
                      </a: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700" dirty="0" smtClean="0">
                          <a:effectLst/>
                          <a:latin typeface="Tahoma" panose="020B0604030504040204" pitchFamily="34" charset="0"/>
                          <a:ea typeface="Tahoma" panose="020B0604030504040204" pitchFamily="34" charset="0"/>
                          <a:cs typeface="Tahoma" panose="020B0604030504040204" pitchFamily="34" charset="0"/>
                        </a:rPr>
                        <a:t>Don’t Grumble or Complain        (Ph. 2:14-16)</a:t>
                      </a:r>
                    </a:p>
                    <a:p>
                      <a:pPr marL="0" marR="0" algn="ctr">
                        <a:lnSpc>
                          <a:spcPct val="107000"/>
                        </a:lnSpc>
                        <a:spcBef>
                          <a:spcPts val="0"/>
                        </a:spcBef>
                        <a:spcAft>
                          <a:spcPts val="0"/>
                        </a:spcAft>
                      </a:pP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effectLst/>
                          <a:latin typeface="Tahoma" panose="020B0604030504040204" pitchFamily="34" charset="0"/>
                          <a:ea typeface="Tahoma" panose="020B0604030504040204" pitchFamily="34" charset="0"/>
                          <a:cs typeface="Tahoma" panose="020B0604030504040204" pitchFamily="34" charset="0"/>
                        </a:rPr>
                        <a:t>Talk of Love but don’t Practice</a:t>
                      </a:r>
                      <a:r>
                        <a:rPr lang="en-US" sz="3700" baseline="0" dirty="0" smtClean="0">
                          <a:effectLst/>
                          <a:latin typeface="Tahoma" panose="020B0604030504040204" pitchFamily="34" charset="0"/>
                          <a:ea typeface="Tahoma" panose="020B0604030504040204" pitchFamily="34" charset="0"/>
                          <a:cs typeface="Tahoma" panose="020B0604030504040204" pitchFamily="34" charset="0"/>
                        </a:rPr>
                        <a:t> it</a:t>
                      </a:r>
                      <a:r>
                        <a:rPr lang="en-US" sz="3700" dirty="0" smtClean="0">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3700" dirty="0" smtClean="0">
                          <a:effectLst/>
                          <a:latin typeface="Tahoma" panose="020B0604030504040204" pitchFamily="34" charset="0"/>
                          <a:ea typeface="Tahoma" panose="020B0604030504040204" pitchFamily="34" charset="0"/>
                          <a:cs typeface="Tahoma" panose="020B0604030504040204" pitchFamily="34" charset="0"/>
                        </a:rPr>
                        <a:t>(1 </a:t>
                      </a:r>
                      <a:r>
                        <a:rPr lang="en-US" sz="3700" dirty="0" err="1" smtClean="0">
                          <a:effectLst/>
                          <a:latin typeface="Tahoma" panose="020B0604030504040204" pitchFamily="34" charset="0"/>
                          <a:ea typeface="Tahoma" panose="020B0604030504040204" pitchFamily="34" charset="0"/>
                          <a:cs typeface="Tahoma" panose="020B0604030504040204" pitchFamily="34" charset="0"/>
                        </a:rPr>
                        <a:t>Jn</a:t>
                      </a:r>
                      <a:r>
                        <a:rPr lang="en-US" sz="3700" dirty="0" smtClean="0">
                          <a:effectLst/>
                          <a:latin typeface="Tahoma" panose="020B0604030504040204" pitchFamily="34" charset="0"/>
                          <a:ea typeface="Tahoma" panose="020B0604030504040204" pitchFamily="34" charset="0"/>
                          <a:cs typeface="Tahoma" panose="020B0604030504040204" pitchFamily="34" charset="0"/>
                        </a:rPr>
                        <a:t> 3:16-18)</a:t>
                      </a:r>
                    </a:p>
                    <a:p>
                      <a:pPr marL="0" marR="0" algn="ctr">
                        <a:lnSpc>
                          <a:spcPct val="107000"/>
                        </a:lnSpc>
                        <a:spcBef>
                          <a:spcPts val="0"/>
                        </a:spcBef>
                        <a:spcAft>
                          <a:spcPts val="0"/>
                        </a:spcAft>
                      </a:pP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effectLst/>
                          <a:latin typeface="Tahoma" panose="020B0604030504040204" pitchFamily="34" charset="0"/>
                          <a:ea typeface="Tahoma" panose="020B0604030504040204" pitchFamily="34" charset="0"/>
                          <a:cs typeface="Tahoma" panose="020B0604030504040204" pitchFamily="34" charset="0"/>
                        </a:rPr>
                        <a:t>You can Fall from Grace </a:t>
                      </a:r>
                    </a:p>
                    <a:p>
                      <a:pPr marL="0" marR="0" algn="ctr">
                        <a:lnSpc>
                          <a:spcPct val="107000"/>
                        </a:lnSpc>
                        <a:spcBef>
                          <a:spcPts val="0"/>
                        </a:spcBef>
                        <a:spcAft>
                          <a:spcPts val="0"/>
                        </a:spcAft>
                      </a:pPr>
                      <a:r>
                        <a:rPr lang="en-US" sz="3700" dirty="0" smtClean="0">
                          <a:effectLst/>
                          <a:latin typeface="Tahoma" panose="020B0604030504040204" pitchFamily="34" charset="0"/>
                          <a:ea typeface="Tahoma" panose="020B0604030504040204" pitchFamily="34" charset="0"/>
                          <a:cs typeface="Tahoma" panose="020B0604030504040204" pitchFamily="34" charset="0"/>
                        </a:rPr>
                        <a:t>(Gal. 5:4)</a:t>
                      </a:r>
                    </a:p>
                    <a:p>
                      <a:pPr marL="0" marR="0" algn="ctr">
                        <a:lnSpc>
                          <a:spcPct val="107000"/>
                        </a:lnSpc>
                        <a:spcBef>
                          <a:spcPts val="0"/>
                        </a:spcBef>
                        <a:spcAft>
                          <a:spcPts val="0"/>
                        </a:spcAft>
                      </a:pP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267074">
                <a:tc>
                  <a:txBody>
                    <a:bodyPr/>
                    <a:lstStyle/>
                    <a:p>
                      <a:pPr marL="0" marR="0" algn="ctr">
                        <a:lnSpc>
                          <a:spcPct val="107000"/>
                        </a:lnSpc>
                        <a:spcBef>
                          <a:spcPts val="0"/>
                        </a:spcBef>
                        <a:spcAft>
                          <a:spcPts val="0"/>
                        </a:spcAft>
                      </a:pPr>
                      <a:r>
                        <a:rPr lang="en-US" sz="3700" dirty="0">
                          <a:effectLst/>
                          <a:latin typeface="Tahoma" panose="020B0604030504040204" pitchFamily="34" charset="0"/>
                          <a:ea typeface="Tahoma" panose="020B0604030504040204" pitchFamily="34" charset="0"/>
                          <a:cs typeface="Tahoma" panose="020B0604030504040204" pitchFamily="34" charset="0"/>
                        </a:rPr>
                        <a:t>God </a:t>
                      </a:r>
                      <a:endParaRPr lang="en-US" sz="37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700" dirty="0" smtClean="0">
                          <a:effectLst/>
                          <a:latin typeface="Tahoma" panose="020B0604030504040204" pitchFamily="34" charset="0"/>
                          <a:ea typeface="Tahoma" panose="020B0604030504040204" pitchFamily="34" charset="0"/>
                          <a:cs typeface="Tahoma" panose="020B0604030504040204" pitchFamily="34" charset="0"/>
                        </a:rPr>
                        <a:t>(Jn.</a:t>
                      </a:r>
                      <a:r>
                        <a:rPr lang="en-US" sz="3700" baseline="0" dirty="0" smtClean="0">
                          <a:effectLst/>
                          <a:latin typeface="Tahoma" panose="020B0604030504040204" pitchFamily="34" charset="0"/>
                          <a:ea typeface="Tahoma" panose="020B0604030504040204" pitchFamily="34" charset="0"/>
                          <a:cs typeface="Tahoma" panose="020B0604030504040204" pitchFamily="34" charset="0"/>
                        </a:rPr>
                        <a:t> 12:48-50</a:t>
                      </a:r>
                      <a:r>
                        <a:rPr lang="en-US" sz="3700" dirty="0" smtClean="0">
                          <a:effectLst/>
                          <a:latin typeface="Tahoma" panose="020B0604030504040204" pitchFamily="34" charset="0"/>
                          <a:ea typeface="Tahoma" panose="020B0604030504040204" pitchFamily="34" charset="0"/>
                          <a:cs typeface="Tahoma" panose="020B0604030504040204" pitchFamily="34" charset="0"/>
                        </a:rPr>
                        <a:t>)</a:t>
                      </a: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effectLst/>
                          <a:latin typeface="Tahoma" panose="020B0604030504040204" pitchFamily="34" charset="0"/>
                          <a:ea typeface="Tahoma" panose="020B0604030504040204" pitchFamily="34" charset="0"/>
                          <a:cs typeface="Tahoma" panose="020B0604030504040204" pitchFamily="34" charset="0"/>
                        </a:rPr>
                        <a:t>Reject God </a:t>
                      </a:r>
                    </a:p>
                    <a:p>
                      <a:pPr marL="0" marR="0" algn="ctr">
                        <a:lnSpc>
                          <a:spcPct val="107000"/>
                        </a:lnSpc>
                        <a:spcBef>
                          <a:spcPts val="0"/>
                        </a:spcBef>
                        <a:spcAft>
                          <a:spcPts val="0"/>
                        </a:spcAft>
                      </a:pPr>
                      <a:r>
                        <a:rPr lang="en-US" sz="3700" dirty="0" smtClean="0">
                          <a:effectLst/>
                          <a:latin typeface="Tahoma" panose="020B0604030504040204" pitchFamily="34" charset="0"/>
                          <a:ea typeface="Tahoma" panose="020B0604030504040204" pitchFamily="34" charset="0"/>
                          <a:cs typeface="Tahoma" panose="020B0604030504040204" pitchFamily="34" charset="0"/>
                        </a:rPr>
                        <a:t>Judge self (Ax 13:46ff)</a:t>
                      </a:r>
                    </a:p>
                    <a:p>
                      <a:pPr marL="0" marR="0" algn="ctr">
                        <a:lnSpc>
                          <a:spcPct val="107000"/>
                        </a:lnSpc>
                        <a:spcBef>
                          <a:spcPts val="0"/>
                        </a:spcBef>
                        <a:spcAft>
                          <a:spcPts val="0"/>
                        </a:spcAft>
                      </a:pP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3867003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198550341"/>
              </p:ext>
            </p:extLst>
          </p:nvPr>
        </p:nvGraphicFramePr>
        <p:xfrm>
          <a:off x="-2" y="0"/>
          <a:ext cx="12192002" cy="6921111"/>
        </p:xfrm>
        <a:graphic>
          <a:graphicData uri="http://schemas.openxmlformats.org/drawingml/2006/table">
            <a:tbl>
              <a:tblPr firstRow="1" firstCol="1" bandRow="1">
                <a:tableStyleId>{073A0DAA-6AF3-43AB-8588-CEC1D06C72B9}</a:tableStyleId>
              </a:tblPr>
              <a:tblGrid>
                <a:gridCol w="3047349"/>
                <a:gridCol w="2973443"/>
                <a:gridCol w="3230088"/>
                <a:gridCol w="2941122"/>
              </a:tblGrid>
              <a:tr h="1128156">
                <a:tc>
                  <a:txBody>
                    <a:bodyPr/>
                    <a:lstStyle/>
                    <a:p>
                      <a:pPr marL="0" marR="0" algn="ctr">
                        <a:lnSpc>
                          <a:spcPct val="107000"/>
                        </a:lnSpc>
                        <a:spcBef>
                          <a:spcPts val="0"/>
                        </a:spcBef>
                        <a:spcAft>
                          <a:spcPts val="0"/>
                        </a:spcAft>
                      </a:pPr>
                      <a:r>
                        <a:rPr lang="en-US" sz="37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New Testament</a:t>
                      </a:r>
                      <a:endParaRPr lang="en-US" sz="370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Warning</a:t>
                      </a:r>
                      <a:endParaRPr lang="en-US" sz="37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Heed</a:t>
                      </a:r>
                      <a:r>
                        <a:rPr lang="en-US" sz="3700" dirty="0" smtClean="0">
                          <a:effectLst/>
                          <a:latin typeface="Tahoma" panose="020B0604030504040204" pitchFamily="34" charset="0"/>
                          <a:ea typeface="Tahoma" panose="020B0604030504040204" pitchFamily="34" charset="0"/>
                          <a:cs typeface="Tahoma" panose="020B0604030504040204" pitchFamily="34" charset="0"/>
                        </a:rPr>
                        <a:t>/</a:t>
                      </a:r>
                      <a:r>
                        <a:rPr lang="en-US" sz="37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Ignore</a:t>
                      </a:r>
                      <a:endParaRPr lang="en-US" sz="37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Life</a:t>
                      </a:r>
                      <a:r>
                        <a:rPr lang="en-US" sz="3700" dirty="0" smtClean="0">
                          <a:effectLst/>
                          <a:latin typeface="Tahoma" panose="020B0604030504040204" pitchFamily="34" charset="0"/>
                          <a:ea typeface="Tahoma" panose="020B0604030504040204" pitchFamily="34" charset="0"/>
                          <a:cs typeface="Tahoma" panose="020B0604030504040204" pitchFamily="34" charset="0"/>
                        </a:rPr>
                        <a:t>/</a:t>
                      </a:r>
                      <a:r>
                        <a:rPr lang="en-US" sz="37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Death</a:t>
                      </a:r>
                      <a:endParaRPr lang="en-US" sz="37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3300849">
                <a:tc>
                  <a:txBody>
                    <a:bodyPr/>
                    <a:lstStyle/>
                    <a:p>
                      <a:pPr marL="0" marR="0" algn="ctr">
                        <a:lnSpc>
                          <a:spcPct val="107000"/>
                        </a:lnSpc>
                        <a:spcBef>
                          <a:spcPts val="0"/>
                        </a:spcBef>
                        <a:spcAft>
                          <a:spcPts val="0"/>
                        </a:spcAft>
                      </a:pPr>
                      <a:r>
                        <a:rPr lang="en-US" sz="3700" dirty="0">
                          <a:effectLst/>
                          <a:latin typeface="Tahoma" panose="020B0604030504040204" pitchFamily="34" charset="0"/>
                          <a:ea typeface="Tahoma" panose="020B0604030504040204" pitchFamily="34" charset="0"/>
                          <a:cs typeface="Tahoma" panose="020B0604030504040204" pitchFamily="34" charset="0"/>
                        </a:rPr>
                        <a:t>Children of God </a:t>
                      </a:r>
                      <a:endParaRPr lang="en-US" sz="37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700" dirty="0" smtClean="0">
                          <a:effectLst/>
                          <a:latin typeface="Tahoma" panose="020B0604030504040204" pitchFamily="34" charset="0"/>
                          <a:ea typeface="Tahoma" panose="020B0604030504040204" pitchFamily="34" charset="0"/>
                          <a:cs typeface="Tahoma" panose="020B0604030504040204" pitchFamily="34" charset="0"/>
                        </a:rPr>
                        <a:t>(1 John 3:1)</a:t>
                      </a: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700" dirty="0" smtClean="0">
                          <a:effectLst/>
                          <a:latin typeface="Tahoma" panose="020B0604030504040204" pitchFamily="34" charset="0"/>
                          <a:ea typeface="Tahoma" panose="020B0604030504040204" pitchFamily="34" charset="0"/>
                          <a:cs typeface="Tahoma" panose="020B0604030504040204" pitchFamily="34" charset="0"/>
                        </a:rPr>
                        <a:t>Don’t Grumble or Complain        (Ph. 2:14-16)</a:t>
                      </a:r>
                    </a:p>
                    <a:p>
                      <a:pPr marL="0" marR="0" algn="ctr">
                        <a:lnSpc>
                          <a:spcPct val="107000"/>
                        </a:lnSpc>
                        <a:spcBef>
                          <a:spcPts val="0"/>
                        </a:spcBef>
                        <a:spcAft>
                          <a:spcPts val="0"/>
                        </a:spcAft>
                      </a:pP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effectLst/>
                          <a:latin typeface="Tahoma" panose="020B0604030504040204" pitchFamily="34" charset="0"/>
                          <a:ea typeface="Tahoma" panose="020B0604030504040204" pitchFamily="34" charset="0"/>
                          <a:cs typeface="Tahoma" panose="020B0604030504040204" pitchFamily="34" charset="0"/>
                        </a:rPr>
                        <a:t>Talk of Love but don’t Practice</a:t>
                      </a:r>
                      <a:r>
                        <a:rPr lang="en-US" sz="3700" baseline="0" dirty="0" smtClean="0">
                          <a:effectLst/>
                          <a:latin typeface="Tahoma" panose="020B0604030504040204" pitchFamily="34" charset="0"/>
                          <a:ea typeface="Tahoma" panose="020B0604030504040204" pitchFamily="34" charset="0"/>
                          <a:cs typeface="Tahoma" panose="020B0604030504040204" pitchFamily="34" charset="0"/>
                        </a:rPr>
                        <a:t> it</a:t>
                      </a:r>
                      <a:r>
                        <a:rPr lang="en-US" sz="3700" dirty="0" smtClean="0">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3700" dirty="0" smtClean="0">
                          <a:effectLst/>
                          <a:latin typeface="Tahoma" panose="020B0604030504040204" pitchFamily="34" charset="0"/>
                          <a:ea typeface="Tahoma" panose="020B0604030504040204" pitchFamily="34" charset="0"/>
                          <a:cs typeface="Tahoma" panose="020B0604030504040204" pitchFamily="34" charset="0"/>
                        </a:rPr>
                        <a:t>(1 </a:t>
                      </a:r>
                      <a:r>
                        <a:rPr lang="en-US" sz="3700" dirty="0" err="1" smtClean="0">
                          <a:effectLst/>
                          <a:latin typeface="Tahoma" panose="020B0604030504040204" pitchFamily="34" charset="0"/>
                          <a:ea typeface="Tahoma" panose="020B0604030504040204" pitchFamily="34" charset="0"/>
                          <a:cs typeface="Tahoma" panose="020B0604030504040204" pitchFamily="34" charset="0"/>
                        </a:rPr>
                        <a:t>Jn</a:t>
                      </a:r>
                      <a:r>
                        <a:rPr lang="en-US" sz="3700" dirty="0" smtClean="0">
                          <a:effectLst/>
                          <a:latin typeface="Tahoma" panose="020B0604030504040204" pitchFamily="34" charset="0"/>
                          <a:ea typeface="Tahoma" panose="020B0604030504040204" pitchFamily="34" charset="0"/>
                          <a:cs typeface="Tahoma" panose="020B0604030504040204" pitchFamily="34" charset="0"/>
                        </a:rPr>
                        <a:t> 3:16-18)</a:t>
                      </a:r>
                    </a:p>
                    <a:p>
                      <a:pPr marL="0" marR="0" algn="ctr">
                        <a:lnSpc>
                          <a:spcPct val="107000"/>
                        </a:lnSpc>
                        <a:spcBef>
                          <a:spcPts val="0"/>
                        </a:spcBef>
                        <a:spcAft>
                          <a:spcPts val="0"/>
                        </a:spcAft>
                      </a:pP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effectLst/>
                          <a:latin typeface="Tahoma" panose="020B0604030504040204" pitchFamily="34" charset="0"/>
                          <a:ea typeface="Tahoma" panose="020B0604030504040204" pitchFamily="34" charset="0"/>
                          <a:cs typeface="Tahoma" panose="020B0604030504040204" pitchFamily="34" charset="0"/>
                        </a:rPr>
                        <a:t>You can Fall from Grace </a:t>
                      </a:r>
                    </a:p>
                    <a:p>
                      <a:pPr marL="0" marR="0" algn="ctr">
                        <a:lnSpc>
                          <a:spcPct val="107000"/>
                        </a:lnSpc>
                        <a:spcBef>
                          <a:spcPts val="0"/>
                        </a:spcBef>
                        <a:spcAft>
                          <a:spcPts val="0"/>
                        </a:spcAft>
                      </a:pPr>
                      <a:r>
                        <a:rPr lang="en-US" sz="3700" dirty="0" smtClean="0">
                          <a:effectLst/>
                          <a:latin typeface="Tahoma" panose="020B0604030504040204" pitchFamily="34" charset="0"/>
                          <a:ea typeface="Tahoma" panose="020B0604030504040204" pitchFamily="34" charset="0"/>
                          <a:cs typeface="Tahoma" panose="020B0604030504040204" pitchFamily="34" charset="0"/>
                        </a:rPr>
                        <a:t>(Gal. 5:4)</a:t>
                      </a:r>
                    </a:p>
                    <a:p>
                      <a:pPr marL="0" marR="0" algn="ctr">
                        <a:lnSpc>
                          <a:spcPct val="107000"/>
                        </a:lnSpc>
                        <a:spcBef>
                          <a:spcPts val="0"/>
                        </a:spcBef>
                        <a:spcAft>
                          <a:spcPts val="0"/>
                        </a:spcAft>
                      </a:pP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267074">
                <a:tc>
                  <a:txBody>
                    <a:bodyPr/>
                    <a:lstStyle/>
                    <a:p>
                      <a:pPr marL="0" marR="0" algn="ctr">
                        <a:lnSpc>
                          <a:spcPct val="107000"/>
                        </a:lnSpc>
                        <a:spcBef>
                          <a:spcPts val="0"/>
                        </a:spcBef>
                        <a:spcAft>
                          <a:spcPts val="0"/>
                        </a:spcAft>
                      </a:pPr>
                      <a:r>
                        <a:rPr lang="en-US" sz="3700" dirty="0">
                          <a:effectLst/>
                          <a:latin typeface="Tahoma" panose="020B0604030504040204" pitchFamily="34" charset="0"/>
                          <a:ea typeface="Tahoma" panose="020B0604030504040204" pitchFamily="34" charset="0"/>
                          <a:cs typeface="Tahoma" panose="020B0604030504040204" pitchFamily="34" charset="0"/>
                        </a:rPr>
                        <a:t>God </a:t>
                      </a:r>
                      <a:endParaRPr lang="en-US" sz="37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700" dirty="0" smtClean="0">
                          <a:effectLst/>
                          <a:latin typeface="Tahoma" panose="020B0604030504040204" pitchFamily="34" charset="0"/>
                          <a:ea typeface="Tahoma" panose="020B0604030504040204" pitchFamily="34" charset="0"/>
                          <a:cs typeface="Tahoma" panose="020B0604030504040204" pitchFamily="34" charset="0"/>
                        </a:rPr>
                        <a:t>(Jn.</a:t>
                      </a:r>
                      <a:r>
                        <a:rPr lang="en-US" sz="3700" baseline="0" dirty="0" smtClean="0">
                          <a:effectLst/>
                          <a:latin typeface="Tahoma" panose="020B0604030504040204" pitchFamily="34" charset="0"/>
                          <a:ea typeface="Tahoma" panose="020B0604030504040204" pitchFamily="34" charset="0"/>
                          <a:cs typeface="Tahoma" panose="020B0604030504040204" pitchFamily="34" charset="0"/>
                        </a:rPr>
                        <a:t> 12:48-50</a:t>
                      </a:r>
                      <a:r>
                        <a:rPr lang="en-US" sz="3700" dirty="0" smtClean="0">
                          <a:effectLst/>
                          <a:latin typeface="Tahoma" panose="020B0604030504040204" pitchFamily="34" charset="0"/>
                          <a:ea typeface="Tahoma" panose="020B0604030504040204" pitchFamily="34" charset="0"/>
                          <a:cs typeface="Tahoma" panose="020B0604030504040204" pitchFamily="34" charset="0"/>
                        </a:rPr>
                        <a:t>)</a:t>
                      </a: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effectLst/>
                          <a:latin typeface="Tahoma" panose="020B0604030504040204" pitchFamily="34" charset="0"/>
                          <a:ea typeface="Tahoma" panose="020B0604030504040204" pitchFamily="34" charset="0"/>
                          <a:cs typeface="Tahoma" panose="020B0604030504040204" pitchFamily="34" charset="0"/>
                        </a:rPr>
                        <a:t>Reject God </a:t>
                      </a:r>
                    </a:p>
                    <a:p>
                      <a:pPr marL="0" marR="0" algn="ctr">
                        <a:lnSpc>
                          <a:spcPct val="107000"/>
                        </a:lnSpc>
                        <a:spcBef>
                          <a:spcPts val="0"/>
                        </a:spcBef>
                        <a:spcAft>
                          <a:spcPts val="0"/>
                        </a:spcAft>
                      </a:pPr>
                      <a:r>
                        <a:rPr lang="en-US" sz="3700" dirty="0" smtClean="0">
                          <a:effectLst/>
                          <a:latin typeface="Tahoma" panose="020B0604030504040204" pitchFamily="34" charset="0"/>
                          <a:ea typeface="Tahoma" panose="020B0604030504040204" pitchFamily="34" charset="0"/>
                          <a:cs typeface="Tahoma" panose="020B0604030504040204" pitchFamily="34" charset="0"/>
                        </a:rPr>
                        <a:t>Judge self (Ax 13:46ff)</a:t>
                      </a:r>
                    </a:p>
                    <a:p>
                      <a:pPr marL="0" marR="0" algn="ctr">
                        <a:lnSpc>
                          <a:spcPct val="107000"/>
                        </a:lnSpc>
                        <a:spcBef>
                          <a:spcPts val="0"/>
                        </a:spcBef>
                        <a:spcAft>
                          <a:spcPts val="0"/>
                        </a:spcAft>
                      </a:pP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effectLst/>
                          <a:latin typeface="Tahoma" panose="020B0604030504040204" pitchFamily="34" charset="0"/>
                          <a:ea typeface="Tahoma" panose="020B0604030504040204" pitchFamily="34" charset="0"/>
                          <a:cs typeface="Tahoma" panose="020B0604030504040204" pitchFamily="34" charset="0"/>
                        </a:rPr>
                        <a:t>Everyone Repent </a:t>
                      </a:r>
                    </a:p>
                    <a:p>
                      <a:pPr marL="0" marR="0" algn="ctr">
                        <a:lnSpc>
                          <a:spcPct val="107000"/>
                        </a:lnSpc>
                        <a:spcBef>
                          <a:spcPts val="0"/>
                        </a:spcBef>
                        <a:spcAft>
                          <a:spcPts val="0"/>
                        </a:spcAft>
                      </a:pPr>
                      <a:r>
                        <a:rPr lang="en-US" sz="3700" dirty="0" smtClean="0">
                          <a:effectLst/>
                          <a:latin typeface="Tahoma" panose="020B0604030504040204" pitchFamily="34" charset="0"/>
                          <a:ea typeface="Tahoma" panose="020B0604030504040204" pitchFamily="34" charset="0"/>
                          <a:cs typeface="Tahoma" panose="020B0604030504040204" pitchFamily="34" charset="0"/>
                        </a:rPr>
                        <a:t>(Ax 17:30-31)</a:t>
                      </a:r>
                    </a:p>
                    <a:p>
                      <a:pPr marL="0" marR="0" algn="ctr">
                        <a:lnSpc>
                          <a:spcPct val="107000"/>
                        </a:lnSpc>
                        <a:spcBef>
                          <a:spcPts val="0"/>
                        </a:spcBef>
                        <a:spcAft>
                          <a:spcPts val="0"/>
                        </a:spcAft>
                      </a:pP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6858644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838126083"/>
              </p:ext>
            </p:extLst>
          </p:nvPr>
        </p:nvGraphicFramePr>
        <p:xfrm>
          <a:off x="-2" y="0"/>
          <a:ext cx="12192002" cy="6921111"/>
        </p:xfrm>
        <a:graphic>
          <a:graphicData uri="http://schemas.openxmlformats.org/drawingml/2006/table">
            <a:tbl>
              <a:tblPr firstRow="1" firstCol="1" bandRow="1">
                <a:tableStyleId>{073A0DAA-6AF3-43AB-8588-CEC1D06C72B9}</a:tableStyleId>
              </a:tblPr>
              <a:tblGrid>
                <a:gridCol w="3047349"/>
                <a:gridCol w="2973443"/>
                <a:gridCol w="3230088"/>
                <a:gridCol w="2941122"/>
              </a:tblGrid>
              <a:tr h="1128156">
                <a:tc>
                  <a:txBody>
                    <a:bodyPr/>
                    <a:lstStyle/>
                    <a:p>
                      <a:pPr marL="0" marR="0" algn="ctr">
                        <a:lnSpc>
                          <a:spcPct val="107000"/>
                        </a:lnSpc>
                        <a:spcBef>
                          <a:spcPts val="0"/>
                        </a:spcBef>
                        <a:spcAft>
                          <a:spcPts val="0"/>
                        </a:spcAft>
                      </a:pPr>
                      <a:r>
                        <a:rPr lang="en-US" sz="370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New Testament</a:t>
                      </a:r>
                      <a:endParaRPr lang="en-US" sz="370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Warning</a:t>
                      </a:r>
                      <a:endParaRPr lang="en-US" sz="37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Heed</a:t>
                      </a:r>
                      <a:r>
                        <a:rPr lang="en-US" sz="3700" dirty="0" smtClean="0">
                          <a:effectLst/>
                          <a:latin typeface="Tahoma" panose="020B0604030504040204" pitchFamily="34" charset="0"/>
                          <a:ea typeface="Tahoma" panose="020B0604030504040204" pitchFamily="34" charset="0"/>
                          <a:cs typeface="Tahoma" panose="020B0604030504040204" pitchFamily="34" charset="0"/>
                        </a:rPr>
                        <a:t>/</a:t>
                      </a:r>
                      <a:r>
                        <a:rPr lang="en-US" sz="37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Ignore</a:t>
                      </a:r>
                      <a:endParaRPr lang="en-US" sz="37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Life</a:t>
                      </a:r>
                      <a:r>
                        <a:rPr lang="en-US" sz="3700" dirty="0" smtClean="0">
                          <a:effectLst/>
                          <a:latin typeface="Tahoma" panose="020B0604030504040204" pitchFamily="34" charset="0"/>
                          <a:ea typeface="Tahoma" panose="020B0604030504040204" pitchFamily="34" charset="0"/>
                          <a:cs typeface="Tahoma" panose="020B0604030504040204" pitchFamily="34" charset="0"/>
                        </a:rPr>
                        <a:t>/</a:t>
                      </a:r>
                      <a:r>
                        <a:rPr lang="en-US" sz="37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Death</a:t>
                      </a:r>
                      <a:endParaRPr lang="en-US" sz="37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3300849">
                <a:tc>
                  <a:txBody>
                    <a:bodyPr/>
                    <a:lstStyle/>
                    <a:p>
                      <a:pPr marL="0" marR="0" algn="ctr">
                        <a:lnSpc>
                          <a:spcPct val="107000"/>
                        </a:lnSpc>
                        <a:spcBef>
                          <a:spcPts val="0"/>
                        </a:spcBef>
                        <a:spcAft>
                          <a:spcPts val="0"/>
                        </a:spcAft>
                      </a:pPr>
                      <a:r>
                        <a:rPr lang="en-US" sz="3700" dirty="0">
                          <a:effectLst/>
                          <a:latin typeface="Tahoma" panose="020B0604030504040204" pitchFamily="34" charset="0"/>
                          <a:ea typeface="Tahoma" panose="020B0604030504040204" pitchFamily="34" charset="0"/>
                          <a:cs typeface="Tahoma" panose="020B0604030504040204" pitchFamily="34" charset="0"/>
                        </a:rPr>
                        <a:t>Children of God </a:t>
                      </a:r>
                      <a:endParaRPr lang="en-US" sz="37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700" dirty="0" smtClean="0">
                          <a:effectLst/>
                          <a:latin typeface="Tahoma" panose="020B0604030504040204" pitchFamily="34" charset="0"/>
                          <a:ea typeface="Tahoma" panose="020B0604030504040204" pitchFamily="34" charset="0"/>
                          <a:cs typeface="Tahoma" panose="020B0604030504040204" pitchFamily="34" charset="0"/>
                        </a:rPr>
                        <a:t>(1 John 3:1)</a:t>
                      </a: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700" dirty="0" smtClean="0">
                          <a:effectLst/>
                          <a:latin typeface="Tahoma" panose="020B0604030504040204" pitchFamily="34" charset="0"/>
                          <a:ea typeface="Tahoma" panose="020B0604030504040204" pitchFamily="34" charset="0"/>
                          <a:cs typeface="Tahoma" panose="020B0604030504040204" pitchFamily="34" charset="0"/>
                        </a:rPr>
                        <a:t>Don’t Grumble or Complain        (Ph. 2:14-16)</a:t>
                      </a:r>
                    </a:p>
                    <a:p>
                      <a:pPr marL="0" marR="0" algn="ctr">
                        <a:lnSpc>
                          <a:spcPct val="107000"/>
                        </a:lnSpc>
                        <a:spcBef>
                          <a:spcPts val="0"/>
                        </a:spcBef>
                        <a:spcAft>
                          <a:spcPts val="0"/>
                        </a:spcAft>
                      </a:pP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effectLst/>
                          <a:latin typeface="Tahoma" panose="020B0604030504040204" pitchFamily="34" charset="0"/>
                          <a:ea typeface="Tahoma" panose="020B0604030504040204" pitchFamily="34" charset="0"/>
                          <a:cs typeface="Tahoma" panose="020B0604030504040204" pitchFamily="34" charset="0"/>
                        </a:rPr>
                        <a:t>Talk of Love but don’t Practice</a:t>
                      </a:r>
                      <a:r>
                        <a:rPr lang="en-US" sz="3700" baseline="0" dirty="0" smtClean="0">
                          <a:effectLst/>
                          <a:latin typeface="Tahoma" panose="020B0604030504040204" pitchFamily="34" charset="0"/>
                          <a:ea typeface="Tahoma" panose="020B0604030504040204" pitchFamily="34" charset="0"/>
                          <a:cs typeface="Tahoma" panose="020B0604030504040204" pitchFamily="34" charset="0"/>
                        </a:rPr>
                        <a:t> it</a:t>
                      </a:r>
                      <a:r>
                        <a:rPr lang="en-US" sz="3700" dirty="0" smtClean="0">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3700" dirty="0" smtClean="0">
                          <a:effectLst/>
                          <a:latin typeface="Tahoma" panose="020B0604030504040204" pitchFamily="34" charset="0"/>
                          <a:ea typeface="Tahoma" panose="020B0604030504040204" pitchFamily="34" charset="0"/>
                          <a:cs typeface="Tahoma" panose="020B0604030504040204" pitchFamily="34" charset="0"/>
                        </a:rPr>
                        <a:t>(1 </a:t>
                      </a:r>
                      <a:r>
                        <a:rPr lang="en-US" sz="3700" dirty="0" err="1" smtClean="0">
                          <a:effectLst/>
                          <a:latin typeface="Tahoma" panose="020B0604030504040204" pitchFamily="34" charset="0"/>
                          <a:ea typeface="Tahoma" panose="020B0604030504040204" pitchFamily="34" charset="0"/>
                          <a:cs typeface="Tahoma" panose="020B0604030504040204" pitchFamily="34" charset="0"/>
                        </a:rPr>
                        <a:t>Jn</a:t>
                      </a:r>
                      <a:r>
                        <a:rPr lang="en-US" sz="3700" dirty="0" smtClean="0">
                          <a:effectLst/>
                          <a:latin typeface="Tahoma" panose="020B0604030504040204" pitchFamily="34" charset="0"/>
                          <a:ea typeface="Tahoma" panose="020B0604030504040204" pitchFamily="34" charset="0"/>
                          <a:cs typeface="Tahoma" panose="020B0604030504040204" pitchFamily="34" charset="0"/>
                        </a:rPr>
                        <a:t> 3:16-18)</a:t>
                      </a:r>
                    </a:p>
                    <a:p>
                      <a:pPr marL="0" marR="0" algn="ctr">
                        <a:lnSpc>
                          <a:spcPct val="107000"/>
                        </a:lnSpc>
                        <a:spcBef>
                          <a:spcPts val="0"/>
                        </a:spcBef>
                        <a:spcAft>
                          <a:spcPts val="0"/>
                        </a:spcAft>
                      </a:pP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effectLst/>
                          <a:latin typeface="Tahoma" panose="020B0604030504040204" pitchFamily="34" charset="0"/>
                          <a:ea typeface="Tahoma" panose="020B0604030504040204" pitchFamily="34" charset="0"/>
                          <a:cs typeface="Tahoma" panose="020B0604030504040204" pitchFamily="34" charset="0"/>
                        </a:rPr>
                        <a:t>You can Fall from Grace </a:t>
                      </a:r>
                    </a:p>
                    <a:p>
                      <a:pPr marL="0" marR="0" algn="ctr">
                        <a:lnSpc>
                          <a:spcPct val="107000"/>
                        </a:lnSpc>
                        <a:spcBef>
                          <a:spcPts val="0"/>
                        </a:spcBef>
                        <a:spcAft>
                          <a:spcPts val="0"/>
                        </a:spcAft>
                      </a:pPr>
                      <a:r>
                        <a:rPr lang="en-US" sz="3700" dirty="0" smtClean="0">
                          <a:effectLst/>
                          <a:latin typeface="Tahoma" panose="020B0604030504040204" pitchFamily="34" charset="0"/>
                          <a:ea typeface="Tahoma" panose="020B0604030504040204" pitchFamily="34" charset="0"/>
                          <a:cs typeface="Tahoma" panose="020B0604030504040204" pitchFamily="34" charset="0"/>
                        </a:rPr>
                        <a:t>(Gal. 5:4)</a:t>
                      </a:r>
                    </a:p>
                    <a:p>
                      <a:pPr marL="0" marR="0" algn="ctr">
                        <a:lnSpc>
                          <a:spcPct val="107000"/>
                        </a:lnSpc>
                        <a:spcBef>
                          <a:spcPts val="0"/>
                        </a:spcBef>
                        <a:spcAft>
                          <a:spcPts val="0"/>
                        </a:spcAft>
                      </a:pP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267074">
                <a:tc>
                  <a:txBody>
                    <a:bodyPr/>
                    <a:lstStyle/>
                    <a:p>
                      <a:pPr marL="0" marR="0" algn="ctr">
                        <a:lnSpc>
                          <a:spcPct val="107000"/>
                        </a:lnSpc>
                        <a:spcBef>
                          <a:spcPts val="0"/>
                        </a:spcBef>
                        <a:spcAft>
                          <a:spcPts val="0"/>
                        </a:spcAft>
                      </a:pPr>
                      <a:r>
                        <a:rPr lang="en-US" sz="3700" dirty="0">
                          <a:effectLst/>
                          <a:latin typeface="Tahoma" panose="020B0604030504040204" pitchFamily="34" charset="0"/>
                          <a:ea typeface="Tahoma" panose="020B0604030504040204" pitchFamily="34" charset="0"/>
                          <a:cs typeface="Tahoma" panose="020B0604030504040204" pitchFamily="34" charset="0"/>
                        </a:rPr>
                        <a:t>God </a:t>
                      </a:r>
                      <a:endParaRPr lang="en-US" sz="37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700" dirty="0" smtClean="0">
                          <a:effectLst/>
                          <a:latin typeface="Tahoma" panose="020B0604030504040204" pitchFamily="34" charset="0"/>
                          <a:ea typeface="Tahoma" panose="020B0604030504040204" pitchFamily="34" charset="0"/>
                          <a:cs typeface="Tahoma" panose="020B0604030504040204" pitchFamily="34" charset="0"/>
                        </a:rPr>
                        <a:t>(Jn.</a:t>
                      </a:r>
                      <a:r>
                        <a:rPr lang="en-US" sz="3700" baseline="0" dirty="0" smtClean="0">
                          <a:effectLst/>
                          <a:latin typeface="Tahoma" panose="020B0604030504040204" pitchFamily="34" charset="0"/>
                          <a:ea typeface="Tahoma" panose="020B0604030504040204" pitchFamily="34" charset="0"/>
                          <a:cs typeface="Tahoma" panose="020B0604030504040204" pitchFamily="34" charset="0"/>
                        </a:rPr>
                        <a:t> 12:48-50</a:t>
                      </a:r>
                      <a:r>
                        <a:rPr lang="en-US" sz="3700" dirty="0" smtClean="0">
                          <a:effectLst/>
                          <a:latin typeface="Tahoma" panose="020B0604030504040204" pitchFamily="34" charset="0"/>
                          <a:ea typeface="Tahoma" panose="020B0604030504040204" pitchFamily="34" charset="0"/>
                          <a:cs typeface="Tahoma" panose="020B0604030504040204" pitchFamily="34" charset="0"/>
                        </a:rPr>
                        <a:t>)</a:t>
                      </a: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effectLst/>
                          <a:latin typeface="Tahoma" panose="020B0604030504040204" pitchFamily="34" charset="0"/>
                          <a:ea typeface="Tahoma" panose="020B0604030504040204" pitchFamily="34" charset="0"/>
                          <a:cs typeface="Tahoma" panose="020B0604030504040204" pitchFamily="34" charset="0"/>
                        </a:rPr>
                        <a:t>Reject God </a:t>
                      </a:r>
                    </a:p>
                    <a:p>
                      <a:pPr marL="0" marR="0" algn="ctr">
                        <a:lnSpc>
                          <a:spcPct val="107000"/>
                        </a:lnSpc>
                        <a:spcBef>
                          <a:spcPts val="0"/>
                        </a:spcBef>
                        <a:spcAft>
                          <a:spcPts val="0"/>
                        </a:spcAft>
                      </a:pPr>
                      <a:r>
                        <a:rPr lang="en-US" sz="3700" dirty="0" smtClean="0">
                          <a:effectLst/>
                          <a:latin typeface="Tahoma" panose="020B0604030504040204" pitchFamily="34" charset="0"/>
                          <a:ea typeface="Tahoma" panose="020B0604030504040204" pitchFamily="34" charset="0"/>
                          <a:cs typeface="Tahoma" panose="020B0604030504040204" pitchFamily="34" charset="0"/>
                        </a:rPr>
                        <a:t>Judge self (Ax 13:46ff)</a:t>
                      </a:r>
                    </a:p>
                    <a:p>
                      <a:pPr marL="0" marR="0" algn="ctr">
                        <a:lnSpc>
                          <a:spcPct val="107000"/>
                        </a:lnSpc>
                        <a:spcBef>
                          <a:spcPts val="0"/>
                        </a:spcBef>
                        <a:spcAft>
                          <a:spcPts val="0"/>
                        </a:spcAft>
                      </a:pP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effectLst/>
                          <a:latin typeface="Tahoma" panose="020B0604030504040204" pitchFamily="34" charset="0"/>
                          <a:ea typeface="Tahoma" panose="020B0604030504040204" pitchFamily="34" charset="0"/>
                          <a:cs typeface="Tahoma" panose="020B0604030504040204" pitchFamily="34" charset="0"/>
                        </a:rPr>
                        <a:t>Everyone Repent </a:t>
                      </a:r>
                    </a:p>
                    <a:p>
                      <a:pPr marL="0" marR="0" algn="ctr">
                        <a:lnSpc>
                          <a:spcPct val="107000"/>
                        </a:lnSpc>
                        <a:spcBef>
                          <a:spcPts val="0"/>
                        </a:spcBef>
                        <a:spcAft>
                          <a:spcPts val="0"/>
                        </a:spcAft>
                      </a:pPr>
                      <a:r>
                        <a:rPr lang="en-US" sz="3700" dirty="0" smtClean="0">
                          <a:effectLst/>
                          <a:latin typeface="Tahoma" panose="020B0604030504040204" pitchFamily="34" charset="0"/>
                          <a:ea typeface="Tahoma" panose="020B0604030504040204" pitchFamily="34" charset="0"/>
                          <a:cs typeface="Tahoma" panose="020B0604030504040204" pitchFamily="34" charset="0"/>
                        </a:rPr>
                        <a:t>(Ax 17:30-31)</a:t>
                      </a:r>
                    </a:p>
                    <a:p>
                      <a:pPr marL="0" marR="0" algn="ctr">
                        <a:lnSpc>
                          <a:spcPct val="107000"/>
                        </a:lnSpc>
                        <a:spcBef>
                          <a:spcPts val="0"/>
                        </a:spcBef>
                        <a:spcAft>
                          <a:spcPts val="0"/>
                        </a:spcAft>
                      </a:pP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effectLst/>
                          <a:latin typeface="Tahoma" panose="020B0604030504040204" pitchFamily="34" charset="0"/>
                          <a:ea typeface="Tahoma" panose="020B0604030504040204" pitchFamily="34" charset="0"/>
                          <a:cs typeface="Tahoma" panose="020B0604030504040204" pitchFamily="34" charset="0"/>
                        </a:rPr>
                        <a:t>Good or Evil</a:t>
                      </a:r>
                      <a:r>
                        <a:rPr lang="en-US" sz="3700" baseline="0" dirty="0" smtClean="0">
                          <a:effectLst/>
                          <a:latin typeface="Tahoma" panose="020B0604030504040204" pitchFamily="34" charset="0"/>
                          <a:ea typeface="Tahoma" panose="020B0604030504040204" pitchFamily="34" charset="0"/>
                          <a:cs typeface="Tahoma" panose="020B0604030504040204" pitchFamily="34" charset="0"/>
                        </a:rPr>
                        <a:t> Deeds</a:t>
                      </a:r>
                      <a:endParaRPr lang="en-US" sz="37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700" dirty="0" smtClean="0">
                          <a:effectLst/>
                          <a:latin typeface="Tahoma" panose="020B0604030504040204" pitchFamily="34" charset="0"/>
                          <a:ea typeface="Tahoma" panose="020B0604030504040204" pitchFamily="34" charset="0"/>
                          <a:cs typeface="Tahoma" panose="020B0604030504040204" pitchFamily="34" charset="0"/>
                        </a:rPr>
                        <a:t>(Jn. 5:28-29)</a:t>
                      </a:r>
                    </a:p>
                    <a:p>
                      <a:pPr marL="0" marR="0" algn="ctr">
                        <a:lnSpc>
                          <a:spcPct val="107000"/>
                        </a:lnSpc>
                        <a:spcBef>
                          <a:spcPts val="0"/>
                        </a:spcBef>
                        <a:spcAft>
                          <a:spcPts val="0"/>
                        </a:spcAft>
                      </a:pPr>
                      <a:endParaRPr lang="en-US" sz="37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2095407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5422"/>
          </a:xfrm>
        </p:spPr>
        <p:txBody>
          <a:bodyPr>
            <a:norm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60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95422"/>
            <a:ext cx="12192000" cy="5862577"/>
          </a:xfrm>
        </p:spPr>
        <p:txBody>
          <a:bodyPr>
            <a:normAutofit/>
          </a:bodyPr>
          <a:lstStyle/>
          <a:p>
            <a:pPr marL="0" indent="0">
              <a:buNone/>
            </a:pPr>
            <a:r>
              <a:rPr lang="en-US" sz="4800" dirty="0" smtClean="0">
                <a:solidFill>
                  <a:schemeClr val="bg1"/>
                </a:solidFill>
              </a:rPr>
              <a:t>19- Heavenly Sunlight</a:t>
            </a:r>
          </a:p>
          <a:p>
            <a:pPr marL="0" indent="0">
              <a:buNone/>
            </a:pPr>
            <a:r>
              <a:rPr lang="en-US" sz="4800" dirty="0" smtClean="0">
                <a:solidFill>
                  <a:schemeClr val="bg1"/>
                </a:solidFill>
              </a:rPr>
              <a:t>97s- Servant Song</a:t>
            </a:r>
          </a:p>
          <a:p>
            <a:pPr marL="0" indent="0">
              <a:buNone/>
            </a:pPr>
            <a:r>
              <a:rPr lang="en-US" sz="4800" dirty="0" smtClean="0">
                <a:solidFill>
                  <a:schemeClr val="bg1"/>
                </a:solidFill>
              </a:rPr>
              <a:t>15s- Exalted</a:t>
            </a:r>
          </a:p>
          <a:p>
            <a:pPr marL="0" indent="0">
              <a:buNone/>
            </a:pPr>
            <a:r>
              <a:rPr lang="en-US" sz="4800" dirty="0" smtClean="0">
                <a:solidFill>
                  <a:schemeClr val="bg1"/>
                </a:solidFill>
              </a:rPr>
              <a:t>630- Watch and Pray</a:t>
            </a:r>
          </a:p>
          <a:p>
            <a:pPr marL="0" indent="0">
              <a:buNone/>
            </a:pPr>
            <a:r>
              <a:rPr lang="en-US" sz="4800" dirty="0" smtClean="0">
                <a:solidFill>
                  <a:schemeClr val="bg1"/>
                </a:solidFill>
              </a:rPr>
              <a:t>322- Bring Christ Your Broken Life</a:t>
            </a:r>
          </a:p>
          <a:p>
            <a:pPr marL="0" indent="0">
              <a:buNone/>
            </a:pPr>
            <a:r>
              <a:rPr lang="en-US" sz="4800" dirty="0" smtClean="0">
                <a:solidFill>
                  <a:schemeClr val="bg1"/>
                </a:solidFill>
              </a:rPr>
              <a:t>688- Paradise Valley</a:t>
            </a:r>
          </a:p>
          <a:p>
            <a:pPr marL="0" indent="0">
              <a:buNone/>
            </a:pPr>
            <a:endParaRPr lang="en-US" sz="4000" dirty="0" smtClean="0">
              <a:solidFill>
                <a:schemeClr val="bg1"/>
              </a:solidFill>
            </a:endParaRPr>
          </a:p>
          <a:p>
            <a:pPr marL="0" indent="0">
              <a:buNone/>
            </a:pPr>
            <a:endParaRPr lang="en-US" sz="4000" dirty="0">
              <a:solidFill>
                <a:schemeClr val="bg1"/>
              </a:solidFill>
            </a:endParaRPr>
          </a:p>
        </p:txBody>
      </p:sp>
    </p:spTree>
    <p:extLst>
      <p:ext uri="{BB962C8B-B14F-4D97-AF65-F5344CB8AC3E}">
        <p14:creationId xmlns:p14="http://schemas.microsoft.com/office/powerpoint/2010/main" val="37579855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788348255"/>
              </p:ext>
            </p:extLst>
          </p:nvPr>
        </p:nvGraphicFramePr>
        <p:xfrm>
          <a:off x="-3" y="0"/>
          <a:ext cx="12192002" cy="8174600"/>
        </p:xfrm>
        <a:graphic>
          <a:graphicData uri="http://schemas.openxmlformats.org/drawingml/2006/table">
            <a:tbl>
              <a:tblPr firstRow="1" firstCol="1" bandRow="1">
                <a:tableStyleId>{073A0DAA-6AF3-43AB-8588-CEC1D06C72B9}</a:tableStyleId>
              </a:tblPr>
              <a:tblGrid>
                <a:gridCol w="3047349"/>
                <a:gridCol w="3047349"/>
                <a:gridCol w="3048652"/>
                <a:gridCol w="3048652"/>
              </a:tblGrid>
              <a:tr h="961901">
                <a:tc>
                  <a:txBody>
                    <a:bodyPr/>
                    <a:lstStyle/>
                    <a:p>
                      <a:pPr marL="0" marR="0" algn="ctr">
                        <a:lnSpc>
                          <a:spcPct val="107000"/>
                        </a:lnSpc>
                        <a:spcBef>
                          <a:spcPts val="0"/>
                        </a:spcBef>
                        <a:spcAft>
                          <a:spcPts val="0"/>
                        </a:spcAft>
                      </a:pPr>
                      <a:r>
                        <a:rPr lang="en-US" sz="3700" dirty="0">
                          <a:solidFill>
                            <a:srgbClr val="00B0F0"/>
                          </a:solidFill>
                          <a:effectLst/>
                          <a:latin typeface="Tahoma" panose="020B0604030504040204" pitchFamily="34" charset="0"/>
                          <a:ea typeface="Tahoma" panose="020B0604030504040204" pitchFamily="34" charset="0"/>
                          <a:cs typeface="Tahoma" panose="020B0604030504040204" pitchFamily="34" charset="0"/>
                        </a:rPr>
                        <a:t>Ezekiel 33</a:t>
                      </a:r>
                    </a:p>
                  </a:txBody>
                  <a:tcPr marL="68580" marR="68580" marT="0" marB="0"/>
                </a:tc>
                <a:tc>
                  <a:txBody>
                    <a:bodyPr/>
                    <a:lstStyle/>
                    <a:p>
                      <a:pPr marL="0" marR="0" algn="ctr">
                        <a:lnSpc>
                          <a:spcPct val="107000"/>
                        </a:lnSpc>
                        <a:spcBef>
                          <a:spcPts val="0"/>
                        </a:spcBef>
                        <a:spcAft>
                          <a:spcPts val="0"/>
                        </a:spcAft>
                      </a:pPr>
                      <a:r>
                        <a:rPr lang="en-US" sz="37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Warning</a:t>
                      </a:r>
                      <a:endParaRPr lang="en-US" sz="37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Heed</a:t>
                      </a:r>
                      <a:r>
                        <a:rPr lang="en-US" sz="3500" dirty="0" smtClean="0">
                          <a:effectLst/>
                          <a:latin typeface="Tahoma" panose="020B0604030504040204" pitchFamily="34" charset="0"/>
                          <a:ea typeface="Tahoma" panose="020B0604030504040204" pitchFamily="34" charset="0"/>
                          <a:cs typeface="Tahoma" panose="020B0604030504040204" pitchFamily="34" charset="0"/>
                        </a:rPr>
                        <a:t>/</a:t>
                      </a:r>
                      <a:r>
                        <a:rPr lang="en-US" sz="35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Ignore</a:t>
                      </a:r>
                      <a:endParaRPr lang="en-US" sz="35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Life</a:t>
                      </a:r>
                      <a:r>
                        <a:rPr lang="en-US" sz="3700" dirty="0" smtClean="0">
                          <a:effectLst/>
                          <a:latin typeface="Tahoma" panose="020B0604030504040204" pitchFamily="34" charset="0"/>
                          <a:ea typeface="Tahoma" panose="020B0604030504040204" pitchFamily="34" charset="0"/>
                          <a:cs typeface="Tahoma" panose="020B0604030504040204" pitchFamily="34" charset="0"/>
                        </a:rPr>
                        <a:t>/</a:t>
                      </a:r>
                      <a:r>
                        <a:rPr lang="en-US" sz="37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Death</a:t>
                      </a:r>
                      <a:endParaRPr lang="en-US" sz="37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161309">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Watchman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(v. </a:t>
                      </a:r>
                      <a:r>
                        <a:rPr lang="en-US" sz="3600" dirty="0" smtClean="0">
                          <a:effectLst/>
                          <a:latin typeface="Tahoma" panose="020B0604030504040204" pitchFamily="34" charset="0"/>
                          <a:ea typeface="Tahoma" panose="020B0604030504040204" pitchFamily="34" charset="0"/>
                          <a:cs typeface="Tahoma" panose="020B0604030504040204" pitchFamily="34" charset="0"/>
                        </a:rPr>
                        <a:t>1-7</a:t>
                      </a:r>
                      <a:r>
                        <a:rPr lang="en-US" sz="360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Tahoma" panose="020B0604030504040204" pitchFamily="34" charset="0"/>
                          <a:ea typeface="Tahoma" panose="020B0604030504040204" pitchFamily="34" charset="0"/>
                          <a:cs typeface="Tahoma" panose="020B0604030504040204" pitchFamily="34" charset="0"/>
                        </a:rPr>
                        <a:t>Judgment (3)</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Blow Trumpet or Ignore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(3, 6, 8)</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00052">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Wicked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a:effectLst/>
                          <a:latin typeface="Tahoma" panose="020B0604030504040204" pitchFamily="34" charset="0"/>
                          <a:ea typeface="Tahoma" panose="020B0604030504040204" pitchFamily="34" charset="0"/>
                          <a:cs typeface="Tahoma" panose="020B0604030504040204" pitchFamily="34" charset="0"/>
                        </a:rPr>
                        <a:t>v. </a:t>
                      </a:r>
                      <a:r>
                        <a:rPr lang="en-US" sz="3600" dirty="0" smtClean="0">
                          <a:effectLst/>
                          <a:latin typeface="Tahoma" panose="020B0604030504040204" pitchFamily="34" charset="0"/>
                          <a:ea typeface="Tahoma" panose="020B0604030504040204" pitchFamily="34" charset="0"/>
                          <a:cs typeface="Tahoma" panose="020B0604030504040204" pitchFamily="34" charset="0"/>
                        </a:rPr>
                        <a:t>8-11,</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14-16) </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3017312">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Righteous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a:effectLst/>
                          <a:latin typeface="Tahoma" panose="020B0604030504040204" pitchFamily="34" charset="0"/>
                          <a:ea typeface="Tahoma" panose="020B0604030504040204" pitchFamily="34" charset="0"/>
                          <a:cs typeface="Tahoma" panose="020B0604030504040204" pitchFamily="34" charset="0"/>
                        </a:rPr>
                        <a:t>v. </a:t>
                      </a:r>
                      <a:r>
                        <a:rPr lang="en-US" sz="3600" dirty="0" smtClean="0">
                          <a:effectLst/>
                          <a:latin typeface="Tahoma" panose="020B0604030504040204" pitchFamily="34" charset="0"/>
                          <a:ea typeface="Tahoma" panose="020B0604030504040204" pitchFamily="34" charset="0"/>
                          <a:cs typeface="Tahoma" panose="020B0604030504040204" pitchFamily="34" charset="0"/>
                        </a:rPr>
                        <a:t>12-13)</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40798232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895599139"/>
              </p:ext>
            </p:extLst>
          </p:nvPr>
        </p:nvGraphicFramePr>
        <p:xfrm>
          <a:off x="-3" y="0"/>
          <a:ext cx="12192002" cy="8227495"/>
        </p:xfrm>
        <a:graphic>
          <a:graphicData uri="http://schemas.openxmlformats.org/drawingml/2006/table">
            <a:tbl>
              <a:tblPr firstRow="1" firstCol="1" bandRow="1">
                <a:tableStyleId>{073A0DAA-6AF3-43AB-8588-CEC1D06C72B9}</a:tableStyleId>
              </a:tblPr>
              <a:tblGrid>
                <a:gridCol w="3047349"/>
                <a:gridCol w="3047349"/>
                <a:gridCol w="3048652"/>
                <a:gridCol w="3048652"/>
              </a:tblGrid>
              <a:tr h="961901">
                <a:tc>
                  <a:txBody>
                    <a:bodyPr/>
                    <a:lstStyle/>
                    <a:p>
                      <a:pPr marL="0" marR="0" algn="ctr">
                        <a:lnSpc>
                          <a:spcPct val="107000"/>
                        </a:lnSpc>
                        <a:spcBef>
                          <a:spcPts val="0"/>
                        </a:spcBef>
                        <a:spcAft>
                          <a:spcPts val="0"/>
                        </a:spcAft>
                      </a:pPr>
                      <a:r>
                        <a:rPr lang="en-US" sz="3700" dirty="0">
                          <a:solidFill>
                            <a:srgbClr val="00B0F0"/>
                          </a:solidFill>
                          <a:effectLst/>
                          <a:latin typeface="Tahoma" panose="020B0604030504040204" pitchFamily="34" charset="0"/>
                          <a:ea typeface="Tahoma" panose="020B0604030504040204" pitchFamily="34" charset="0"/>
                          <a:cs typeface="Tahoma" panose="020B0604030504040204" pitchFamily="34" charset="0"/>
                        </a:rPr>
                        <a:t>Ezekiel 33</a:t>
                      </a:r>
                    </a:p>
                  </a:txBody>
                  <a:tcPr marL="68580" marR="68580" marT="0" marB="0"/>
                </a:tc>
                <a:tc>
                  <a:txBody>
                    <a:bodyPr/>
                    <a:lstStyle/>
                    <a:p>
                      <a:pPr marL="0" marR="0" algn="ctr">
                        <a:lnSpc>
                          <a:spcPct val="107000"/>
                        </a:lnSpc>
                        <a:spcBef>
                          <a:spcPts val="0"/>
                        </a:spcBef>
                        <a:spcAft>
                          <a:spcPts val="0"/>
                        </a:spcAft>
                      </a:pPr>
                      <a:r>
                        <a:rPr lang="en-US" sz="37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Warning</a:t>
                      </a:r>
                      <a:endParaRPr lang="en-US" sz="37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Heed</a:t>
                      </a:r>
                      <a:r>
                        <a:rPr lang="en-US" sz="3500" dirty="0" smtClean="0">
                          <a:effectLst/>
                          <a:latin typeface="Tahoma" panose="020B0604030504040204" pitchFamily="34" charset="0"/>
                          <a:ea typeface="Tahoma" panose="020B0604030504040204" pitchFamily="34" charset="0"/>
                          <a:cs typeface="Tahoma" panose="020B0604030504040204" pitchFamily="34" charset="0"/>
                        </a:rPr>
                        <a:t>/</a:t>
                      </a:r>
                      <a:r>
                        <a:rPr lang="en-US" sz="35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Ignore</a:t>
                      </a:r>
                      <a:endParaRPr lang="en-US" sz="35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Life</a:t>
                      </a:r>
                      <a:r>
                        <a:rPr lang="en-US" sz="3700" dirty="0" smtClean="0">
                          <a:effectLst/>
                          <a:latin typeface="Tahoma" panose="020B0604030504040204" pitchFamily="34" charset="0"/>
                          <a:ea typeface="Tahoma" panose="020B0604030504040204" pitchFamily="34" charset="0"/>
                          <a:cs typeface="Tahoma" panose="020B0604030504040204" pitchFamily="34" charset="0"/>
                        </a:rPr>
                        <a:t>/</a:t>
                      </a:r>
                      <a:r>
                        <a:rPr lang="en-US" sz="37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Death</a:t>
                      </a:r>
                      <a:endParaRPr lang="en-US" sz="37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161309">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Watchman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(v. </a:t>
                      </a:r>
                      <a:r>
                        <a:rPr lang="en-US" sz="3600" dirty="0" smtClean="0">
                          <a:effectLst/>
                          <a:latin typeface="Tahoma" panose="020B0604030504040204" pitchFamily="34" charset="0"/>
                          <a:ea typeface="Tahoma" panose="020B0604030504040204" pitchFamily="34" charset="0"/>
                          <a:cs typeface="Tahoma" panose="020B0604030504040204" pitchFamily="34" charset="0"/>
                        </a:rPr>
                        <a:t>1-7</a:t>
                      </a:r>
                      <a:r>
                        <a:rPr lang="en-US" sz="360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Tahoma" panose="020B0604030504040204" pitchFamily="34" charset="0"/>
                          <a:ea typeface="Tahoma" panose="020B0604030504040204" pitchFamily="34" charset="0"/>
                          <a:cs typeface="Tahoma" panose="020B0604030504040204" pitchFamily="34" charset="0"/>
                        </a:rPr>
                        <a:t>Judgment (3)</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Blow Trumpet or Ignore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(3, 6, 8)</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Lives Spared or Death for Watchman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(5, 8, 9)</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00052">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Wicked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a:effectLst/>
                          <a:latin typeface="Tahoma" panose="020B0604030504040204" pitchFamily="34" charset="0"/>
                          <a:ea typeface="Tahoma" panose="020B0604030504040204" pitchFamily="34" charset="0"/>
                          <a:cs typeface="Tahoma" panose="020B0604030504040204" pitchFamily="34" charset="0"/>
                        </a:rPr>
                        <a:t>v. </a:t>
                      </a:r>
                      <a:r>
                        <a:rPr lang="en-US" sz="3600" dirty="0" smtClean="0">
                          <a:effectLst/>
                          <a:latin typeface="Tahoma" panose="020B0604030504040204" pitchFamily="34" charset="0"/>
                          <a:ea typeface="Tahoma" panose="020B0604030504040204" pitchFamily="34" charset="0"/>
                          <a:cs typeface="Tahoma" panose="020B0604030504040204" pitchFamily="34" charset="0"/>
                        </a:rPr>
                        <a:t>8-11,</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14-16) </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3017312">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Righteous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a:effectLst/>
                          <a:latin typeface="Tahoma" panose="020B0604030504040204" pitchFamily="34" charset="0"/>
                          <a:ea typeface="Tahoma" panose="020B0604030504040204" pitchFamily="34" charset="0"/>
                          <a:cs typeface="Tahoma" panose="020B0604030504040204" pitchFamily="34" charset="0"/>
                        </a:rPr>
                        <a:t>v. </a:t>
                      </a:r>
                      <a:r>
                        <a:rPr lang="en-US" sz="3600" dirty="0" smtClean="0">
                          <a:effectLst/>
                          <a:latin typeface="Tahoma" panose="020B0604030504040204" pitchFamily="34" charset="0"/>
                          <a:ea typeface="Tahoma" panose="020B0604030504040204" pitchFamily="34" charset="0"/>
                          <a:cs typeface="Tahoma" panose="020B0604030504040204" pitchFamily="34" charset="0"/>
                        </a:rPr>
                        <a:t>12-13)</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42069913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058324772"/>
              </p:ext>
            </p:extLst>
          </p:nvPr>
        </p:nvGraphicFramePr>
        <p:xfrm>
          <a:off x="-3" y="0"/>
          <a:ext cx="12192002" cy="8227495"/>
        </p:xfrm>
        <a:graphic>
          <a:graphicData uri="http://schemas.openxmlformats.org/drawingml/2006/table">
            <a:tbl>
              <a:tblPr firstRow="1" firstCol="1" bandRow="1">
                <a:tableStyleId>{073A0DAA-6AF3-43AB-8588-CEC1D06C72B9}</a:tableStyleId>
              </a:tblPr>
              <a:tblGrid>
                <a:gridCol w="3047349"/>
                <a:gridCol w="3047349"/>
                <a:gridCol w="3048652"/>
                <a:gridCol w="3048652"/>
              </a:tblGrid>
              <a:tr h="961901">
                <a:tc>
                  <a:txBody>
                    <a:bodyPr/>
                    <a:lstStyle/>
                    <a:p>
                      <a:pPr marL="0" marR="0" algn="ctr">
                        <a:lnSpc>
                          <a:spcPct val="107000"/>
                        </a:lnSpc>
                        <a:spcBef>
                          <a:spcPts val="0"/>
                        </a:spcBef>
                        <a:spcAft>
                          <a:spcPts val="0"/>
                        </a:spcAft>
                      </a:pPr>
                      <a:r>
                        <a:rPr lang="en-US" sz="3700" dirty="0">
                          <a:solidFill>
                            <a:srgbClr val="00B0F0"/>
                          </a:solidFill>
                          <a:effectLst/>
                          <a:latin typeface="Tahoma" panose="020B0604030504040204" pitchFamily="34" charset="0"/>
                          <a:ea typeface="Tahoma" panose="020B0604030504040204" pitchFamily="34" charset="0"/>
                          <a:cs typeface="Tahoma" panose="020B0604030504040204" pitchFamily="34" charset="0"/>
                        </a:rPr>
                        <a:t>Ezekiel 33</a:t>
                      </a:r>
                    </a:p>
                  </a:txBody>
                  <a:tcPr marL="68580" marR="68580" marT="0" marB="0"/>
                </a:tc>
                <a:tc>
                  <a:txBody>
                    <a:bodyPr/>
                    <a:lstStyle/>
                    <a:p>
                      <a:pPr marL="0" marR="0" algn="ctr">
                        <a:lnSpc>
                          <a:spcPct val="107000"/>
                        </a:lnSpc>
                        <a:spcBef>
                          <a:spcPts val="0"/>
                        </a:spcBef>
                        <a:spcAft>
                          <a:spcPts val="0"/>
                        </a:spcAft>
                      </a:pPr>
                      <a:r>
                        <a:rPr lang="en-US" sz="37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Warning</a:t>
                      </a:r>
                      <a:endParaRPr lang="en-US" sz="37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Heed</a:t>
                      </a:r>
                      <a:r>
                        <a:rPr lang="en-US" sz="3500" dirty="0" smtClean="0">
                          <a:effectLst/>
                          <a:latin typeface="Tahoma" panose="020B0604030504040204" pitchFamily="34" charset="0"/>
                          <a:ea typeface="Tahoma" panose="020B0604030504040204" pitchFamily="34" charset="0"/>
                          <a:cs typeface="Tahoma" panose="020B0604030504040204" pitchFamily="34" charset="0"/>
                        </a:rPr>
                        <a:t>/</a:t>
                      </a:r>
                      <a:r>
                        <a:rPr lang="en-US" sz="35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Ignore</a:t>
                      </a:r>
                      <a:endParaRPr lang="en-US" sz="35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Life</a:t>
                      </a:r>
                      <a:r>
                        <a:rPr lang="en-US" sz="3700" dirty="0" smtClean="0">
                          <a:effectLst/>
                          <a:latin typeface="Tahoma" panose="020B0604030504040204" pitchFamily="34" charset="0"/>
                          <a:ea typeface="Tahoma" panose="020B0604030504040204" pitchFamily="34" charset="0"/>
                          <a:cs typeface="Tahoma" panose="020B0604030504040204" pitchFamily="34" charset="0"/>
                        </a:rPr>
                        <a:t>/</a:t>
                      </a:r>
                      <a:r>
                        <a:rPr lang="en-US" sz="37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Death</a:t>
                      </a:r>
                      <a:endParaRPr lang="en-US" sz="37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161309">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Watchman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(v. </a:t>
                      </a:r>
                      <a:r>
                        <a:rPr lang="en-US" sz="3600" dirty="0" smtClean="0">
                          <a:effectLst/>
                          <a:latin typeface="Tahoma" panose="020B0604030504040204" pitchFamily="34" charset="0"/>
                          <a:ea typeface="Tahoma" panose="020B0604030504040204" pitchFamily="34" charset="0"/>
                          <a:cs typeface="Tahoma" panose="020B0604030504040204" pitchFamily="34" charset="0"/>
                        </a:rPr>
                        <a:t>1-7</a:t>
                      </a:r>
                      <a:r>
                        <a:rPr lang="en-US" sz="360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Tahoma" panose="020B0604030504040204" pitchFamily="34" charset="0"/>
                          <a:ea typeface="Tahoma" panose="020B0604030504040204" pitchFamily="34" charset="0"/>
                          <a:cs typeface="Tahoma" panose="020B0604030504040204" pitchFamily="34" charset="0"/>
                        </a:rPr>
                        <a:t>Judgment (3)</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Blow Trumpet or Ignore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(3, 6, 8)</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Lives Spared or Death for Watchman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(5, 8, 9)</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00052">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Wicked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a:effectLst/>
                          <a:latin typeface="Tahoma" panose="020B0604030504040204" pitchFamily="34" charset="0"/>
                          <a:ea typeface="Tahoma" panose="020B0604030504040204" pitchFamily="34" charset="0"/>
                          <a:cs typeface="Tahoma" panose="020B0604030504040204" pitchFamily="34" charset="0"/>
                        </a:rPr>
                        <a:t>v. </a:t>
                      </a:r>
                      <a:r>
                        <a:rPr lang="en-US" sz="3600" dirty="0" smtClean="0">
                          <a:effectLst/>
                          <a:latin typeface="Tahoma" panose="020B0604030504040204" pitchFamily="34" charset="0"/>
                          <a:ea typeface="Tahoma" panose="020B0604030504040204" pitchFamily="34" charset="0"/>
                          <a:cs typeface="Tahoma" panose="020B0604030504040204" pitchFamily="34" charset="0"/>
                        </a:rPr>
                        <a:t>8-11,</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14-16) </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Tahoma" panose="020B0604030504040204" pitchFamily="34" charset="0"/>
                          <a:ea typeface="Tahoma" panose="020B0604030504040204" pitchFamily="34" charset="0"/>
                          <a:cs typeface="Tahoma" panose="020B0604030504040204" pitchFamily="34" charset="0"/>
                        </a:rPr>
                        <a:t>You will Die in Your Sin (8)</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3017312">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Righteous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a:effectLst/>
                          <a:latin typeface="Tahoma" panose="020B0604030504040204" pitchFamily="34" charset="0"/>
                          <a:ea typeface="Tahoma" panose="020B0604030504040204" pitchFamily="34" charset="0"/>
                          <a:cs typeface="Tahoma" panose="020B0604030504040204" pitchFamily="34" charset="0"/>
                        </a:rPr>
                        <a:t>v. </a:t>
                      </a:r>
                      <a:r>
                        <a:rPr lang="en-US" sz="3600" dirty="0" smtClean="0">
                          <a:effectLst/>
                          <a:latin typeface="Tahoma" panose="020B0604030504040204" pitchFamily="34" charset="0"/>
                          <a:ea typeface="Tahoma" panose="020B0604030504040204" pitchFamily="34" charset="0"/>
                          <a:cs typeface="Tahoma" panose="020B0604030504040204" pitchFamily="34" charset="0"/>
                        </a:rPr>
                        <a:t>12-13)</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2027771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003253885"/>
              </p:ext>
            </p:extLst>
          </p:nvPr>
        </p:nvGraphicFramePr>
        <p:xfrm>
          <a:off x="-3" y="0"/>
          <a:ext cx="12192002" cy="8227495"/>
        </p:xfrm>
        <a:graphic>
          <a:graphicData uri="http://schemas.openxmlformats.org/drawingml/2006/table">
            <a:tbl>
              <a:tblPr firstRow="1" firstCol="1" bandRow="1">
                <a:tableStyleId>{073A0DAA-6AF3-43AB-8588-CEC1D06C72B9}</a:tableStyleId>
              </a:tblPr>
              <a:tblGrid>
                <a:gridCol w="3047349"/>
                <a:gridCol w="3047349"/>
                <a:gridCol w="3048652"/>
                <a:gridCol w="3048652"/>
              </a:tblGrid>
              <a:tr h="961901">
                <a:tc>
                  <a:txBody>
                    <a:bodyPr/>
                    <a:lstStyle/>
                    <a:p>
                      <a:pPr marL="0" marR="0" algn="ctr">
                        <a:lnSpc>
                          <a:spcPct val="107000"/>
                        </a:lnSpc>
                        <a:spcBef>
                          <a:spcPts val="0"/>
                        </a:spcBef>
                        <a:spcAft>
                          <a:spcPts val="0"/>
                        </a:spcAft>
                      </a:pPr>
                      <a:r>
                        <a:rPr lang="en-US" sz="3700" dirty="0">
                          <a:solidFill>
                            <a:srgbClr val="00B0F0"/>
                          </a:solidFill>
                          <a:effectLst/>
                          <a:latin typeface="Tahoma" panose="020B0604030504040204" pitchFamily="34" charset="0"/>
                          <a:ea typeface="Tahoma" panose="020B0604030504040204" pitchFamily="34" charset="0"/>
                          <a:cs typeface="Tahoma" panose="020B0604030504040204" pitchFamily="34" charset="0"/>
                        </a:rPr>
                        <a:t>Ezekiel 33</a:t>
                      </a:r>
                    </a:p>
                  </a:txBody>
                  <a:tcPr marL="68580" marR="68580" marT="0" marB="0"/>
                </a:tc>
                <a:tc>
                  <a:txBody>
                    <a:bodyPr/>
                    <a:lstStyle/>
                    <a:p>
                      <a:pPr marL="0" marR="0" algn="ctr">
                        <a:lnSpc>
                          <a:spcPct val="107000"/>
                        </a:lnSpc>
                        <a:spcBef>
                          <a:spcPts val="0"/>
                        </a:spcBef>
                        <a:spcAft>
                          <a:spcPts val="0"/>
                        </a:spcAft>
                      </a:pPr>
                      <a:r>
                        <a:rPr lang="en-US" sz="37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Warning</a:t>
                      </a:r>
                      <a:endParaRPr lang="en-US" sz="37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Heed</a:t>
                      </a:r>
                      <a:r>
                        <a:rPr lang="en-US" sz="3500" dirty="0" smtClean="0">
                          <a:effectLst/>
                          <a:latin typeface="Tahoma" panose="020B0604030504040204" pitchFamily="34" charset="0"/>
                          <a:ea typeface="Tahoma" panose="020B0604030504040204" pitchFamily="34" charset="0"/>
                          <a:cs typeface="Tahoma" panose="020B0604030504040204" pitchFamily="34" charset="0"/>
                        </a:rPr>
                        <a:t>/</a:t>
                      </a:r>
                      <a:r>
                        <a:rPr lang="en-US" sz="35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Ignore</a:t>
                      </a:r>
                      <a:endParaRPr lang="en-US" sz="35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Life</a:t>
                      </a:r>
                      <a:r>
                        <a:rPr lang="en-US" sz="3700" dirty="0" smtClean="0">
                          <a:effectLst/>
                          <a:latin typeface="Tahoma" panose="020B0604030504040204" pitchFamily="34" charset="0"/>
                          <a:ea typeface="Tahoma" panose="020B0604030504040204" pitchFamily="34" charset="0"/>
                          <a:cs typeface="Tahoma" panose="020B0604030504040204" pitchFamily="34" charset="0"/>
                        </a:rPr>
                        <a:t>/</a:t>
                      </a:r>
                      <a:r>
                        <a:rPr lang="en-US" sz="37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Death</a:t>
                      </a:r>
                      <a:endParaRPr lang="en-US" sz="37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161309">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Watchman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(v. </a:t>
                      </a:r>
                      <a:r>
                        <a:rPr lang="en-US" sz="3600" dirty="0" smtClean="0">
                          <a:effectLst/>
                          <a:latin typeface="Tahoma" panose="020B0604030504040204" pitchFamily="34" charset="0"/>
                          <a:ea typeface="Tahoma" panose="020B0604030504040204" pitchFamily="34" charset="0"/>
                          <a:cs typeface="Tahoma" panose="020B0604030504040204" pitchFamily="34" charset="0"/>
                        </a:rPr>
                        <a:t>1-7</a:t>
                      </a:r>
                      <a:r>
                        <a:rPr lang="en-US" sz="360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Tahoma" panose="020B0604030504040204" pitchFamily="34" charset="0"/>
                          <a:ea typeface="Tahoma" panose="020B0604030504040204" pitchFamily="34" charset="0"/>
                          <a:cs typeface="Tahoma" panose="020B0604030504040204" pitchFamily="34" charset="0"/>
                        </a:rPr>
                        <a:t>Judgment (3)</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Blow Trumpet or Ignore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(3, 6, 8)</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Lives Spared or Death for Watchman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(5, 8, 9)</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00052">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Wicked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a:effectLst/>
                          <a:latin typeface="Tahoma" panose="020B0604030504040204" pitchFamily="34" charset="0"/>
                          <a:ea typeface="Tahoma" panose="020B0604030504040204" pitchFamily="34" charset="0"/>
                          <a:cs typeface="Tahoma" panose="020B0604030504040204" pitchFamily="34" charset="0"/>
                        </a:rPr>
                        <a:t>v. </a:t>
                      </a:r>
                      <a:r>
                        <a:rPr lang="en-US" sz="3600" dirty="0" smtClean="0">
                          <a:effectLst/>
                          <a:latin typeface="Tahoma" panose="020B0604030504040204" pitchFamily="34" charset="0"/>
                          <a:ea typeface="Tahoma" panose="020B0604030504040204" pitchFamily="34" charset="0"/>
                          <a:cs typeface="Tahoma" panose="020B0604030504040204" pitchFamily="34" charset="0"/>
                        </a:rPr>
                        <a:t>8-11,</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14-16) </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Tahoma" panose="020B0604030504040204" pitchFamily="34" charset="0"/>
                          <a:ea typeface="Tahoma" panose="020B0604030504040204" pitchFamily="34" charset="0"/>
                          <a:cs typeface="Tahoma" panose="020B0604030504040204" pitchFamily="34" charset="0"/>
                        </a:rPr>
                        <a:t>You will Die in Your Sin (8)</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Tahoma" panose="020B0604030504040204" pitchFamily="34" charset="0"/>
                          <a:ea typeface="Tahoma" panose="020B0604030504040204" pitchFamily="34" charset="0"/>
                          <a:cs typeface="Tahoma" panose="020B0604030504040204" pitchFamily="34" charset="0"/>
                        </a:rPr>
                        <a:t>Repent of Sin, Do Right (14)</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3017312">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Righteous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a:effectLst/>
                          <a:latin typeface="Tahoma" panose="020B0604030504040204" pitchFamily="34" charset="0"/>
                          <a:ea typeface="Tahoma" panose="020B0604030504040204" pitchFamily="34" charset="0"/>
                          <a:cs typeface="Tahoma" panose="020B0604030504040204" pitchFamily="34" charset="0"/>
                        </a:rPr>
                        <a:t>v. </a:t>
                      </a:r>
                      <a:r>
                        <a:rPr lang="en-US" sz="3600" dirty="0" smtClean="0">
                          <a:effectLst/>
                          <a:latin typeface="Tahoma" panose="020B0604030504040204" pitchFamily="34" charset="0"/>
                          <a:ea typeface="Tahoma" panose="020B0604030504040204" pitchFamily="34" charset="0"/>
                          <a:cs typeface="Tahoma" panose="020B0604030504040204" pitchFamily="34" charset="0"/>
                        </a:rPr>
                        <a:t>12-13)</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0676051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743605621"/>
              </p:ext>
            </p:extLst>
          </p:nvPr>
        </p:nvGraphicFramePr>
        <p:xfrm>
          <a:off x="-3" y="0"/>
          <a:ext cx="12192002" cy="8227495"/>
        </p:xfrm>
        <a:graphic>
          <a:graphicData uri="http://schemas.openxmlformats.org/drawingml/2006/table">
            <a:tbl>
              <a:tblPr firstRow="1" firstCol="1" bandRow="1">
                <a:tableStyleId>{073A0DAA-6AF3-43AB-8588-CEC1D06C72B9}</a:tableStyleId>
              </a:tblPr>
              <a:tblGrid>
                <a:gridCol w="3047349"/>
                <a:gridCol w="3047349"/>
                <a:gridCol w="3048652"/>
                <a:gridCol w="3048652"/>
              </a:tblGrid>
              <a:tr h="961901">
                <a:tc>
                  <a:txBody>
                    <a:bodyPr/>
                    <a:lstStyle/>
                    <a:p>
                      <a:pPr marL="0" marR="0" algn="ctr">
                        <a:lnSpc>
                          <a:spcPct val="107000"/>
                        </a:lnSpc>
                        <a:spcBef>
                          <a:spcPts val="0"/>
                        </a:spcBef>
                        <a:spcAft>
                          <a:spcPts val="0"/>
                        </a:spcAft>
                      </a:pPr>
                      <a:r>
                        <a:rPr lang="en-US" sz="3700" dirty="0">
                          <a:solidFill>
                            <a:srgbClr val="00B0F0"/>
                          </a:solidFill>
                          <a:effectLst/>
                          <a:latin typeface="Tahoma" panose="020B0604030504040204" pitchFamily="34" charset="0"/>
                          <a:ea typeface="Tahoma" panose="020B0604030504040204" pitchFamily="34" charset="0"/>
                          <a:cs typeface="Tahoma" panose="020B0604030504040204" pitchFamily="34" charset="0"/>
                        </a:rPr>
                        <a:t>Ezekiel 33</a:t>
                      </a:r>
                    </a:p>
                  </a:txBody>
                  <a:tcPr marL="68580" marR="68580" marT="0" marB="0"/>
                </a:tc>
                <a:tc>
                  <a:txBody>
                    <a:bodyPr/>
                    <a:lstStyle/>
                    <a:p>
                      <a:pPr marL="0" marR="0" algn="ctr">
                        <a:lnSpc>
                          <a:spcPct val="107000"/>
                        </a:lnSpc>
                        <a:spcBef>
                          <a:spcPts val="0"/>
                        </a:spcBef>
                        <a:spcAft>
                          <a:spcPts val="0"/>
                        </a:spcAft>
                      </a:pPr>
                      <a:r>
                        <a:rPr lang="en-US" sz="37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Warning</a:t>
                      </a:r>
                      <a:endParaRPr lang="en-US" sz="37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Heed</a:t>
                      </a:r>
                      <a:r>
                        <a:rPr lang="en-US" sz="3500" dirty="0" smtClean="0">
                          <a:effectLst/>
                          <a:latin typeface="Tahoma" panose="020B0604030504040204" pitchFamily="34" charset="0"/>
                          <a:ea typeface="Tahoma" panose="020B0604030504040204" pitchFamily="34" charset="0"/>
                          <a:cs typeface="Tahoma" panose="020B0604030504040204" pitchFamily="34" charset="0"/>
                        </a:rPr>
                        <a:t>/</a:t>
                      </a:r>
                      <a:r>
                        <a:rPr lang="en-US" sz="35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Ignore</a:t>
                      </a:r>
                      <a:endParaRPr lang="en-US" sz="35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Life</a:t>
                      </a:r>
                      <a:r>
                        <a:rPr lang="en-US" sz="3700" dirty="0" smtClean="0">
                          <a:effectLst/>
                          <a:latin typeface="Tahoma" panose="020B0604030504040204" pitchFamily="34" charset="0"/>
                          <a:ea typeface="Tahoma" panose="020B0604030504040204" pitchFamily="34" charset="0"/>
                          <a:cs typeface="Tahoma" panose="020B0604030504040204" pitchFamily="34" charset="0"/>
                        </a:rPr>
                        <a:t>/</a:t>
                      </a:r>
                      <a:r>
                        <a:rPr lang="en-US" sz="37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Death</a:t>
                      </a:r>
                      <a:endParaRPr lang="en-US" sz="37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161309">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Watchman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(v. </a:t>
                      </a:r>
                      <a:r>
                        <a:rPr lang="en-US" sz="3600" dirty="0" smtClean="0">
                          <a:effectLst/>
                          <a:latin typeface="Tahoma" panose="020B0604030504040204" pitchFamily="34" charset="0"/>
                          <a:ea typeface="Tahoma" panose="020B0604030504040204" pitchFamily="34" charset="0"/>
                          <a:cs typeface="Tahoma" panose="020B0604030504040204" pitchFamily="34" charset="0"/>
                        </a:rPr>
                        <a:t>1-7</a:t>
                      </a:r>
                      <a:r>
                        <a:rPr lang="en-US" sz="360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Tahoma" panose="020B0604030504040204" pitchFamily="34" charset="0"/>
                          <a:ea typeface="Tahoma" panose="020B0604030504040204" pitchFamily="34" charset="0"/>
                          <a:cs typeface="Tahoma" panose="020B0604030504040204" pitchFamily="34" charset="0"/>
                        </a:rPr>
                        <a:t>Judgment (3)</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Blow Trumpet or Ignore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(3, 6, 8)</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Lives Spared or Death for Watchman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(5, 8, 9)</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00052">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Wicked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a:effectLst/>
                          <a:latin typeface="Tahoma" panose="020B0604030504040204" pitchFamily="34" charset="0"/>
                          <a:ea typeface="Tahoma" panose="020B0604030504040204" pitchFamily="34" charset="0"/>
                          <a:cs typeface="Tahoma" panose="020B0604030504040204" pitchFamily="34" charset="0"/>
                        </a:rPr>
                        <a:t>v. </a:t>
                      </a:r>
                      <a:r>
                        <a:rPr lang="en-US" sz="3600" dirty="0" smtClean="0">
                          <a:effectLst/>
                          <a:latin typeface="Tahoma" panose="020B0604030504040204" pitchFamily="34" charset="0"/>
                          <a:ea typeface="Tahoma" panose="020B0604030504040204" pitchFamily="34" charset="0"/>
                          <a:cs typeface="Tahoma" panose="020B0604030504040204" pitchFamily="34" charset="0"/>
                        </a:rPr>
                        <a:t>8-11,</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14-16) </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Tahoma" panose="020B0604030504040204" pitchFamily="34" charset="0"/>
                          <a:ea typeface="Tahoma" panose="020B0604030504040204" pitchFamily="34" charset="0"/>
                          <a:cs typeface="Tahoma" panose="020B0604030504040204" pitchFamily="34" charset="0"/>
                        </a:rPr>
                        <a:t>You will Die in Your Sin (8)</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Tahoma" panose="020B0604030504040204" pitchFamily="34" charset="0"/>
                          <a:ea typeface="Tahoma" panose="020B0604030504040204" pitchFamily="34" charset="0"/>
                          <a:cs typeface="Tahoma" panose="020B0604030504040204" pitchFamily="34" charset="0"/>
                        </a:rPr>
                        <a:t>Repent of Sin, Do Right (14)</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Tahoma" panose="020B0604030504040204" pitchFamily="34" charset="0"/>
                          <a:ea typeface="Tahoma" panose="020B0604030504040204" pitchFamily="34" charset="0"/>
                          <a:cs typeface="Tahoma" panose="020B0604030504040204" pitchFamily="34" charset="0"/>
                        </a:rPr>
                        <a:t>Save their Life (15)</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3017312">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Righteous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a:effectLst/>
                          <a:latin typeface="Tahoma" panose="020B0604030504040204" pitchFamily="34" charset="0"/>
                          <a:ea typeface="Tahoma" panose="020B0604030504040204" pitchFamily="34" charset="0"/>
                          <a:cs typeface="Tahoma" panose="020B0604030504040204" pitchFamily="34" charset="0"/>
                        </a:rPr>
                        <a:t>v. </a:t>
                      </a:r>
                      <a:r>
                        <a:rPr lang="en-US" sz="3600" dirty="0" smtClean="0">
                          <a:effectLst/>
                          <a:latin typeface="Tahoma" panose="020B0604030504040204" pitchFamily="34" charset="0"/>
                          <a:ea typeface="Tahoma" panose="020B0604030504040204" pitchFamily="34" charset="0"/>
                          <a:cs typeface="Tahoma" panose="020B0604030504040204" pitchFamily="34" charset="0"/>
                        </a:rPr>
                        <a:t>12-13)</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660238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610496986"/>
              </p:ext>
            </p:extLst>
          </p:nvPr>
        </p:nvGraphicFramePr>
        <p:xfrm>
          <a:off x="-3" y="0"/>
          <a:ext cx="12192002" cy="8227495"/>
        </p:xfrm>
        <a:graphic>
          <a:graphicData uri="http://schemas.openxmlformats.org/drawingml/2006/table">
            <a:tbl>
              <a:tblPr firstRow="1" firstCol="1" bandRow="1">
                <a:tableStyleId>{073A0DAA-6AF3-43AB-8588-CEC1D06C72B9}</a:tableStyleId>
              </a:tblPr>
              <a:tblGrid>
                <a:gridCol w="3047349"/>
                <a:gridCol w="3047349"/>
                <a:gridCol w="3048652"/>
                <a:gridCol w="3048652"/>
              </a:tblGrid>
              <a:tr h="961901">
                <a:tc>
                  <a:txBody>
                    <a:bodyPr/>
                    <a:lstStyle/>
                    <a:p>
                      <a:pPr marL="0" marR="0" algn="ctr">
                        <a:lnSpc>
                          <a:spcPct val="107000"/>
                        </a:lnSpc>
                        <a:spcBef>
                          <a:spcPts val="0"/>
                        </a:spcBef>
                        <a:spcAft>
                          <a:spcPts val="0"/>
                        </a:spcAft>
                      </a:pPr>
                      <a:r>
                        <a:rPr lang="en-US" sz="3700" dirty="0">
                          <a:solidFill>
                            <a:srgbClr val="00B0F0"/>
                          </a:solidFill>
                          <a:effectLst/>
                          <a:latin typeface="Tahoma" panose="020B0604030504040204" pitchFamily="34" charset="0"/>
                          <a:ea typeface="Tahoma" panose="020B0604030504040204" pitchFamily="34" charset="0"/>
                          <a:cs typeface="Tahoma" panose="020B0604030504040204" pitchFamily="34" charset="0"/>
                        </a:rPr>
                        <a:t>Ezekiel 33</a:t>
                      </a:r>
                    </a:p>
                  </a:txBody>
                  <a:tcPr marL="68580" marR="68580" marT="0" marB="0"/>
                </a:tc>
                <a:tc>
                  <a:txBody>
                    <a:bodyPr/>
                    <a:lstStyle/>
                    <a:p>
                      <a:pPr marL="0" marR="0" algn="ctr">
                        <a:lnSpc>
                          <a:spcPct val="107000"/>
                        </a:lnSpc>
                        <a:spcBef>
                          <a:spcPts val="0"/>
                        </a:spcBef>
                        <a:spcAft>
                          <a:spcPts val="0"/>
                        </a:spcAft>
                      </a:pPr>
                      <a:r>
                        <a:rPr lang="en-US" sz="37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Warning</a:t>
                      </a:r>
                      <a:endParaRPr lang="en-US" sz="370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Heed</a:t>
                      </a:r>
                      <a:r>
                        <a:rPr lang="en-US" sz="3500" dirty="0" smtClean="0">
                          <a:effectLst/>
                          <a:latin typeface="Tahoma" panose="020B0604030504040204" pitchFamily="34" charset="0"/>
                          <a:ea typeface="Tahoma" panose="020B0604030504040204" pitchFamily="34" charset="0"/>
                          <a:cs typeface="Tahoma" panose="020B0604030504040204" pitchFamily="34" charset="0"/>
                        </a:rPr>
                        <a:t>/</a:t>
                      </a:r>
                      <a:r>
                        <a:rPr lang="en-US" sz="35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Ignore</a:t>
                      </a:r>
                      <a:endParaRPr lang="en-US" sz="35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7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Life</a:t>
                      </a:r>
                      <a:r>
                        <a:rPr lang="en-US" sz="3700" dirty="0" smtClean="0">
                          <a:effectLst/>
                          <a:latin typeface="Tahoma" panose="020B0604030504040204" pitchFamily="34" charset="0"/>
                          <a:ea typeface="Tahoma" panose="020B0604030504040204" pitchFamily="34" charset="0"/>
                          <a:cs typeface="Tahoma" panose="020B0604030504040204" pitchFamily="34" charset="0"/>
                        </a:rPr>
                        <a:t>/</a:t>
                      </a:r>
                      <a:r>
                        <a:rPr lang="en-US" sz="370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Death</a:t>
                      </a:r>
                      <a:endParaRPr lang="en-US" sz="37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161309">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Watchman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(v. </a:t>
                      </a:r>
                      <a:r>
                        <a:rPr lang="en-US" sz="3600" dirty="0" smtClean="0">
                          <a:effectLst/>
                          <a:latin typeface="Tahoma" panose="020B0604030504040204" pitchFamily="34" charset="0"/>
                          <a:ea typeface="Tahoma" panose="020B0604030504040204" pitchFamily="34" charset="0"/>
                          <a:cs typeface="Tahoma" panose="020B0604030504040204" pitchFamily="34" charset="0"/>
                        </a:rPr>
                        <a:t>1-7</a:t>
                      </a:r>
                      <a:r>
                        <a:rPr lang="en-US" sz="360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Tahoma" panose="020B0604030504040204" pitchFamily="34" charset="0"/>
                          <a:ea typeface="Tahoma" panose="020B0604030504040204" pitchFamily="34" charset="0"/>
                          <a:cs typeface="Tahoma" panose="020B0604030504040204" pitchFamily="34" charset="0"/>
                        </a:rPr>
                        <a:t>Judgment (3)</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Blow Trumpet or Ignore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(3, 6, 8)</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Lives Spared or Death for Watchman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(5, 8, 9)</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00052">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Wicked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a:effectLst/>
                          <a:latin typeface="Tahoma" panose="020B0604030504040204" pitchFamily="34" charset="0"/>
                          <a:ea typeface="Tahoma" panose="020B0604030504040204" pitchFamily="34" charset="0"/>
                          <a:cs typeface="Tahoma" panose="020B0604030504040204" pitchFamily="34" charset="0"/>
                        </a:rPr>
                        <a:t>v. </a:t>
                      </a:r>
                      <a:r>
                        <a:rPr lang="en-US" sz="3600" dirty="0" smtClean="0">
                          <a:effectLst/>
                          <a:latin typeface="Tahoma" panose="020B0604030504040204" pitchFamily="34" charset="0"/>
                          <a:ea typeface="Tahoma" panose="020B0604030504040204" pitchFamily="34" charset="0"/>
                          <a:cs typeface="Tahoma" panose="020B0604030504040204" pitchFamily="34" charset="0"/>
                        </a:rPr>
                        <a:t>8-11,</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14-16) </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Tahoma" panose="020B0604030504040204" pitchFamily="34" charset="0"/>
                          <a:ea typeface="Tahoma" panose="020B0604030504040204" pitchFamily="34" charset="0"/>
                          <a:cs typeface="Tahoma" panose="020B0604030504040204" pitchFamily="34" charset="0"/>
                        </a:rPr>
                        <a:t>You will Die in Your Sin (8)</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Tahoma" panose="020B0604030504040204" pitchFamily="34" charset="0"/>
                          <a:ea typeface="Tahoma" panose="020B0604030504040204" pitchFamily="34" charset="0"/>
                          <a:cs typeface="Tahoma" panose="020B0604030504040204" pitchFamily="34" charset="0"/>
                        </a:rPr>
                        <a:t>Repent of Sin, Do Right (14)</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Tahoma" panose="020B0604030504040204" pitchFamily="34" charset="0"/>
                          <a:ea typeface="Tahoma" panose="020B0604030504040204" pitchFamily="34" charset="0"/>
                          <a:cs typeface="Tahoma" panose="020B0604030504040204" pitchFamily="34" charset="0"/>
                        </a:rPr>
                        <a:t>Save their Life (15)</a:t>
                      </a:r>
                    </a:p>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3017312">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Righteous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a:effectLst/>
                          <a:latin typeface="Tahoma" panose="020B0604030504040204" pitchFamily="34" charset="0"/>
                          <a:ea typeface="Tahoma" panose="020B0604030504040204" pitchFamily="34" charset="0"/>
                          <a:cs typeface="Tahoma" panose="020B0604030504040204" pitchFamily="34" charset="0"/>
                        </a:rPr>
                        <a:t>v. </a:t>
                      </a:r>
                      <a:r>
                        <a:rPr lang="en-US" sz="3600" dirty="0" smtClean="0">
                          <a:effectLst/>
                          <a:latin typeface="Tahoma" panose="020B0604030504040204" pitchFamily="34" charset="0"/>
                          <a:ea typeface="Tahoma" panose="020B0604030504040204" pitchFamily="34" charset="0"/>
                          <a:cs typeface="Tahoma" panose="020B0604030504040204" pitchFamily="34" charset="0"/>
                        </a:rPr>
                        <a:t>12-13)</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dirty="0" smtClean="0">
                          <a:effectLst/>
                          <a:latin typeface="Tahoma" panose="020B0604030504040204" pitchFamily="34" charset="0"/>
                          <a:ea typeface="Tahoma" panose="020B0604030504040204" pitchFamily="34" charset="0"/>
                          <a:cs typeface="Tahoma" panose="020B0604030504040204" pitchFamily="34" charset="0"/>
                        </a:rPr>
                        <a:t>Don’t Trust in   Your Deeds (13)</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2624362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4235</TotalTime>
  <Words>2125</Words>
  <Application>Microsoft Office PowerPoint</Application>
  <PresentationFormat>Widescreen</PresentationFormat>
  <Paragraphs>566</Paragraphs>
  <Slides>36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Calibri Light</vt:lpstr>
      <vt:lpstr>Tahoma</vt:lpstr>
      <vt:lpstr>Office Theme</vt:lpstr>
      <vt:lpstr>Hymns for Worship at Woodmont</vt:lpstr>
      <vt:lpstr>Ezekiel: Watchman on the Wall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Ezekiel: Watchman on the Wall</dc:title>
  <dc:creator>Steven Locklair</dc:creator>
  <cp:lastModifiedBy>Steven Locklair</cp:lastModifiedBy>
  <cp:revision>50</cp:revision>
  <cp:lastPrinted>2017-10-29T04:01:17Z</cp:lastPrinted>
  <dcterms:created xsi:type="dcterms:W3CDTF">2017-10-26T19:55:06Z</dcterms:created>
  <dcterms:modified xsi:type="dcterms:W3CDTF">2017-10-29T18:30:07Z</dcterms:modified>
</cp:coreProperties>
</file>