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1" r:id="rId2"/>
    <p:sldId id="256" r:id="rId3"/>
    <p:sldId id="258" r:id="rId4"/>
    <p:sldId id="262" r:id="rId5"/>
    <p:sldId id="263" r:id="rId6"/>
    <p:sldId id="271" r:id="rId7"/>
    <p:sldId id="270" r:id="rId8"/>
    <p:sldId id="269" r:id="rId9"/>
    <p:sldId id="268" r:id="rId10"/>
    <p:sldId id="267" r:id="rId11"/>
    <p:sldId id="266" r:id="rId12"/>
    <p:sldId id="265" r:id="rId13"/>
    <p:sldId id="264" r:id="rId14"/>
    <p:sldId id="259" r:id="rId15"/>
    <p:sldId id="272" r:id="rId16"/>
    <p:sldId id="281" r:id="rId17"/>
    <p:sldId id="280" r:id="rId18"/>
    <p:sldId id="279" r:id="rId19"/>
    <p:sldId id="278" r:id="rId20"/>
    <p:sldId id="277" r:id="rId21"/>
    <p:sldId id="276" r:id="rId22"/>
    <p:sldId id="275" r:id="rId23"/>
    <p:sldId id="274" r:id="rId24"/>
    <p:sldId id="260" r:id="rId25"/>
    <p:sldId id="282" r:id="rId26"/>
    <p:sldId id="283" r:id="rId27"/>
    <p:sldId id="284" r:id="rId28"/>
    <p:sldId id="285" r:id="rId29"/>
    <p:sldId id="286" r:id="rId30"/>
  </p:sldIdLst>
  <p:sldSz cx="12192000" cy="6858000"/>
  <p:notesSz cx="9028113" cy="707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p:cViewPr varScale="1">
        <p:scale>
          <a:sx n="81" d="100"/>
          <a:sy n="81" d="100"/>
        </p:scale>
        <p:origin x="2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12182" cy="3550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13842" y="0"/>
            <a:ext cx="3912182" cy="355083"/>
          </a:xfrm>
          <a:prstGeom prst="rect">
            <a:avLst/>
          </a:prstGeom>
        </p:spPr>
        <p:txBody>
          <a:bodyPr vert="horz" lIns="91440" tIns="45720" rIns="91440" bIns="45720" rtlCol="0"/>
          <a:lstStyle>
            <a:lvl1pPr algn="r">
              <a:defRPr sz="1200"/>
            </a:lvl1pPr>
          </a:lstStyle>
          <a:p>
            <a:fld id="{C00673FB-44A0-4399-93FD-7F4E4B3F0944}" type="datetimeFigureOut">
              <a:rPr lang="en-US" smtClean="0"/>
              <a:t>12/3/2017</a:t>
            </a:fld>
            <a:endParaRPr lang="en-US"/>
          </a:p>
        </p:txBody>
      </p:sp>
      <p:sp>
        <p:nvSpPr>
          <p:cNvPr id="4" name="Footer Placeholder 3"/>
          <p:cNvSpPr>
            <a:spLocks noGrp="1"/>
          </p:cNvSpPr>
          <p:nvPr>
            <p:ph type="ftr" sz="quarter" idx="2"/>
          </p:nvPr>
        </p:nvSpPr>
        <p:spPr>
          <a:xfrm>
            <a:off x="0" y="6721993"/>
            <a:ext cx="3912182" cy="3550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13842" y="6721993"/>
            <a:ext cx="3912182" cy="355082"/>
          </a:xfrm>
          <a:prstGeom prst="rect">
            <a:avLst/>
          </a:prstGeom>
        </p:spPr>
        <p:txBody>
          <a:bodyPr vert="horz" lIns="91440" tIns="45720" rIns="91440" bIns="45720" rtlCol="0" anchor="b"/>
          <a:lstStyle>
            <a:lvl1pPr algn="r">
              <a:defRPr sz="1200"/>
            </a:lvl1pPr>
          </a:lstStyle>
          <a:p>
            <a:fld id="{CDF55CD0-97E8-4CF7-A414-0A8FE6B1340F}" type="slidenum">
              <a:rPr lang="en-US" smtClean="0"/>
              <a:t>‹#›</a:t>
            </a:fld>
            <a:endParaRPr lang="en-US"/>
          </a:p>
        </p:txBody>
      </p:sp>
    </p:spTree>
    <p:extLst>
      <p:ext uri="{BB962C8B-B14F-4D97-AF65-F5344CB8AC3E}">
        <p14:creationId xmlns:p14="http://schemas.microsoft.com/office/powerpoint/2010/main" val="1930753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12182" cy="35508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13842" y="0"/>
            <a:ext cx="3912182" cy="355083"/>
          </a:xfrm>
          <a:prstGeom prst="rect">
            <a:avLst/>
          </a:prstGeom>
        </p:spPr>
        <p:txBody>
          <a:bodyPr vert="horz" lIns="91440" tIns="45720" rIns="91440" bIns="45720" rtlCol="0"/>
          <a:lstStyle>
            <a:lvl1pPr algn="r">
              <a:defRPr sz="1200"/>
            </a:lvl1pPr>
          </a:lstStyle>
          <a:p>
            <a:fld id="{F17083F0-FA0E-45D7-AF48-173EEC138BC6}" type="datetimeFigureOut">
              <a:rPr lang="en-US" smtClean="0"/>
              <a:t>12/2/2017</a:t>
            </a:fld>
            <a:endParaRPr lang="en-US"/>
          </a:p>
        </p:txBody>
      </p:sp>
      <p:sp>
        <p:nvSpPr>
          <p:cNvPr id="4" name="Slide Image Placeholder 3"/>
          <p:cNvSpPr>
            <a:spLocks noGrp="1" noRot="1" noChangeAspect="1"/>
          </p:cNvSpPr>
          <p:nvPr>
            <p:ph type="sldImg" idx="2"/>
          </p:nvPr>
        </p:nvSpPr>
        <p:spPr>
          <a:xfrm>
            <a:off x="2390775" y="884238"/>
            <a:ext cx="4246563" cy="23891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2812" y="3405842"/>
            <a:ext cx="7222490" cy="278659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721993"/>
            <a:ext cx="3912182" cy="3550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13842" y="6721993"/>
            <a:ext cx="3912182" cy="355082"/>
          </a:xfrm>
          <a:prstGeom prst="rect">
            <a:avLst/>
          </a:prstGeom>
        </p:spPr>
        <p:txBody>
          <a:bodyPr vert="horz" lIns="91440" tIns="45720" rIns="91440" bIns="45720" rtlCol="0" anchor="b"/>
          <a:lstStyle>
            <a:lvl1pPr algn="r">
              <a:defRPr sz="1200"/>
            </a:lvl1pPr>
          </a:lstStyle>
          <a:p>
            <a:fld id="{F279CB18-E116-4A4B-A08D-577BE45FC4D4}" type="slidenum">
              <a:rPr lang="en-US" smtClean="0"/>
              <a:t>‹#›</a:t>
            </a:fld>
            <a:endParaRPr lang="en-US"/>
          </a:p>
        </p:txBody>
      </p:sp>
    </p:spTree>
    <p:extLst>
      <p:ext uri="{BB962C8B-B14F-4D97-AF65-F5344CB8AC3E}">
        <p14:creationId xmlns:p14="http://schemas.microsoft.com/office/powerpoint/2010/main" val="92988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our DBRP,</a:t>
            </a:r>
            <a:r>
              <a:rPr lang="en-US" baseline="0" dirty="0" smtClean="0"/>
              <a:t> studied Israelites captivity by Babylonians .  Daniel prays &amp; some were able to come back to the land but not all.  They came back-started rebuilding, stalled 16 years- Haggai &amp; Zechariah stirred up people to build- they did.  The Medes &amp; the Persians are in power now as we come to the book of Esther (time frame between chapters Ezra 6 &amp; 7).  </a:t>
            </a:r>
            <a:r>
              <a:rPr lang="en-US" baseline="0" dirty="0" err="1" smtClean="0"/>
              <a:t>Aheseurus</a:t>
            </a:r>
            <a:r>
              <a:rPr lang="en-US" baseline="0" dirty="0" smtClean="0"/>
              <a:t>- Hebrew, Xerxes (Greek) is ruling from 486-464.  The book takes place from about 483-473. It </a:t>
            </a:r>
            <a:r>
              <a:rPr lang="en-US" sz="1200" b="0" i="0" kern="1200" dirty="0" smtClean="0">
                <a:solidFill>
                  <a:schemeClr val="tx1"/>
                </a:solidFill>
                <a:effectLst/>
                <a:latin typeface="+mn-lt"/>
                <a:ea typeface="+mn-ea"/>
                <a:cs typeface="+mn-cs"/>
              </a:rPr>
              <a:t>illustrates how God uses ordinary people to overcome apparently impossible obstacles to His plan.  God protects His people even though His name is not used in the book.  God is working even though not seen.  His unseen hand is in it all (Lord I Believe).  There is</a:t>
            </a:r>
            <a:r>
              <a:rPr lang="en-US" sz="1200" b="0" i="0" kern="1200" baseline="0" dirty="0" smtClean="0">
                <a:solidFill>
                  <a:schemeClr val="tx1"/>
                </a:solidFill>
                <a:effectLst/>
                <a:latin typeface="+mn-lt"/>
                <a:ea typeface="+mn-ea"/>
                <a:cs typeface="+mn-cs"/>
              </a:rPr>
              <a:t> a </a:t>
            </a:r>
            <a:r>
              <a:rPr lang="en-US" sz="1200" b="0" i="0" kern="1200" dirty="0" smtClean="0">
                <a:solidFill>
                  <a:schemeClr val="tx1"/>
                </a:solidFill>
                <a:effectLst/>
                <a:latin typeface="+mn-lt"/>
                <a:ea typeface="+mn-ea"/>
                <a:cs typeface="+mn-cs"/>
              </a:rPr>
              <a:t>spiritual battle</a:t>
            </a:r>
            <a:r>
              <a:rPr lang="en-US" sz="1200" b="0" i="0" kern="1200" baseline="0" dirty="0" smtClean="0">
                <a:solidFill>
                  <a:schemeClr val="tx1"/>
                </a:solidFill>
                <a:effectLst/>
                <a:latin typeface="+mn-lt"/>
                <a:ea typeface="+mn-ea"/>
                <a:cs typeface="+mn-cs"/>
              </a:rPr>
              <a:t> going on between good &amp; evil since time began until now.  To set up how Esther becomes queen, Xerxes has a party that lasts 6 months, &amp; decides to have queen Vashti to display her beauty before all the people, she refuses, and he is advised to find another queen.  Beauty contest set up of all the virgins in the land and Esther is one of them.  She finds favor before all the people and becomes queen. </a:t>
            </a:r>
            <a:endParaRPr lang="en-US" dirty="0" smtClean="0"/>
          </a:p>
          <a:p>
            <a:endParaRPr lang="en-US" dirty="0"/>
          </a:p>
        </p:txBody>
      </p:sp>
      <p:sp>
        <p:nvSpPr>
          <p:cNvPr id="4" name="Slide Number Placeholder 3"/>
          <p:cNvSpPr>
            <a:spLocks noGrp="1"/>
          </p:cNvSpPr>
          <p:nvPr>
            <p:ph type="sldNum" sz="quarter" idx="10"/>
          </p:nvPr>
        </p:nvSpPr>
        <p:spPr/>
        <p:txBody>
          <a:bodyPr/>
          <a:lstStyle/>
          <a:p>
            <a:fld id="{F279CB18-E116-4A4B-A08D-577BE45FC4D4}" type="slidenum">
              <a:rPr lang="en-US" smtClean="0"/>
              <a:t>1</a:t>
            </a:fld>
            <a:endParaRPr lang="en-US"/>
          </a:p>
        </p:txBody>
      </p:sp>
    </p:spTree>
    <p:extLst>
      <p:ext uri="{BB962C8B-B14F-4D97-AF65-F5344CB8AC3E}">
        <p14:creationId xmlns:p14="http://schemas.microsoft.com/office/powerpoint/2010/main" val="58302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DBRP,</a:t>
            </a:r>
            <a:r>
              <a:rPr lang="en-US" baseline="0" dirty="0" smtClean="0"/>
              <a:t> studied Israelites captivity by Babylonians .  Daniel prays &amp; some were able to come back to the land but not all.  They came back-started rebuilding, stalled 16 years- Haggai &amp; Zechariah stirred up people to build- they did.  The Medes &amp; the Persians are in power now as we come to the book of Esther (time frame between chapters Ezra 6 &amp; 7).  </a:t>
            </a:r>
            <a:r>
              <a:rPr lang="en-US" baseline="0" dirty="0" err="1" smtClean="0"/>
              <a:t>Aheseurus</a:t>
            </a:r>
            <a:r>
              <a:rPr lang="en-US" baseline="0" dirty="0" smtClean="0"/>
              <a:t>- Hebrew, Xerxes (Greek) is ruling from 486-464.  The book takes place from about 483-473. It </a:t>
            </a:r>
            <a:r>
              <a:rPr lang="en-US" sz="1200" b="0" i="0" kern="1200" dirty="0" smtClean="0">
                <a:solidFill>
                  <a:schemeClr val="tx1"/>
                </a:solidFill>
                <a:effectLst/>
                <a:latin typeface="+mn-lt"/>
                <a:ea typeface="+mn-ea"/>
                <a:cs typeface="+mn-cs"/>
              </a:rPr>
              <a:t>illustrates how God uses ordinary people to overcome apparently impossible obstacles to His plan.  God protects His people even though His name is not used in the book.  God is working even though not seen.  His unseen hand is in it all (Lord I Believe).  There is</a:t>
            </a:r>
            <a:r>
              <a:rPr lang="en-US" sz="1200" b="0" i="0" kern="1200" baseline="0" dirty="0" smtClean="0">
                <a:solidFill>
                  <a:schemeClr val="tx1"/>
                </a:solidFill>
                <a:effectLst/>
                <a:latin typeface="+mn-lt"/>
                <a:ea typeface="+mn-ea"/>
                <a:cs typeface="+mn-cs"/>
              </a:rPr>
              <a:t> a </a:t>
            </a:r>
            <a:r>
              <a:rPr lang="en-US" sz="1200" b="0" i="0" kern="1200" dirty="0" smtClean="0">
                <a:solidFill>
                  <a:schemeClr val="tx1"/>
                </a:solidFill>
                <a:effectLst/>
                <a:latin typeface="+mn-lt"/>
                <a:ea typeface="+mn-ea"/>
                <a:cs typeface="+mn-cs"/>
              </a:rPr>
              <a:t>spiritual battle</a:t>
            </a:r>
            <a:r>
              <a:rPr lang="en-US" sz="1200" b="0" i="0" kern="1200" baseline="0" dirty="0" smtClean="0">
                <a:solidFill>
                  <a:schemeClr val="tx1"/>
                </a:solidFill>
                <a:effectLst/>
                <a:latin typeface="+mn-lt"/>
                <a:ea typeface="+mn-ea"/>
                <a:cs typeface="+mn-cs"/>
              </a:rPr>
              <a:t> going on between good &amp; evil since time began until now.  To set up how Esther becomes queen, Xerxes has a party that lasts 6 months, &amp; decides to have queen Vashti to display her beauty before all the people, she refuses, and he is advised to find another queen.  Beauty contest set up of all the virgins in the land and Esther is one of them.  She finds favor before all the people and becomes queen. </a:t>
            </a:r>
            <a:endParaRPr lang="en-US" dirty="0"/>
          </a:p>
        </p:txBody>
      </p:sp>
      <p:sp>
        <p:nvSpPr>
          <p:cNvPr id="4" name="Slide Number Placeholder 3"/>
          <p:cNvSpPr>
            <a:spLocks noGrp="1"/>
          </p:cNvSpPr>
          <p:nvPr>
            <p:ph type="sldNum" sz="quarter" idx="10"/>
          </p:nvPr>
        </p:nvSpPr>
        <p:spPr/>
        <p:txBody>
          <a:bodyPr/>
          <a:lstStyle/>
          <a:p>
            <a:fld id="{F279CB18-E116-4A4B-A08D-577BE45FC4D4}" type="slidenum">
              <a:rPr lang="en-US" smtClean="0"/>
              <a:t>2</a:t>
            </a:fld>
            <a:endParaRPr lang="en-US"/>
          </a:p>
        </p:txBody>
      </p:sp>
    </p:spTree>
    <p:extLst>
      <p:ext uri="{BB962C8B-B14F-4D97-AF65-F5344CB8AC3E}">
        <p14:creationId xmlns:p14="http://schemas.microsoft.com/office/powerpoint/2010/main" val="2665310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Jews in captivity</a:t>
            </a:r>
            <a:r>
              <a:rPr lang="en-US" baseline="0" dirty="0" smtClean="0"/>
              <a:t> in a foreign land, have nothing, the orphan Esther who was submissive &amp; obedient to Mordecai rises to the palace as the queen to be in place so that she can save her people with Mordecai who had wisdom to guide her, and eventually the enemy.  Our enemy is the devil who like Haman wants us do his will &amp; submit, who hates God, and wants us to be enslaved in our sins &amp; suffer, but Jesus overcome the devil &amp; his temptations, and died on the cross so that we can be forgiven of our sins.  If we are going to go to heaven, we should respond to Jesus’ sacrifice &amp; compassion with humble submission and obedience. Will you respond by obeying the gospel?</a:t>
            </a:r>
            <a:endParaRPr lang="en-US" dirty="0"/>
          </a:p>
        </p:txBody>
      </p:sp>
      <p:sp>
        <p:nvSpPr>
          <p:cNvPr id="4" name="Slide Number Placeholder 3"/>
          <p:cNvSpPr>
            <a:spLocks noGrp="1"/>
          </p:cNvSpPr>
          <p:nvPr>
            <p:ph type="sldNum" sz="quarter" idx="10"/>
          </p:nvPr>
        </p:nvSpPr>
        <p:spPr/>
        <p:txBody>
          <a:bodyPr/>
          <a:lstStyle/>
          <a:p>
            <a:fld id="{F279CB18-E116-4A4B-A08D-577BE45FC4D4}" type="slidenum">
              <a:rPr lang="en-US" smtClean="0"/>
              <a:t>28</a:t>
            </a:fld>
            <a:endParaRPr lang="en-US"/>
          </a:p>
        </p:txBody>
      </p:sp>
    </p:spTree>
    <p:extLst>
      <p:ext uri="{BB962C8B-B14F-4D97-AF65-F5344CB8AC3E}">
        <p14:creationId xmlns:p14="http://schemas.microsoft.com/office/powerpoint/2010/main" val="98405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0DAF56-281A-4E46-BDF2-17361706AD4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166379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DAF56-281A-4E46-BDF2-17361706AD4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193871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DAF56-281A-4E46-BDF2-17361706AD4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145342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DAF56-281A-4E46-BDF2-17361706AD4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306613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DAF56-281A-4E46-BDF2-17361706AD4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39072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0DAF56-281A-4E46-BDF2-17361706AD41}"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207515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0DAF56-281A-4E46-BDF2-17361706AD41}" type="datetimeFigureOut">
              <a:rPr lang="en-US" smtClean="0"/>
              <a:t>12/2/2017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517698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DAF56-281A-4E46-BDF2-17361706AD41}"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616725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DAF56-281A-4E46-BDF2-17361706AD41}" type="datetimeFigureOut">
              <a:rPr lang="en-US" smtClean="0"/>
              <a:t>12/2/2017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134264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DAF56-281A-4E46-BDF2-17361706AD41}"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243946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0DAF56-281A-4E46-BDF2-17361706AD41}" type="datetimeFigureOut">
              <a:rPr lang="en-US" smtClean="0"/>
              <a:t>12/2/2017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BD619-DE7E-458B-AFD2-DFECDC78F9FD}" type="slidenum">
              <a:rPr lang="en-US" smtClean="0"/>
              <a:t>‹#›</a:t>
            </a:fld>
            <a:endParaRPr lang="en-US"/>
          </a:p>
        </p:txBody>
      </p:sp>
    </p:spTree>
    <p:extLst>
      <p:ext uri="{BB962C8B-B14F-4D97-AF65-F5344CB8AC3E}">
        <p14:creationId xmlns:p14="http://schemas.microsoft.com/office/powerpoint/2010/main" val="391832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DAF56-281A-4E46-BDF2-17361706AD41}" type="datetimeFigureOut">
              <a:rPr lang="en-US" smtClean="0"/>
              <a:t>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BD619-DE7E-458B-AFD2-DFECDC78F9FD}" type="slidenum">
              <a:rPr lang="en-US" smtClean="0"/>
              <a:t>‹#›</a:t>
            </a:fld>
            <a:endParaRPr lang="en-US"/>
          </a:p>
        </p:txBody>
      </p:sp>
    </p:spTree>
    <p:extLst>
      <p:ext uri="{BB962C8B-B14F-4D97-AF65-F5344CB8AC3E}">
        <p14:creationId xmlns:p14="http://schemas.microsoft.com/office/powerpoint/2010/main" val="1280681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solidFill>
                  <a:srgbClr val="FFFF00"/>
                </a:solidFill>
                <a:latin typeface="Tahoma" panose="020B0604030504040204" pitchFamily="34" charset="0"/>
                <a:ea typeface="Tahoma" panose="020B0604030504040204" pitchFamily="34" charset="0"/>
                <a:cs typeface="Tahoma" panose="020B0604030504040204" pitchFamily="34" charset="0"/>
              </a:rPr>
              <a:t>Hymns for Worship at </a:t>
            </a:r>
            <a:r>
              <a:rPr lang="en-US" sz="55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Woodmont</a:t>
            </a:r>
            <a:endParaRPr lang="en-US" sz="5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15s- Exalted</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21s- On Bended Knee I Come</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90s- Come Share the Lord</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9- Our God, He is Alive</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343- Let Him Have His Way with Thee</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496- We Have an Anchor</a:t>
            </a:r>
          </a:p>
        </p:txBody>
      </p:sp>
    </p:spTree>
    <p:extLst>
      <p:ext uri="{BB962C8B-B14F-4D97-AF65-F5344CB8AC3E}">
        <p14:creationId xmlns:p14="http://schemas.microsoft.com/office/powerpoint/2010/main" val="996395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3102949"/>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Wants all bowing to his will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 4:9</a:t>
                      </a:r>
                      <a:r>
                        <a:rPr lang="en-US" sz="3300" dirty="0">
                          <a:effectLst/>
                          <a:latin typeface="Tahoma" panose="020B0604030504040204" pitchFamily="34" charset="0"/>
                          <a:ea typeface="Tahoma" panose="020B0604030504040204" pitchFamily="34" charset="0"/>
                          <a:cs typeface="Tahoma" panose="020B0604030504040204" pitchFamily="34" charset="0"/>
                        </a:rPr>
                        <a:t>;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2 </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Ti</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2:26)</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Must </a:t>
                      </a:r>
                      <a:r>
                        <a:rPr lang="en-US" sz="3300" dirty="0" smtClean="0">
                          <a:effectLst/>
                          <a:latin typeface="Tahoma" panose="020B0604030504040204" pitchFamily="34" charset="0"/>
                          <a:ea typeface="Tahoma" panose="020B0604030504040204" pitchFamily="34" charset="0"/>
                          <a:cs typeface="Tahoma" panose="020B0604030504040204" pitchFamily="34" charset="0"/>
                        </a:rPr>
                        <a:t>only worship </a:t>
                      </a:r>
                      <a:r>
                        <a:rPr lang="en-US" sz="3300" dirty="0">
                          <a:effectLst/>
                          <a:latin typeface="Tahoma" panose="020B0604030504040204" pitchFamily="34" charset="0"/>
                          <a:ea typeface="Tahoma" panose="020B0604030504040204" pitchFamily="34" charset="0"/>
                          <a:cs typeface="Tahoma" panose="020B0604030504040204" pitchFamily="34" charset="0"/>
                        </a:rPr>
                        <a:t>God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a:t>
                      </a:r>
                      <a:r>
                        <a:rPr lang="en-US" sz="3300" dirty="0">
                          <a:effectLst/>
                          <a:latin typeface="Tahoma" panose="020B0604030504040204" pitchFamily="34" charset="0"/>
                          <a:ea typeface="Tahoma" panose="020B0604030504040204" pitchFamily="34" charset="0"/>
                          <a:cs typeface="Tahoma" panose="020B0604030504040204" pitchFamily="34" charset="0"/>
                        </a:rPr>
                        <a:t>. 4:10)</a:t>
                      </a: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Writes </a:t>
                      </a:r>
                      <a:r>
                        <a:rPr lang="en-US" sz="3300" b="0" dirty="0">
                          <a:effectLst/>
                          <a:latin typeface="Tahoma" panose="020B0604030504040204" pitchFamily="34" charset="0"/>
                          <a:ea typeface="Tahoma" panose="020B0604030504040204" pitchFamily="34" charset="0"/>
                          <a:cs typeface="Tahoma" panose="020B0604030504040204" pitchFamily="34" charset="0"/>
                        </a:rPr>
                        <a:t>irrevocable decree-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death to all Jews </a:t>
                      </a:r>
                      <a:r>
                        <a:rPr lang="en-US" sz="3300" b="0" dirty="0">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Had Faith </a:t>
                      </a:r>
                      <a:r>
                        <a:rPr lang="en-US" sz="3300" dirty="0">
                          <a:effectLst/>
                          <a:latin typeface="Tahoma" panose="020B0604030504040204" pitchFamily="34" charset="0"/>
                          <a:ea typeface="Tahoma" panose="020B0604030504040204" pitchFamily="34" charset="0"/>
                          <a:cs typeface="Tahoma" panose="020B0604030504040204" pitchFamily="34" charset="0"/>
                        </a:rPr>
                        <a:t>in God’s Deliverance (4:14)</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9341330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36662249"/>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Wants all bowing to his will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 4:9</a:t>
                      </a:r>
                      <a:r>
                        <a:rPr lang="en-US" sz="3300" dirty="0">
                          <a:effectLst/>
                          <a:latin typeface="Tahoma" panose="020B0604030504040204" pitchFamily="34" charset="0"/>
                          <a:ea typeface="Tahoma" panose="020B0604030504040204" pitchFamily="34" charset="0"/>
                          <a:cs typeface="Tahoma" panose="020B0604030504040204" pitchFamily="34" charset="0"/>
                        </a:rPr>
                        <a:t>;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2 </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Ti</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2:26)</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Must </a:t>
                      </a:r>
                      <a:r>
                        <a:rPr lang="en-US" sz="3300" dirty="0" smtClean="0">
                          <a:effectLst/>
                          <a:latin typeface="Tahoma" panose="020B0604030504040204" pitchFamily="34" charset="0"/>
                          <a:ea typeface="Tahoma" panose="020B0604030504040204" pitchFamily="34" charset="0"/>
                          <a:cs typeface="Tahoma" panose="020B0604030504040204" pitchFamily="34" charset="0"/>
                        </a:rPr>
                        <a:t>only worship </a:t>
                      </a:r>
                      <a:r>
                        <a:rPr lang="en-US" sz="3300" dirty="0">
                          <a:effectLst/>
                          <a:latin typeface="Tahoma" panose="020B0604030504040204" pitchFamily="34" charset="0"/>
                          <a:ea typeface="Tahoma" panose="020B0604030504040204" pitchFamily="34" charset="0"/>
                          <a:cs typeface="Tahoma" panose="020B0604030504040204" pitchFamily="34" charset="0"/>
                        </a:rPr>
                        <a:t>God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a:t>
                      </a:r>
                      <a:r>
                        <a:rPr lang="en-US" sz="3300" dirty="0">
                          <a:effectLst/>
                          <a:latin typeface="Tahoma" panose="020B0604030504040204" pitchFamily="34" charset="0"/>
                          <a:ea typeface="Tahoma" panose="020B0604030504040204" pitchFamily="34" charset="0"/>
                          <a:cs typeface="Tahoma" panose="020B0604030504040204" pitchFamily="34" charset="0"/>
                        </a:rPr>
                        <a:t>. 4:10)</a:t>
                      </a: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Writes </a:t>
                      </a:r>
                      <a:r>
                        <a:rPr lang="en-US" sz="3300" b="0" dirty="0">
                          <a:effectLst/>
                          <a:latin typeface="Tahoma" panose="020B0604030504040204" pitchFamily="34" charset="0"/>
                          <a:ea typeface="Tahoma" panose="020B0604030504040204" pitchFamily="34" charset="0"/>
                          <a:cs typeface="Tahoma" panose="020B0604030504040204" pitchFamily="34" charset="0"/>
                        </a:rPr>
                        <a:t>irrevocable decree-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death to all Jews </a:t>
                      </a:r>
                      <a:r>
                        <a:rPr lang="en-US" sz="3300" b="0" dirty="0">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Had Faith </a:t>
                      </a:r>
                      <a:r>
                        <a:rPr lang="en-US" sz="3300" dirty="0">
                          <a:effectLst/>
                          <a:latin typeface="Tahoma" panose="020B0604030504040204" pitchFamily="34" charset="0"/>
                          <a:ea typeface="Tahoma" panose="020B0604030504040204" pitchFamily="34" charset="0"/>
                          <a:cs typeface="Tahoma" panose="020B0604030504040204" pitchFamily="34" charset="0"/>
                        </a:rPr>
                        <a:t>in God’s Deliverance (4:14)</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Had the Jews </a:t>
                      </a:r>
                      <a:r>
                        <a:rPr lang="en-US" sz="3300" dirty="0">
                          <a:effectLst/>
                          <a:latin typeface="Tahoma" panose="020B0604030504040204" pitchFamily="34" charset="0"/>
                          <a:ea typeface="Tahoma" panose="020B0604030504040204" pitchFamily="34" charset="0"/>
                          <a:cs typeface="Tahoma" panose="020B0604030504040204" pitchFamily="34" charset="0"/>
                        </a:rPr>
                        <a:t>fast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3 </a:t>
                      </a:r>
                      <a:r>
                        <a:rPr lang="en-US" sz="3300" dirty="0">
                          <a:effectLst/>
                          <a:latin typeface="Tahoma" panose="020B0604030504040204" pitchFamily="34" charset="0"/>
                          <a:ea typeface="Tahoma" panose="020B0604030504040204" pitchFamily="34" charset="0"/>
                          <a:cs typeface="Tahoma" panose="020B0604030504040204" pitchFamily="34" charset="0"/>
                        </a:rPr>
                        <a:t>days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a:effectLst/>
                          <a:latin typeface="Tahoma" panose="020B0604030504040204" pitchFamily="34" charset="0"/>
                          <a:ea typeface="Tahoma" panose="020B0604030504040204" pitchFamily="34" charset="0"/>
                          <a:cs typeface="Tahoma" panose="020B0604030504040204" pitchFamily="34" charset="0"/>
                        </a:rPr>
                        <a:t>4:16)</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5986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8391073"/>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Wants all bowing to his will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 4:9</a:t>
                      </a:r>
                      <a:r>
                        <a:rPr lang="en-US" sz="3300" dirty="0">
                          <a:effectLst/>
                          <a:latin typeface="Tahoma" panose="020B0604030504040204" pitchFamily="34" charset="0"/>
                          <a:ea typeface="Tahoma" panose="020B0604030504040204" pitchFamily="34" charset="0"/>
                          <a:cs typeface="Tahoma" panose="020B0604030504040204" pitchFamily="34" charset="0"/>
                        </a:rPr>
                        <a:t>;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2 </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Ti</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2:26)</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Must </a:t>
                      </a:r>
                      <a:r>
                        <a:rPr lang="en-US" sz="3300" dirty="0" smtClean="0">
                          <a:effectLst/>
                          <a:latin typeface="Tahoma" panose="020B0604030504040204" pitchFamily="34" charset="0"/>
                          <a:ea typeface="Tahoma" panose="020B0604030504040204" pitchFamily="34" charset="0"/>
                          <a:cs typeface="Tahoma" panose="020B0604030504040204" pitchFamily="34" charset="0"/>
                        </a:rPr>
                        <a:t>only worship </a:t>
                      </a:r>
                      <a:r>
                        <a:rPr lang="en-US" sz="3300" dirty="0">
                          <a:effectLst/>
                          <a:latin typeface="Tahoma" panose="020B0604030504040204" pitchFamily="34" charset="0"/>
                          <a:ea typeface="Tahoma" panose="020B0604030504040204" pitchFamily="34" charset="0"/>
                          <a:cs typeface="Tahoma" panose="020B0604030504040204" pitchFamily="34" charset="0"/>
                        </a:rPr>
                        <a:t>God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a:t>
                      </a:r>
                      <a:r>
                        <a:rPr lang="en-US" sz="3300" dirty="0">
                          <a:effectLst/>
                          <a:latin typeface="Tahoma" panose="020B0604030504040204" pitchFamily="34" charset="0"/>
                          <a:ea typeface="Tahoma" panose="020B0604030504040204" pitchFamily="34" charset="0"/>
                          <a:cs typeface="Tahoma" panose="020B0604030504040204" pitchFamily="34" charset="0"/>
                        </a:rPr>
                        <a:t>. 4:10)</a:t>
                      </a: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Writes </a:t>
                      </a:r>
                      <a:r>
                        <a:rPr lang="en-US" sz="3300" b="0" dirty="0">
                          <a:effectLst/>
                          <a:latin typeface="Tahoma" panose="020B0604030504040204" pitchFamily="34" charset="0"/>
                          <a:ea typeface="Tahoma" panose="020B0604030504040204" pitchFamily="34" charset="0"/>
                          <a:cs typeface="Tahoma" panose="020B0604030504040204" pitchFamily="34" charset="0"/>
                        </a:rPr>
                        <a:t>irrevocable decree-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death to all Jews </a:t>
                      </a:r>
                      <a:r>
                        <a:rPr lang="en-US" sz="3300" b="0" dirty="0">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Had Faith </a:t>
                      </a:r>
                      <a:r>
                        <a:rPr lang="en-US" sz="3300" dirty="0">
                          <a:effectLst/>
                          <a:latin typeface="Tahoma" panose="020B0604030504040204" pitchFamily="34" charset="0"/>
                          <a:ea typeface="Tahoma" panose="020B0604030504040204" pitchFamily="34" charset="0"/>
                          <a:cs typeface="Tahoma" panose="020B0604030504040204" pitchFamily="34" charset="0"/>
                        </a:rPr>
                        <a:t>in God’s Deliverance (4:14)</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Had the Jews </a:t>
                      </a:r>
                      <a:r>
                        <a:rPr lang="en-US" sz="3300" dirty="0">
                          <a:effectLst/>
                          <a:latin typeface="Tahoma" panose="020B0604030504040204" pitchFamily="34" charset="0"/>
                          <a:ea typeface="Tahoma" panose="020B0604030504040204" pitchFamily="34" charset="0"/>
                          <a:cs typeface="Tahoma" panose="020B0604030504040204" pitchFamily="34" charset="0"/>
                        </a:rPr>
                        <a:t>fast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3 </a:t>
                      </a:r>
                      <a:r>
                        <a:rPr lang="en-US" sz="3300" dirty="0">
                          <a:effectLst/>
                          <a:latin typeface="Tahoma" panose="020B0604030504040204" pitchFamily="34" charset="0"/>
                          <a:ea typeface="Tahoma" panose="020B0604030504040204" pitchFamily="34" charset="0"/>
                          <a:cs typeface="Tahoma" panose="020B0604030504040204" pitchFamily="34" charset="0"/>
                        </a:rPr>
                        <a:t>days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a:effectLst/>
                          <a:latin typeface="Tahoma" panose="020B0604030504040204" pitchFamily="34" charset="0"/>
                          <a:ea typeface="Tahoma" panose="020B0604030504040204" pitchFamily="34" charset="0"/>
                          <a:cs typeface="Tahoma" panose="020B0604030504040204" pitchFamily="34" charset="0"/>
                        </a:rPr>
                        <a:t>4:16)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World is under </a:t>
                      </a:r>
                      <a:r>
                        <a:rPr lang="en-US" sz="3300" dirty="0">
                          <a:effectLst/>
                          <a:latin typeface="Tahoma" panose="020B0604030504040204" pitchFamily="34" charset="0"/>
                          <a:ea typeface="Tahoma" panose="020B0604030504040204" pitchFamily="34" charset="0"/>
                          <a:cs typeface="Tahoma" panose="020B0604030504040204" pitchFamily="34" charset="0"/>
                        </a:rPr>
                        <a:t>his power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a:effectLst/>
                          <a:latin typeface="Tahoma" panose="020B0604030504040204" pitchFamily="34" charset="0"/>
                          <a:ea typeface="Tahoma" panose="020B0604030504040204" pitchFamily="34" charset="0"/>
                          <a:cs typeface="Tahoma" panose="020B0604030504040204" pitchFamily="34" charset="0"/>
                        </a:rPr>
                        <a:t>1 Jn. 5:19)</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183610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97493873"/>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Wants all bowing to his will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 4:9</a:t>
                      </a:r>
                      <a:r>
                        <a:rPr lang="en-US" sz="3300" dirty="0">
                          <a:effectLst/>
                          <a:latin typeface="Tahoma" panose="020B0604030504040204" pitchFamily="34" charset="0"/>
                          <a:ea typeface="Tahoma" panose="020B0604030504040204" pitchFamily="34" charset="0"/>
                          <a:cs typeface="Tahoma" panose="020B0604030504040204" pitchFamily="34" charset="0"/>
                        </a:rPr>
                        <a:t>;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2 </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Ti</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2:26)</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Must </a:t>
                      </a:r>
                      <a:r>
                        <a:rPr lang="en-US" sz="3300" dirty="0" smtClean="0">
                          <a:effectLst/>
                          <a:latin typeface="Tahoma" panose="020B0604030504040204" pitchFamily="34" charset="0"/>
                          <a:ea typeface="Tahoma" panose="020B0604030504040204" pitchFamily="34" charset="0"/>
                          <a:cs typeface="Tahoma" panose="020B0604030504040204" pitchFamily="34" charset="0"/>
                        </a:rPr>
                        <a:t>only worship </a:t>
                      </a:r>
                      <a:r>
                        <a:rPr lang="en-US" sz="3300" dirty="0">
                          <a:effectLst/>
                          <a:latin typeface="Tahoma" panose="020B0604030504040204" pitchFamily="34" charset="0"/>
                          <a:ea typeface="Tahoma" panose="020B0604030504040204" pitchFamily="34" charset="0"/>
                          <a:cs typeface="Tahoma" panose="020B0604030504040204" pitchFamily="34" charset="0"/>
                        </a:rPr>
                        <a:t>God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a:t>
                      </a:r>
                      <a:r>
                        <a:rPr lang="en-US" sz="3300" dirty="0">
                          <a:effectLst/>
                          <a:latin typeface="Tahoma" panose="020B0604030504040204" pitchFamily="34" charset="0"/>
                          <a:ea typeface="Tahoma" panose="020B0604030504040204" pitchFamily="34" charset="0"/>
                          <a:cs typeface="Tahoma" panose="020B0604030504040204" pitchFamily="34" charset="0"/>
                        </a:rPr>
                        <a:t>. 4:10)</a:t>
                      </a: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Writes </a:t>
                      </a:r>
                      <a:r>
                        <a:rPr lang="en-US" sz="3300" b="0" dirty="0">
                          <a:effectLst/>
                          <a:latin typeface="Tahoma" panose="020B0604030504040204" pitchFamily="34" charset="0"/>
                          <a:ea typeface="Tahoma" panose="020B0604030504040204" pitchFamily="34" charset="0"/>
                          <a:cs typeface="Tahoma" panose="020B0604030504040204" pitchFamily="34" charset="0"/>
                        </a:rPr>
                        <a:t>irrevocable decree-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death to all Jews </a:t>
                      </a:r>
                      <a:r>
                        <a:rPr lang="en-US" sz="3300" b="0" dirty="0">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Had Faith </a:t>
                      </a:r>
                      <a:r>
                        <a:rPr lang="en-US" sz="3300" dirty="0">
                          <a:effectLst/>
                          <a:latin typeface="Tahoma" panose="020B0604030504040204" pitchFamily="34" charset="0"/>
                          <a:ea typeface="Tahoma" panose="020B0604030504040204" pitchFamily="34" charset="0"/>
                          <a:cs typeface="Tahoma" panose="020B0604030504040204" pitchFamily="34" charset="0"/>
                        </a:rPr>
                        <a:t>in God’s Deliverance (4:14)</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Had the Jews </a:t>
                      </a:r>
                      <a:r>
                        <a:rPr lang="en-US" sz="3300" dirty="0">
                          <a:effectLst/>
                          <a:latin typeface="Tahoma" panose="020B0604030504040204" pitchFamily="34" charset="0"/>
                          <a:ea typeface="Tahoma" panose="020B0604030504040204" pitchFamily="34" charset="0"/>
                          <a:cs typeface="Tahoma" panose="020B0604030504040204" pitchFamily="34" charset="0"/>
                        </a:rPr>
                        <a:t>fast for </a:t>
                      </a:r>
                      <a:r>
                        <a:rPr lang="en-US" sz="3300" dirty="0" smtClean="0">
                          <a:effectLst/>
                          <a:latin typeface="Tahoma" panose="020B0604030504040204" pitchFamily="34" charset="0"/>
                          <a:ea typeface="Tahoma" panose="020B0604030504040204" pitchFamily="34" charset="0"/>
                          <a:cs typeface="Tahoma" panose="020B0604030504040204" pitchFamily="34" charset="0"/>
                        </a:rPr>
                        <a:t>3 </a:t>
                      </a:r>
                      <a:r>
                        <a:rPr lang="en-US" sz="3300" dirty="0">
                          <a:effectLst/>
                          <a:latin typeface="Tahoma" panose="020B0604030504040204" pitchFamily="34" charset="0"/>
                          <a:ea typeface="Tahoma" panose="020B0604030504040204" pitchFamily="34" charset="0"/>
                          <a:cs typeface="Tahoma" panose="020B0604030504040204" pitchFamily="34" charset="0"/>
                        </a:rPr>
                        <a:t>days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a:effectLst/>
                          <a:latin typeface="Tahoma" panose="020B0604030504040204" pitchFamily="34" charset="0"/>
                          <a:ea typeface="Tahoma" panose="020B0604030504040204" pitchFamily="34" charset="0"/>
                          <a:cs typeface="Tahoma" panose="020B0604030504040204" pitchFamily="34" charset="0"/>
                        </a:rPr>
                        <a:t>4:16)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World is under </a:t>
                      </a:r>
                      <a:r>
                        <a:rPr lang="en-US" sz="3300" dirty="0">
                          <a:effectLst/>
                          <a:latin typeface="Tahoma" panose="020B0604030504040204" pitchFamily="34" charset="0"/>
                          <a:ea typeface="Tahoma" panose="020B0604030504040204" pitchFamily="34" charset="0"/>
                          <a:cs typeface="Tahoma" panose="020B0604030504040204" pitchFamily="34" charset="0"/>
                        </a:rPr>
                        <a:t>his power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a:effectLst/>
                          <a:latin typeface="Tahoma" panose="020B0604030504040204" pitchFamily="34" charset="0"/>
                          <a:ea typeface="Tahoma" panose="020B0604030504040204" pitchFamily="34" charset="0"/>
                          <a:cs typeface="Tahoma" panose="020B0604030504040204" pitchFamily="34" charset="0"/>
                        </a:rPr>
                        <a:t>1 Jn. 5:19)</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Trusted </a:t>
                      </a:r>
                      <a:r>
                        <a:rPr lang="en-US" sz="3300" dirty="0">
                          <a:effectLst/>
                          <a:latin typeface="Tahoma" panose="020B0604030504040204" pitchFamily="34" charset="0"/>
                          <a:ea typeface="Tahoma" panose="020B0604030504040204" pitchFamily="34" charset="0"/>
                          <a:cs typeface="Tahoma" panose="020B0604030504040204" pitchFamily="34" charset="0"/>
                        </a:rPr>
                        <a:t>in God’s Plan (1 </a:t>
                      </a:r>
                      <a:r>
                        <a:rPr lang="en-US" sz="3300" dirty="0" smtClean="0">
                          <a:effectLst/>
                          <a:latin typeface="Tahoma" panose="020B0604030504040204" pitchFamily="34" charset="0"/>
                          <a:ea typeface="Tahoma" panose="020B0604030504040204" pitchFamily="34" charset="0"/>
                          <a:cs typeface="Tahoma" panose="020B0604030504040204" pitchFamily="34" charset="0"/>
                        </a:rPr>
                        <a:t>Pt</a:t>
                      </a:r>
                      <a:r>
                        <a:rPr lang="en-US" sz="3300" dirty="0">
                          <a:effectLst/>
                          <a:latin typeface="Tahoma" panose="020B0604030504040204" pitchFamily="34" charset="0"/>
                          <a:ea typeface="Tahoma" panose="020B0604030504040204" pitchFamily="34" charset="0"/>
                          <a:cs typeface="Tahoma" panose="020B0604030504040204" pitchFamily="34" charset="0"/>
                        </a:rPr>
                        <a:t>. 2:23)</a:t>
                      </a:r>
                    </a:p>
                  </a:txBody>
                  <a:tcPr marL="68580" marR="68580" marT="0" marB="0"/>
                </a:tc>
              </a:tr>
            </a:tbl>
          </a:graphicData>
        </a:graphic>
      </p:graphicFrame>
    </p:spTree>
    <p:extLst>
      <p:ext uri="{BB962C8B-B14F-4D97-AF65-F5344CB8AC3E}">
        <p14:creationId xmlns:p14="http://schemas.microsoft.com/office/powerpoint/2010/main" val="464764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3056738"/>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210456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930853"/>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177227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53511435"/>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874166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04325766"/>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a:effectLst/>
                          <a:latin typeface="Tahoma" panose="020B0604030504040204" pitchFamily="34" charset="0"/>
                          <a:ea typeface="Tahoma" panose="020B0604030504040204" pitchFamily="34" charset="0"/>
                          <a:cs typeface="Tahoma" panose="020B0604030504040204" pitchFamily="34" charset="0"/>
                        </a:rPr>
                        <a:t>Has power of death (Heb. 2:14)</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832797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569146"/>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a:effectLst/>
                          <a:latin typeface="Tahoma" panose="020B0604030504040204" pitchFamily="34" charset="0"/>
                          <a:ea typeface="Tahoma" panose="020B0604030504040204" pitchFamily="34" charset="0"/>
                          <a:cs typeface="Tahoma" panose="020B0604030504040204" pitchFamily="34" charset="0"/>
                        </a:rPr>
                        <a:t>Has power of death (Heb. 2:14)</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Christ died to save man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(Heb. </a:t>
                      </a:r>
                      <a:r>
                        <a:rPr lang="en-US" sz="3300" dirty="0" smtClean="0">
                          <a:effectLst/>
                          <a:latin typeface="Tahoma" panose="020B0604030504040204" pitchFamily="34" charset="0"/>
                          <a:ea typeface="Tahoma" panose="020B0604030504040204" pitchFamily="34" charset="0"/>
                          <a:cs typeface="Tahoma" panose="020B0604030504040204" pitchFamily="34" charset="0"/>
                        </a:rPr>
                        <a:t>2:9)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243834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51454347"/>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a:effectLst/>
                          <a:latin typeface="Tahoma" panose="020B0604030504040204" pitchFamily="34" charset="0"/>
                          <a:ea typeface="Tahoma" panose="020B0604030504040204" pitchFamily="34" charset="0"/>
                          <a:cs typeface="Tahoma" panose="020B0604030504040204" pitchFamily="34" charset="0"/>
                        </a:rPr>
                        <a:t>Has power of death (Heb. 2:14)</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Christ died to save man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(Heb. </a:t>
                      </a:r>
                      <a:r>
                        <a:rPr lang="en-US" sz="3300" dirty="0" smtClean="0">
                          <a:effectLst/>
                          <a:latin typeface="Tahoma" panose="020B0604030504040204" pitchFamily="34" charset="0"/>
                          <a:ea typeface="Tahoma" panose="020B0604030504040204" pitchFamily="34" charset="0"/>
                          <a:cs typeface="Tahoma" panose="020B0604030504040204" pitchFamily="34" charset="0"/>
                        </a:rPr>
                        <a:t>2:9)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His pride </a:t>
                      </a:r>
                      <a:r>
                        <a:rPr lang="en-US" sz="3300" b="0" dirty="0">
                          <a:effectLst/>
                          <a:latin typeface="Tahoma" panose="020B0604030504040204" pitchFamily="34" charset="0"/>
                          <a:ea typeface="Tahoma" panose="020B0604030504040204" pitchFamily="34" charset="0"/>
                          <a:cs typeface="Tahoma" panose="020B0604030504040204" pitchFamily="34" charset="0"/>
                        </a:rPr>
                        <a:t>is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humbled </a:t>
                      </a:r>
                      <a:r>
                        <a:rPr lang="en-US" sz="3300" b="0" dirty="0">
                          <a:effectLst/>
                          <a:latin typeface="Tahoma" panose="020B0604030504040204" pitchFamily="34" charset="0"/>
                          <a:ea typeface="Tahoma" panose="020B0604030504040204" pitchFamily="34" charset="0"/>
                          <a:cs typeface="Tahoma" panose="020B0604030504040204" pitchFamily="34" charset="0"/>
                        </a:rPr>
                        <a:t>(6:1-14)</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28301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34296"/>
          </a:xfrm>
        </p:spPr>
        <p:txBody>
          <a:bodyPr>
            <a:noAutofit/>
          </a:bodyPr>
          <a:lstStyle/>
          <a:p>
            <a:r>
              <a:rPr lang="en-US" sz="4600" dirty="0" smtClean="0">
                <a:solidFill>
                  <a:srgbClr val="FFFF00"/>
                </a:solidFill>
                <a:latin typeface="Tahoma" panose="020B0604030504040204" pitchFamily="34" charset="0"/>
                <a:ea typeface="Tahoma" panose="020B0604030504040204" pitchFamily="34" charset="0"/>
                <a:cs typeface="Tahoma" panose="020B0604030504040204" pitchFamily="34" charset="0"/>
              </a:rPr>
              <a:t>Book of Esther- Jews Spared from Annihilation</a:t>
            </a:r>
            <a:endParaRPr lang="en-US" sz="46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Image result for Book of Esther Jews spared from annihi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11530"/>
            <a:ext cx="12192000" cy="60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7932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0642568"/>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a:effectLst/>
                          <a:latin typeface="Tahoma" panose="020B0604030504040204" pitchFamily="34" charset="0"/>
                          <a:ea typeface="Tahoma" panose="020B0604030504040204" pitchFamily="34" charset="0"/>
                          <a:cs typeface="Tahoma" panose="020B0604030504040204" pitchFamily="34" charset="0"/>
                        </a:rPr>
                        <a:t>Has power of death (Heb. 2:14)</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Christ died to save man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(Heb. </a:t>
                      </a:r>
                      <a:r>
                        <a:rPr lang="en-US" sz="3300" dirty="0" smtClean="0">
                          <a:effectLst/>
                          <a:latin typeface="Tahoma" panose="020B0604030504040204" pitchFamily="34" charset="0"/>
                          <a:ea typeface="Tahoma" panose="020B0604030504040204" pitchFamily="34" charset="0"/>
                          <a:cs typeface="Tahoma" panose="020B0604030504040204" pitchFamily="34" charset="0"/>
                        </a:rPr>
                        <a:t>2:9)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His pride </a:t>
                      </a:r>
                      <a:r>
                        <a:rPr lang="en-US" sz="3300" b="0" dirty="0">
                          <a:effectLst/>
                          <a:latin typeface="Tahoma" panose="020B0604030504040204" pitchFamily="34" charset="0"/>
                          <a:ea typeface="Tahoma" panose="020B0604030504040204" pitchFamily="34" charset="0"/>
                          <a:cs typeface="Tahoma" panose="020B0604030504040204" pitchFamily="34" charset="0"/>
                        </a:rPr>
                        <a:t>is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humbled </a:t>
                      </a:r>
                      <a:r>
                        <a:rPr lang="en-US" sz="3300" b="0" dirty="0">
                          <a:effectLst/>
                          <a:latin typeface="Tahoma" panose="020B0604030504040204" pitchFamily="34" charset="0"/>
                          <a:ea typeface="Tahoma" panose="020B0604030504040204" pitchFamily="34" charset="0"/>
                          <a:cs typeface="Tahoma" panose="020B0604030504040204" pitchFamily="34" charset="0"/>
                        </a:rPr>
                        <a:t>(6:1-14)</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Haman had </a:t>
                      </a:r>
                      <a:r>
                        <a:rPr lang="en-US" sz="3300" dirty="0">
                          <a:effectLst/>
                          <a:latin typeface="Tahoma" panose="020B0604030504040204" pitchFamily="34" charset="0"/>
                          <a:ea typeface="Tahoma" panose="020B0604030504040204" pitchFamily="34" charset="0"/>
                          <a:cs typeface="Tahoma" panose="020B0604030504040204" pitchFamily="34" charset="0"/>
                        </a:rPr>
                        <a:t>to </a:t>
                      </a:r>
                      <a:r>
                        <a:rPr lang="en-US" sz="3300" dirty="0" smtClean="0">
                          <a:effectLst/>
                          <a:latin typeface="Tahoma" panose="020B0604030504040204" pitchFamily="34" charset="0"/>
                          <a:ea typeface="Tahoma" panose="020B0604030504040204" pitchFamily="34" charset="0"/>
                          <a:cs typeface="Tahoma" panose="020B0604030504040204" pitchFamily="34" charset="0"/>
                        </a:rPr>
                        <a:t>honor </a:t>
                      </a:r>
                      <a:r>
                        <a:rPr lang="en-US" sz="3300" dirty="0">
                          <a:effectLst/>
                          <a:latin typeface="Tahoma" panose="020B0604030504040204" pitchFamily="34" charset="0"/>
                          <a:ea typeface="Tahoma" panose="020B0604030504040204" pitchFamily="34" charset="0"/>
                          <a:cs typeface="Tahoma" panose="020B0604030504040204" pitchFamily="34" charset="0"/>
                        </a:rPr>
                        <a:t>him (6:11)</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712984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4064829"/>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a:effectLst/>
                          <a:latin typeface="Tahoma" panose="020B0604030504040204" pitchFamily="34" charset="0"/>
                          <a:ea typeface="Tahoma" panose="020B0604030504040204" pitchFamily="34" charset="0"/>
                          <a:cs typeface="Tahoma" panose="020B0604030504040204" pitchFamily="34" charset="0"/>
                        </a:rPr>
                        <a:t>Has power of death (Heb. 2:14)</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Christ died to save man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(Heb. </a:t>
                      </a:r>
                      <a:r>
                        <a:rPr lang="en-US" sz="3300" dirty="0" smtClean="0">
                          <a:effectLst/>
                          <a:latin typeface="Tahoma" panose="020B0604030504040204" pitchFamily="34" charset="0"/>
                          <a:ea typeface="Tahoma" panose="020B0604030504040204" pitchFamily="34" charset="0"/>
                          <a:cs typeface="Tahoma" panose="020B0604030504040204" pitchFamily="34" charset="0"/>
                        </a:rPr>
                        <a:t>2:9)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His pride </a:t>
                      </a:r>
                      <a:r>
                        <a:rPr lang="en-US" sz="3300" b="0" dirty="0">
                          <a:effectLst/>
                          <a:latin typeface="Tahoma" panose="020B0604030504040204" pitchFamily="34" charset="0"/>
                          <a:ea typeface="Tahoma" panose="020B0604030504040204" pitchFamily="34" charset="0"/>
                          <a:cs typeface="Tahoma" panose="020B0604030504040204" pitchFamily="34" charset="0"/>
                        </a:rPr>
                        <a:t>is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humbled </a:t>
                      </a:r>
                      <a:r>
                        <a:rPr lang="en-US" sz="3300" b="0" dirty="0">
                          <a:effectLst/>
                          <a:latin typeface="Tahoma" panose="020B0604030504040204" pitchFamily="34" charset="0"/>
                          <a:ea typeface="Tahoma" panose="020B0604030504040204" pitchFamily="34" charset="0"/>
                          <a:cs typeface="Tahoma" panose="020B0604030504040204" pitchFamily="34" charset="0"/>
                        </a:rPr>
                        <a:t>(6:1-14)</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Haman had </a:t>
                      </a:r>
                      <a:r>
                        <a:rPr lang="en-US" sz="3300" dirty="0">
                          <a:effectLst/>
                          <a:latin typeface="Tahoma" panose="020B0604030504040204" pitchFamily="34" charset="0"/>
                          <a:ea typeface="Tahoma" panose="020B0604030504040204" pitchFamily="34" charset="0"/>
                          <a:cs typeface="Tahoma" panose="020B0604030504040204" pitchFamily="34" charset="0"/>
                        </a:rPr>
                        <a:t>to </a:t>
                      </a:r>
                      <a:r>
                        <a:rPr lang="en-US" sz="3300" dirty="0" smtClean="0">
                          <a:effectLst/>
                          <a:latin typeface="Tahoma" panose="020B0604030504040204" pitchFamily="34" charset="0"/>
                          <a:ea typeface="Tahoma" panose="020B0604030504040204" pitchFamily="34" charset="0"/>
                          <a:cs typeface="Tahoma" panose="020B0604030504040204" pitchFamily="34" charset="0"/>
                        </a:rPr>
                        <a:t>honor </a:t>
                      </a:r>
                      <a:r>
                        <a:rPr lang="en-US" sz="3300" dirty="0">
                          <a:effectLst/>
                          <a:latin typeface="Tahoma" panose="020B0604030504040204" pitchFamily="34" charset="0"/>
                          <a:ea typeface="Tahoma" panose="020B0604030504040204" pitchFamily="34" charset="0"/>
                          <a:cs typeface="Tahoma" panose="020B0604030504040204" pitchFamily="34" charset="0"/>
                        </a:rPr>
                        <a:t>him (6:11)</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Exposed </a:t>
                      </a:r>
                      <a:r>
                        <a:rPr lang="en-US" sz="3300" dirty="0">
                          <a:effectLst/>
                          <a:latin typeface="Tahoma" panose="020B0604030504040204" pitchFamily="34" charset="0"/>
                          <a:ea typeface="Tahoma" panose="020B0604030504040204" pitchFamily="34" charset="0"/>
                          <a:cs typeface="Tahoma" panose="020B0604030504040204" pitchFamily="34" charset="0"/>
                        </a:rPr>
                        <a:t>evil plot of Haman (7:3-6)</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968436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39734424"/>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a:effectLst/>
                          <a:latin typeface="Tahoma" panose="020B0604030504040204" pitchFamily="34" charset="0"/>
                          <a:ea typeface="Tahoma" panose="020B0604030504040204" pitchFamily="34" charset="0"/>
                          <a:cs typeface="Tahoma" panose="020B0604030504040204" pitchFamily="34" charset="0"/>
                        </a:rPr>
                        <a:t>Has power of death (Heb. 2:14)</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Christ died to save man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(Heb. </a:t>
                      </a:r>
                      <a:r>
                        <a:rPr lang="en-US" sz="3300" dirty="0" smtClean="0">
                          <a:effectLst/>
                          <a:latin typeface="Tahoma" panose="020B0604030504040204" pitchFamily="34" charset="0"/>
                          <a:ea typeface="Tahoma" panose="020B0604030504040204" pitchFamily="34" charset="0"/>
                          <a:cs typeface="Tahoma" panose="020B0604030504040204" pitchFamily="34" charset="0"/>
                        </a:rPr>
                        <a:t>2:9)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His pride </a:t>
                      </a:r>
                      <a:r>
                        <a:rPr lang="en-US" sz="3300" b="0" dirty="0">
                          <a:effectLst/>
                          <a:latin typeface="Tahoma" panose="020B0604030504040204" pitchFamily="34" charset="0"/>
                          <a:ea typeface="Tahoma" panose="020B0604030504040204" pitchFamily="34" charset="0"/>
                          <a:cs typeface="Tahoma" panose="020B0604030504040204" pitchFamily="34" charset="0"/>
                        </a:rPr>
                        <a:t>is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humbled </a:t>
                      </a:r>
                      <a:r>
                        <a:rPr lang="en-US" sz="3300" b="0" dirty="0">
                          <a:effectLst/>
                          <a:latin typeface="Tahoma" panose="020B0604030504040204" pitchFamily="34" charset="0"/>
                          <a:ea typeface="Tahoma" panose="020B0604030504040204" pitchFamily="34" charset="0"/>
                          <a:cs typeface="Tahoma" panose="020B0604030504040204" pitchFamily="34" charset="0"/>
                        </a:rPr>
                        <a:t>(6:1-14)</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Haman had </a:t>
                      </a:r>
                      <a:r>
                        <a:rPr lang="en-US" sz="3300" dirty="0">
                          <a:effectLst/>
                          <a:latin typeface="Tahoma" panose="020B0604030504040204" pitchFamily="34" charset="0"/>
                          <a:ea typeface="Tahoma" panose="020B0604030504040204" pitchFamily="34" charset="0"/>
                          <a:cs typeface="Tahoma" panose="020B0604030504040204" pitchFamily="34" charset="0"/>
                        </a:rPr>
                        <a:t>to </a:t>
                      </a:r>
                      <a:r>
                        <a:rPr lang="en-US" sz="3300" dirty="0" smtClean="0">
                          <a:effectLst/>
                          <a:latin typeface="Tahoma" panose="020B0604030504040204" pitchFamily="34" charset="0"/>
                          <a:ea typeface="Tahoma" panose="020B0604030504040204" pitchFamily="34" charset="0"/>
                          <a:cs typeface="Tahoma" panose="020B0604030504040204" pitchFamily="34" charset="0"/>
                        </a:rPr>
                        <a:t>honor </a:t>
                      </a:r>
                      <a:r>
                        <a:rPr lang="en-US" sz="3300" dirty="0">
                          <a:effectLst/>
                          <a:latin typeface="Tahoma" panose="020B0604030504040204" pitchFamily="34" charset="0"/>
                          <a:ea typeface="Tahoma" panose="020B0604030504040204" pitchFamily="34" charset="0"/>
                          <a:cs typeface="Tahoma" panose="020B0604030504040204" pitchFamily="34" charset="0"/>
                        </a:rPr>
                        <a:t>him (6:11)</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Exposed </a:t>
                      </a:r>
                      <a:r>
                        <a:rPr lang="en-US" sz="3300" dirty="0">
                          <a:effectLst/>
                          <a:latin typeface="Tahoma" panose="020B0604030504040204" pitchFamily="34" charset="0"/>
                          <a:ea typeface="Tahoma" panose="020B0604030504040204" pitchFamily="34" charset="0"/>
                          <a:cs typeface="Tahoma" panose="020B0604030504040204" pitchFamily="34" charset="0"/>
                        </a:rPr>
                        <a:t>evil plot of Haman (7:3-6)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Scripture reveals his schemes </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(2 </a:t>
                      </a:r>
                      <a:r>
                        <a:rPr lang="en-US" sz="3300" dirty="0" smtClean="0">
                          <a:effectLst/>
                          <a:latin typeface="Tahoma" panose="020B0604030504040204" pitchFamily="34" charset="0"/>
                          <a:ea typeface="Tahoma" panose="020B0604030504040204" pitchFamily="34" charset="0"/>
                          <a:cs typeface="Tahoma" panose="020B0604030504040204" pitchFamily="34" charset="0"/>
                        </a:rPr>
                        <a:t>Co. </a:t>
                      </a:r>
                      <a:r>
                        <a:rPr lang="en-US" sz="3300" dirty="0">
                          <a:effectLst/>
                          <a:latin typeface="Tahoma" panose="020B0604030504040204" pitchFamily="34" charset="0"/>
                          <a:ea typeface="Tahoma" panose="020B0604030504040204" pitchFamily="34" charset="0"/>
                          <a:cs typeface="Tahoma" panose="020B0604030504040204" pitchFamily="34" charset="0"/>
                        </a:rPr>
                        <a:t>2:11)</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09549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43814164"/>
              </p:ext>
            </p:extLst>
          </p:nvPr>
        </p:nvGraphicFramePr>
        <p:xfrm>
          <a:off x="15433" y="-104172"/>
          <a:ext cx="12192000" cy="7096024"/>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81066">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Wants Mordecai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dead now </a:t>
                      </a:r>
                      <a:endParaRPr lang="en-US" sz="3300" b="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5:9-14</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Helped </a:t>
                      </a:r>
                      <a:r>
                        <a:rPr lang="en-US" sz="3300" dirty="0" smtClean="0">
                          <a:effectLst/>
                          <a:latin typeface="Tahoma" panose="020B0604030504040204" pitchFamily="34" charset="0"/>
                          <a:ea typeface="Tahoma" panose="020B0604030504040204" pitchFamily="34" charset="0"/>
                          <a:cs typeface="Tahoma" panose="020B0604030504040204" pitchFamily="34" charset="0"/>
                        </a:rPr>
                        <a:t>to spare the king’s </a:t>
                      </a:r>
                      <a:r>
                        <a:rPr lang="en-US" sz="3300" dirty="0">
                          <a:effectLst/>
                          <a:latin typeface="Tahoma" panose="020B0604030504040204" pitchFamily="34" charset="0"/>
                          <a:ea typeface="Tahoma" panose="020B0604030504040204" pitchFamily="34" charset="0"/>
                          <a:cs typeface="Tahoma" panose="020B0604030504040204" pitchFamily="34" charset="0"/>
                        </a:rPr>
                        <a:t>life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2:21ff)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Willing to die to save Jews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4:16</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a:effectLst/>
                          <a:latin typeface="Tahoma" panose="020B0604030504040204" pitchFamily="34" charset="0"/>
                          <a:ea typeface="Tahoma" panose="020B0604030504040204" pitchFamily="34" charset="0"/>
                          <a:cs typeface="Tahoma" panose="020B0604030504040204" pitchFamily="34" charset="0"/>
                        </a:rPr>
                        <a:t>Has power of death (Heb. 2:14)</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Christ died to save man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(Heb. </a:t>
                      </a:r>
                      <a:r>
                        <a:rPr lang="en-US" sz="3300" dirty="0" smtClean="0">
                          <a:effectLst/>
                          <a:latin typeface="Tahoma" panose="020B0604030504040204" pitchFamily="34" charset="0"/>
                          <a:ea typeface="Tahoma" panose="020B0604030504040204" pitchFamily="34" charset="0"/>
                          <a:cs typeface="Tahoma" panose="020B0604030504040204" pitchFamily="34" charset="0"/>
                        </a:rPr>
                        <a:t>2:9)</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His pride </a:t>
                      </a:r>
                      <a:r>
                        <a:rPr lang="en-US" sz="3300" b="0" dirty="0">
                          <a:effectLst/>
                          <a:latin typeface="Tahoma" panose="020B0604030504040204" pitchFamily="34" charset="0"/>
                          <a:ea typeface="Tahoma" panose="020B0604030504040204" pitchFamily="34" charset="0"/>
                          <a:cs typeface="Tahoma" panose="020B0604030504040204" pitchFamily="34" charset="0"/>
                        </a:rPr>
                        <a:t>is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humbled </a:t>
                      </a:r>
                      <a:r>
                        <a:rPr lang="en-US" sz="3300" b="0" dirty="0">
                          <a:effectLst/>
                          <a:latin typeface="Tahoma" panose="020B0604030504040204" pitchFamily="34" charset="0"/>
                          <a:ea typeface="Tahoma" panose="020B0604030504040204" pitchFamily="34" charset="0"/>
                          <a:cs typeface="Tahoma" panose="020B0604030504040204" pitchFamily="34" charset="0"/>
                        </a:rPr>
                        <a:t>(6:1-14)</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Haman had </a:t>
                      </a:r>
                      <a:r>
                        <a:rPr lang="en-US" sz="3300" dirty="0">
                          <a:effectLst/>
                          <a:latin typeface="Tahoma" panose="020B0604030504040204" pitchFamily="34" charset="0"/>
                          <a:ea typeface="Tahoma" panose="020B0604030504040204" pitchFamily="34" charset="0"/>
                          <a:cs typeface="Tahoma" panose="020B0604030504040204" pitchFamily="34" charset="0"/>
                        </a:rPr>
                        <a:t>to </a:t>
                      </a:r>
                      <a:r>
                        <a:rPr lang="en-US" sz="3300" dirty="0" smtClean="0">
                          <a:effectLst/>
                          <a:latin typeface="Tahoma" panose="020B0604030504040204" pitchFamily="34" charset="0"/>
                          <a:ea typeface="Tahoma" panose="020B0604030504040204" pitchFamily="34" charset="0"/>
                          <a:cs typeface="Tahoma" panose="020B0604030504040204" pitchFamily="34" charset="0"/>
                        </a:rPr>
                        <a:t>honor </a:t>
                      </a:r>
                      <a:r>
                        <a:rPr lang="en-US" sz="3300" dirty="0">
                          <a:effectLst/>
                          <a:latin typeface="Tahoma" panose="020B0604030504040204" pitchFamily="34" charset="0"/>
                          <a:ea typeface="Tahoma" panose="020B0604030504040204" pitchFamily="34" charset="0"/>
                          <a:cs typeface="Tahoma" panose="020B0604030504040204" pitchFamily="34" charset="0"/>
                        </a:rPr>
                        <a:t>him (6:11)</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Exposed </a:t>
                      </a:r>
                      <a:r>
                        <a:rPr lang="en-US" sz="3300" dirty="0">
                          <a:effectLst/>
                          <a:latin typeface="Tahoma" panose="020B0604030504040204" pitchFamily="34" charset="0"/>
                          <a:ea typeface="Tahoma" panose="020B0604030504040204" pitchFamily="34" charset="0"/>
                          <a:cs typeface="Tahoma" panose="020B0604030504040204" pitchFamily="34" charset="0"/>
                        </a:rPr>
                        <a:t>evil plot of Haman (7:3-6)</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Scripture reveals his schemes </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(2 </a:t>
                      </a:r>
                      <a:r>
                        <a:rPr lang="en-US" sz="3300" dirty="0" smtClean="0">
                          <a:effectLst/>
                          <a:latin typeface="Tahoma" panose="020B0604030504040204" pitchFamily="34" charset="0"/>
                          <a:ea typeface="Tahoma" panose="020B0604030504040204" pitchFamily="34" charset="0"/>
                          <a:cs typeface="Tahoma" panose="020B0604030504040204" pitchFamily="34" charset="0"/>
                        </a:rPr>
                        <a:t>Co. </a:t>
                      </a:r>
                      <a:r>
                        <a:rPr lang="en-US" sz="3300" dirty="0">
                          <a:effectLst/>
                          <a:latin typeface="Tahoma" panose="020B0604030504040204" pitchFamily="34" charset="0"/>
                          <a:ea typeface="Tahoma" panose="020B0604030504040204" pitchFamily="34" charset="0"/>
                          <a:cs typeface="Tahoma" panose="020B0604030504040204" pitchFamily="34" charset="0"/>
                        </a:rPr>
                        <a:t>2:11)</a:t>
                      </a:r>
                    </a:p>
                  </a:txBody>
                  <a:tcPr marL="68580" marR="68580" marT="0" marB="0"/>
                </a:tc>
                <a:tc>
                  <a:txBody>
                    <a:bodyPr/>
                    <a:lstStyle/>
                    <a:p>
                      <a:pPr marL="0" marR="0" algn="ctr">
                        <a:lnSpc>
                          <a:spcPct val="107000"/>
                        </a:lnSpc>
                        <a:spcBef>
                          <a:spcPts val="0"/>
                        </a:spcBef>
                        <a:spcAft>
                          <a:spcPts val="0"/>
                        </a:spcAft>
                      </a:pPr>
                      <a:endParaRPr lang="en-US" sz="20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God gives grace to the humble     (1 </a:t>
                      </a:r>
                      <a:r>
                        <a:rPr lang="en-US" sz="3300" dirty="0">
                          <a:effectLst/>
                          <a:latin typeface="Tahoma" panose="020B0604030504040204" pitchFamily="34" charset="0"/>
                          <a:ea typeface="Tahoma" panose="020B0604030504040204" pitchFamily="34" charset="0"/>
                          <a:cs typeface="Tahoma" panose="020B0604030504040204" pitchFamily="34" charset="0"/>
                        </a:rPr>
                        <a:t>Pet. </a:t>
                      </a:r>
                      <a:r>
                        <a:rPr lang="en-US" sz="3300" dirty="0" smtClean="0">
                          <a:effectLst/>
                          <a:latin typeface="Tahoma" panose="020B0604030504040204" pitchFamily="34" charset="0"/>
                          <a:ea typeface="Tahoma" panose="020B0604030504040204" pitchFamily="34" charset="0"/>
                          <a:cs typeface="Tahoma" panose="020B0604030504040204" pitchFamily="34" charset="0"/>
                        </a:rPr>
                        <a:t>5:5f)</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641982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3076523"/>
              </p:ext>
            </p:extLst>
          </p:nvPr>
        </p:nvGraphicFramePr>
        <p:xfrm>
          <a:off x="15433" y="-104172"/>
          <a:ext cx="12192000" cy="10841551"/>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45440">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6624596">
                <a:tc>
                  <a:txBody>
                    <a:bodyPr/>
                    <a:lstStyle/>
                    <a:p>
                      <a:pPr marL="0" marR="0" algn="ctr">
                        <a:lnSpc>
                          <a:spcPct val="107000"/>
                        </a:lnSpc>
                        <a:spcBef>
                          <a:spcPts val="0"/>
                        </a:spcBef>
                        <a:spcAft>
                          <a:spcPts val="0"/>
                        </a:spcAft>
                      </a:pP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Hanged </a:t>
                      </a:r>
                      <a:r>
                        <a:rPr lang="en-US" sz="3300" b="0" dirty="0">
                          <a:effectLst/>
                          <a:latin typeface="Tahoma" panose="020B0604030504040204" pitchFamily="34" charset="0"/>
                          <a:ea typeface="Tahoma" panose="020B0604030504040204" pitchFamily="34" charset="0"/>
                          <a:cs typeface="Tahoma" panose="020B0604030504040204" pitchFamily="34" charset="0"/>
                        </a:rPr>
                        <a:t>on his own gallows that he had prepared for Mordecai</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7:9-10</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927577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1963019"/>
              </p:ext>
            </p:extLst>
          </p:nvPr>
        </p:nvGraphicFramePr>
        <p:xfrm>
          <a:off x="15433" y="-104172"/>
          <a:ext cx="12192000" cy="10841551"/>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45440">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6624596">
                <a:tc>
                  <a:txBody>
                    <a:bodyPr/>
                    <a:lstStyle/>
                    <a:p>
                      <a:pPr marL="0" marR="0" algn="ctr">
                        <a:lnSpc>
                          <a:spcPct val="107000"/>
                        </a:lnSpc>
                        <a:spcBef>
                          <a:spcPts val="0"/>
                        </a:spcBef>
                        <a:spcAft>
                          <a:spcPts val="0"/>
                        </a:spcAft>
                      </a:pP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Hanged </a:t>
                      </a:r>
                      <a:r>
                        <a:rPr lang="en-US" sz="3300" b="0" dirty="0">
                          <a:effectLst/>
                          <a:latin typeface="Tahoma" panose="020B0604030504040204" pitchFamily="34" charset="0"/>
                          <a:ea typeface="Tahoma" panose="020B0604030504040204" pitchFamily="34" charset="0"/>
                          <a:cs typeface="Tahoma" panose="020B0604030504040204" pitchFamily="34" charset="0"/>
                        </a:rPr>
                        <a:t>on his own gallows that he had prepared for Mordecai</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7:9-10</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Promoted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to </a:t>
                      </a:r>
                      <a:r>
                        <a:rPr lang="en-US" sz="3300" dirty="0">
                          <a:effectLst/>
                          <a:latin typeface="Tahoma" panose="020B0604030504040204" pitchFamily="34" charset="0"/>
                          <a:ea typeface="Tahoma" panose="020B0604030504040204" pitchFamily="34" charset="0"/>
                          <a:cs typeface="Tahoma" panose="020B0604030504040204" pitchFamily="34" charset="0"/>
                        </a:rPr>
                        <a:t>sit in  Haman’s position and over his house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8:2</a:t>
                      </a:r>
                      <a:r>
                        <a:rPr lang="en-US" sz="3300" dirty="0">
                          <a:effectLst/>
                          <a:latin typeface="Tahoma" panose="020B0604030504040204" pitchFamily="34" charset="0"/>
                          <a:ea typeface="Tahoma" panose="020B0604030504040204" pitchFamily="34" charset="0"/>
                          <a:cs typeface="Tahoma" panose="020B0604030504040204" pitchFamily="34" charset="0"/>
                        </a:rPr>
                        <a:t>; 9:4)</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642705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21540306"/>
              </p:ext>
            </p:extLst>
          </p:nvPr>
        </p:nvGraphicFramePr>
        <p:xfrm>
          <a:off x="15433" y="-104172"/>
          <a:ext cx="12192000" cy="10841551"/>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45440">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6624596">
                <a:tc>
                  <a:txBody>
                    <a:bodyPr/>
                    <a:lstStyle/>
                    <a:p>
                      <a:pPr marL="0" marR="0" algn="ctr">
                        <a:lnSpc>
                          <a:spcPct val="107000"/>
                        </a:lnSpc>
                        <a:spcBef>
                          <a:spcPts val="0"/>
                        </a:spcBef>
                        <a:spcAft>
                          <a:spcPts val="0"/>
                        </a:spcAft>
                      </a:pP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Hanged </a:t>
                      </a:r>
                      <a:r>
                        <a:rPr lang="en-US" sz="3300" b="0" dirty="0">
                          <a:effectLst/>
                          <a:latin typeface="Tahoma" panose="020B0604030504040204" pitchFamily="34" charset="0"/>
                          <a:ea typeface="Tahoma" panose="020B0604030504040204" pitchFamily="34" charset="0"/>
                          <a:cs typeface="Tahoma" panose="020B0604030504040204" pitchFamily="34" charset="0"/>
                        </a:rPr>
                        <a:t>on his own gallows that he had prepared for Mordecai</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7:9-10</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Promoted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to </a:t>
                      </a:r>
                      <a:r>
                        <a:rPr lang="en-US" sz="3300" dirty="0">
                          <a:effectLst/>
                          <a:latin typeface="Tahoma" panose="020B0604030504040204" pitchFamily="34" charset="0"/>
                          <a:ea typeface="Tahoma" panose="020B0604030504040204" pitchFamily="34" charset="0"/>
                          <a:cs typeface="Tahoma" panose="020B0604030504040204" pitchFamily="34" charset="0"/>
                        </a:rPr>
                        <a:t>sit in  Haman’s position and over his house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8:2</a:t>
                      </a:r>
                      <a:r>
                        <a:rPr lang="en-US" sz="3300" dirty="0">
                          <a:effectLst/>
                          <a:latin typeface="Tahoma" panose="020B0604030504040204" pitchFamily="34" charset="0"/>
                          <a:ea typeface="Tahoma" panose="020B0604030504040204" pitchFamily="34" charset="0"/>
                          <a:cs typeface="Tahoma" panose="020B0604030504040204" pitchFamily="34" charset="0"/>
                        </a:rPr>
                        <a:t>; 9:4)</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Wrote </a:t>
                      </a:r>
                      <a:r>
                        <a:rPr lang="en-US" sz="3300" dirty="0">
                          <a:effectLst/>
                          <a:latin typeface="Tahoma" panose="020B0604030504040204" pitchFamily="34" charset="0"/>
                          <a:ea typeface="Tahoma" panose="020B0604030504040204" pitchFamily="34" charset="0"/>
                          <a:cs typeface="Tahoma" panose="020B0604030504040204" pitchFamily="34" charset="0"/>
                        </a:rPr>
                        <a:t>decree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with </a:t>
                      </a:r>
                      <a:r>
                        <a:rPr lang="en-US" sz="3300" dirty="0">
                          <a:effectLst/>
                          <a:latin typeface="Tahoma" panose="020B0604030504040204" pitchFamily="34" charset="0"/>
                          <a:ea typeface="Tahoma" panose="020B0604030504040204" pitchFamily="34" charset="0"/>
                          <a:cs typeface="Tahoma" panose="020B0604030504040204" pitchFamily="34" charset="0"/>
                        </a:rPr>
                        <a:t>king’s permission- </a:t>
                      </a: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Jews allowed to defeat their enemies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8:5-17</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9:5,16)</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2450129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58355745"/>
              </p:ext>
            </p:extLst>
          </p:nvPr>
        </p:nvGraphicFramePr>
        <p:xfrm>
          <a:off x="15433" y="-104172"/>
          <a:ext cx="12192000" cy="10841551"/>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45440">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6624596">
                <a:tc>
                  <a:txBody>
                    <a:bodyPr/>
                    <a:lstStyle/>
                    <a:p>
                      <a:pPr marL="0" marR="0" algn="ctr">
                        <a:lnSpc>
                          <a:spcPct val="107000"/>
                        </a:lnSpc>
                        <a:spcBef>
                          <a:spcPts val="0"/>
                        </a:spcBef>
                        <a:spcAft>
                          <a:spcPts val="0"/>
                        </a:spcAft>
                      </a:pP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Hanged </a:t>
                      </a:r>
                      <a:r>
                        <a:rPr lang="en-US" sz="3300" b="0" dirty="0">
                          <a:effectLst/>
                          <a:latin typeface="Tahoma" panose="020B0604030504040204" pitchFamily="34" charset="0"/>
                          <a:ea typeface="Tahoma" panose="020B0604030504040204" pitchFamily="34" charset="0"/>
                          <a:cs typeface="Tahoma" panose="020B0604030504040204" pitchFamily="34" charset="0"/>
                        </a:rPr>
                        <a:t>on his own gallows that he had prepared for Mordecai</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7:9-10</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Promoted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to </a:t>
                      </a:r>
                      <a:r>
                        <a:rPr lang="en-US" sz="3300" dirty="0">
                          <a:effectLst/>
                          <a:latin typeface="Tahoma" panose="020B0604030504040204" pitchFamily="34" charset="0"/>
                          <a:ea typeface="Tahoma" panose="020B0604030504040204" pitchFamily="34" charset="0"/>
                          <a:cs typeface="Tahoma" panose="020B0604030504040204" pitchFamily="34" charset="0"/>
                        </a:rPr>
                        <a:t>sit in  Haman’s position and over his house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8:2</a:t>
                      </a:r>
                      <a:r>
                        <a:rPr lang="en-US" sz="3300" dirty="0">
                          <a:effectLst/>
                          <a:latin typeface="Tahoma" panose="020B0604030504040204" pitchFamily="34" charset="0"/>
                          <a:ea typeface="Tahoma" panose="020B0604030504040204" pitchFamily="34" charset="0"/>
                          <a:cs typeface="Tahoma" panose="020B0604030504040204" pitchFamily="34" charset="0"/>
                        </a:rPr>
                        <a:t>; 9:4)</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Wrote </a:t>
                      </a:r>
                      <a:r>
                        <a:rPr lang="en-US" sz="3300" dirty="0">
                          <a:effectLst/>
                          <a:latin typeface="Tahoma" panose="020B0604030504040204" pitchFamily="34" charset="0"/>
                          <a:ea typeface="Tahoma" panose="020B0604030504040204" pitchFamily="34" charset="0"/>
                          <a:cs typeface="Tahoma" panose="020B0604030504040204" pitchFamily="34" charset="0"/>
                        </a:rPr>
                        <a:t>decree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with </a:t>
                      </a:r>
                      <a:r>
                        <a:rPr lang="en-US" sz="3300" dirty="0">
                          <a:effectLst/>
                          <a:latin typeface="Tahoma" panose="020B0604030504040204" pitchFamily="34" charset="0"/>
                          <a:ea typeface="Tahoma" panose="020B0604030504040204" pitchFamily="34" charset="0"/>
                          <a:cs typeface="Tahoma" panose="020B0604030504040204" pitchFamily="34" charset="0"/>
                        </a:rPr>
                        <a:t>king’s permission- </a:t>
                      </a: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Jews allowed to defeat their enemies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8:5-17</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9:5,16)</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He </a:t>
                      </a:r>
                      <a:r>
                        <a:rPr lang="en-US" sz="3300" dirty="0">
                          <a:effectLst/>
                          <a:latin typeface="Tahoma" panose="020B0604030504040204" pitchFamily="34" charset="0"/>
                          <a:ea typeface="Tahoma" panose="020B0604030504040204" pitchFamily="34" charset="0"/>
                          <a:cs typeface="Tahoma" panose="020B0604030504040204" pitchFamily="34" charset="0"/>
                        </a:rPr>
                        <a:t>will be </a:t>
                      </a:r>
                      <a:r>
                        <a:rPr lang="en-US" sz="3300" dirty="0" smtClean="0">
                          <a:effectLst/>
                          <a:latin typeface="Tahoma" panose="020B0604030504040204" pitchFamily="34" charset="0"/>
                          <a:ea typeface="Tahoma" panose="020B0604030504040204" pitchFamily="34" charset="0"/>
                          <a:cs typeface="Tahoma" panose="020B0604030504040204" pitchFamily="34" charset="0"/>
                        </a:rPr>
                        <a:t>thrown into </a:t>
                      </a:r>
                      <a:r>
                        <a:rPr lang="en-US" sz="3300" dirty="0">
                          <a:effectLst/>
                          <a:latin typeface="Tahoma" panose="020B0604030504040204" pitchFamily="34" charset="0"/>
                          <a:ea typeface="Tahoma" panose="020B0604030504040204" pitchFamily="34" charset="0"/>
                          <a:cs typeface="Tahoma" panose="020B0604030504040204" pitchFamily="34" charset="0"/>
                        </a:rPr>
                        <a:t>the lake of fire </a:t>
                      </a:r>
                      <a:r>
                        <a:rPr lang="en-US" sz="3300" dirty="0" smtClean="0">
                          <a:effectLst/>
                          <a:latin typeface="Tahoma" panose="020B0604030504040204" pitchFamily="34" charset="0"/>
                          <a:ea typeface="Tahoma" panose="020B0604030504040204" pitchFamily="34" charset="0"/>
                          <a:cs typeface="Tahoma" panose="020B0604030504040204" pitchFamily="34" charset="0"/>
                        </a:rPr>
                        <a:t>to be tormented forever</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Rv</a:t>
                      </a:r>
                      <a:r>
                        <a:rPr lang="en-US" sz="3300" dirty="0">
                          <a:effectLst/>
                          <a:latin typeface="Tahoma" panose="020B0604030504040204" pitchFamily="34" charset="0"/>
                          <a:ea typeface="Tahoma" panose="020B0604030504040204" pitchFamily="34" charset="0"/>
                          <a:cs typeface="Tahoma" panose="020B0604030504040204" pitchFamily="34" charset="0"/>
                        </a:rPr>
                        <a:t>. 20:10)</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4177827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463409"/>
              </p:ext>
            </p:extLst>
          </p:nvPr>
        </p:nvGraphicFramePr>
        <p:xfrm>
          <a:off x="15433" y="-104172"/>
          <a:ext cx="12192000" cy="10841551"/>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45440">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Haman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6624596">
                <a:tc>
                  <a:txBody>
                    <a:bodyPr/>
                    <a:lstStyle/>
                    <a:p>
                      <a:pPr marL="0" marR="0" algn="ctr">
                        <a:lnSpc>
                          <a:spcPct val="107000"/>
                        </a:lnSpc>
                        <a:spcBef>
                          <a:spcPts val="0"/>
                        </a:spcBef>
                        <a:spcAft>
                          <a:spcPts val="0"/>
                        </a:spcAft>
                      </a:pPr>
                      <a:endParaRPr lang="en-US" sz="33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Hanged </a:t>
                      </a:r>
                      <a:r>
                        <a:rPr lang="en-US" sz="3300" b="0" dirty="0">
                          <a:effectLst/>
                          <a:latin typeface="Tahoma" panose="020B0604030504040204" pitchFamily="34" charset="0"/>
                          <a:ea typeface="Tahoma" panose="020B0604030504040204" pitchFamily="34" charset="0"/>
                          <a:cs typeface="Tahoma" panose="020B0604030504040204" pitchFamily="34" charset="0"/>
                        </a:rPr>
                        <a:t>on his own gallows that he had prepared for Mordecai</a:t>
                      </a: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b="0" dirty="0" smtClean="0">
                          <a:effectLst/>
                          <a:latin typeface="Tahoma" panose="020B0604030504040204" pitchFamily="34" charset="0"/>
                          <a:ea typeface="Tahoma" panose="020B0604030504040204" pitchFamily="34" charset="0"/>
                          <a:cs typeface="Tahoma" panose="020B0604030504040204" pitchFamily="34" charset="0"/>
                        </a:rPr>
                        <a:t>.</a:t>
                      </a:r>
                      <a:r>
                        <a:rPr lang="en-US" sz="3300" b="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b="0" dirty="0" smtClean="0">
                          <a:effectLst/>
                          <a:latin typeface="Tahoma" panose="020B0604030504040204" pitchFamily="34" charset="0"/>
                          <a:ea typeface="Tahoma" panose="020B0604030504040204" pitchFamily="34" charset="0"/>
                          <a:cs typeface="Tahoma" panose="020B0604030504040204" pitchFamily="34" charset="0"/>
                        </a:rPr>
                        <a:t>7:9-10</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Promoted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to </a:t>
                      </a:r>
                      <a:r>
                        <a:rPr lang="en-US" sz="3300" dirty="0">
                          <a:effectLst/>
                          <a:latin typeface="Tahoma" panose="020B0604030504040204" pitchFamily="34" charset="0"/>
                          <a:ea typeface="Tahoma" panose="020B0604030504040204" pitchFamily="34" charset="0"/>
                          <a:cs typeface="Tahoma" panose="020B0604030504040204" pitchFamily="34" charset="0"/>
                        </a:rPr>
                        <a:t>sit in  Haman’s position and over his house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8:2</a:t>
                      </a:r>
                      <a:r>
                        <a:rPr lang="en-US" sz="3300" dirty="0">
                          <a:effectLst/>
                          <a:latin typeface="Tahoma" panose="020B0604030504040204" pitchFamily="34" charset="0"/>
                          <a:ea typeface="Tahoma" panose="020B0604030504040204" pitchFamily="34" charset="0"/>
                          <a:cs typeface="Tahoma" panose="020B0604030504040204" pitchFamily="34" charset="0"/>
                        </a:rPr>
                        <a:t>; 9:4)</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Wrote </a:t>
                      </a:r>
                      <a:r>
                        <a:rPr lang="en-US" sz="3300" dirty="0">
                          <a:effectLst/>
                          <a:latin typeface="Tahoma" panose="020B0604030504040204" pitchFamily="34" charset="0"/>
                          <a:ea typeface="Tahoma" panose="020B0604030504040204" pitchFamily="34" charset="0"/>
                          <a:cs typeface="Tahoma" panose="020B0604030504040204" pitchFamily="34" charset="0"/>
                        </a:rPr>
                        <a:t>decree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with </a:t>
                      </a:r>
                      <a:r>
                        <a:rPr lang="en-US" sz="3300" dirty="0">
                          <a:effectLst/>
                          <a:latin typeface="Tahoma" panose="020B0604030504040204" pitchFamily="34" charset="0"/>
                          <a:ea typeface="Tahoma" panose="020B0604030504040204" pitchFamily="34" charset="0"/>
                          <a:cs typeface="Tahoma" panose="020B0604030504040204" pitchFamily="34" charset="0"/>
                        </a:rPr>
                        <a:t>king’s permission- </a:t>
                      </a: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Jews allowed to defeat their enemies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8:5-17</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9:5,16)</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He </a:t>
                      </a:r>
                      <a:r>
                        <a:rPr lang="en-US" sz="3300" dirty="0">
                          <a:effectLst/>
                          <a:latin typeface="Tahoma" panose="020B0604030504040204" pitchFamily="34" charset="0"/>
                          <a:ea typeface="Tahoma" panose="020B0604030504040204" pitchFamily="34" charset="0"/>
                          <a:cs typeface="Tahoma" panose="020B0604030504040204" pitchFamily="34" charset="0"/>
                        </a:rPr>
                        <a:t>will be </a:t>
                      </a:r>
                      <a:r>
                        <a:rPr lang="en-US" sz="3300" dirty="0" smtClean="0">
                          <a:effectLst/>
                          <a:latin typeface="Tahoma" panose="020B0604030504040204" pitchFamily="34" charset="0"/>
                          <a:ea typeface="Tahoma" panose="020B0604030504040204" pitchFamily="34" charset="0"/>
                          <a:cs typeface="Tahoma" panose="020B0604030504040204" pitchFamily="34" charset="0"/>
                        </a:rPr>
                        <a:t>thrown into </a:t>
                      </a:r>
                      <a:r>
                        <a:rPr lang="en-US" sz="3300" dirty="0">
                          <a:effectLst/>
                          <a:latin typeface="Tahoma" panose="020B0604030504040204" pitchFamily="34" charset="0"/>
                          <a:ea typeface="Tahoma" panose="020B0604030504040204" pitchFamily="34" charset="0"/>
                          <a:cs typeface="Tahoma" panose="020B0604030504040204" pitchFamily="34" charset="0"/>
                        </a:rPr>
                        <a:t>the lake of fire </a:t>
                      </a:r>
                      <a:r>
                        <a:rPr lang="en-US" sz="3300" dirty="0" smtClean="0">
                          <a:effectLst/>
                          <a:latin typeface="Tahoma" panose="020B0604030504040204" pitchFamily="34" charset="0"/>
                          <a:ea typeface="Tahoma" panose="020B0604030504040204" pitchFamily="34" charset="0"/>
                          <a:cs typeface="Tahoma" panose="020B0604030504040204" pitchFamily="34" charset="0"/>
                        </a:rPr>
                        <a:t>to be tormented forever</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Rv</a:t>
                      </a:r>
                      <a:r>
                        <a:rPr lang="en-US" sz="3300" dirty="0">
                          <a:effectLst/>
                          <a:latin typeface="Tahoma" panose="020B0604030504040204" pitchFamily="34" charset="0"/>
                          <a:ea typeface="Tahoma" panose="020B0604030504040204" pitchFamily="34" charset="0"/>
                          <a:cs typeface="Tahoma" panose="020B0604030504040204" pitchFamily="34" charset="0"/>
                        </a:rPr>
                        <a:t>. 20:10)</a:t>
                      </a:r>
                    </a:p>
                  </a:txBody>
                  <a:tcPr marL="68580" marR="68580" marT="0" marB="0"/>
                </a:tc>
                <a:tc>
                  <a:txBody>
                    <a:bodyPr/>
                    <a:lstStyle/>
                    <a:p>
                      <a:pPr marL="0" marR="0" algn="ctr">
                        <a:lnSpc>
                          <a:spcPct val="107000"/>
                        </a:lnSpc>
                        <a:spcBef>
                          <a:spcPts val="0"/>
                        </a:spcBef>
                        <a:spcAft>
                          <a:spcPts val="0"/>
                        </a:spcAft>
                      </a:pP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The </a:t>
                      </a:r>
                      <a:r>
                        <a:rPr lang="en-US" sz="3300" dirty="0">
                          <a:effectLst/>
                          <a:latin typeface="Tahoma" panose="020B0604030504040204" pitchFamily="34" charset="0"/>
                          <a:ea typeface="Tahoma" panose="020B0604030504040204" pitchFamily="34" charset="0"/>
                          <a:cs typeface="Tahoma" panose="020B0604030504040204" pitchFamily="34" charset="0"/>
                        </a:rPr>
                        <a:t>persecuted saints will be victorious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to live with Him forever </a:t>
                      </a:r>
                    </a:p>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a:t>
                      </a:r>
                      <a:r>
                        <a:rPr lang="en-US" sz="3300" dirty="0" smtClean="0">
                          <a:effectLst/>
                          <a:latin typeface="Tahoma" panose="020B0604030504040204" pitchFamily="34" charset="0"/>
                          <a:ea typeface="Tahoma" panose="020B0604030504040204" pitchFamily="34" charset="0"/>
                          <a:cs typeface="Tahoma" panose="020B0604030504040204" pitchFamily="34" charset="0"/>
                        </a:rPr>
                        <a:t>Rv</a:t>
                      </a:r>
                      <a:r>
                        <a:rPr lang="en-US" sz="3300" dirty="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14:13</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331468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500" dirty="0" smtClean="0">
                <a:solidFill>
                  <a:srgbClr val="FFFF00"/>
                </a:solidFill>
                <a:latin typeface="Tahoma" panose="020B0604030504040204" pitchFamily="34" charset="0"/>
                <a:ea typeface="Tahoma" panose="020B0604030504040204" pitchFamily="34" charset="0"/>
                <a:cs typeface="Tahoma" panose="020B0604030504040204" pitchFamily="34" charset="0"/>
              </a:rPr>
              <a:t>Hymns for Worship at </a:t>
            </a:r>
            <a:r>
              <a:rPr lang="en-US" sz="5500" dirty="0" err="1" smtClean="0">
                <a:solidFill>
                  <a:srgbClr val="FFFF00"/>
                </a:solidFill>
                <a:latin typeface="Tahoma" panose="020B0604030504040204" pitchFamily="34" charset="0"/>
                <a:ea typeface="Tahoma" panose="020B0604030504040204" pitchFamily="34" charset="0"/>
                <a:cs typeface="Tahoma" panose="020B0604030504040204" pitchFamily="34" charset="0"/>
              </a:rPr>
              <a:t>Woodmont</a:t>
            </a:r>
            <a:endParaRPr lang="en-US" sz="5500"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15s- Exalted</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21s- On Bended Knee I Come</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90s- Come Share the Lord</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9- Our God, He is Alive</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343- Let Him Have His Way with Thee</a:t>
            </a:r>
          </a:p>
          <a:p>
            <a:pPr marL="0" indent="0">
              <a:buNone/>
            </a:pPr>
            <a:r>
              <a:rPr lang="en-US" sz="4400" dirty="0" smtClean="0">
                <a:solidFill>
                  <a:schemeClr val="bg1"/>
                </a:solidFill>
                <a:latin typeface="Tahoma" panose="020B0604030504040204" pitchFamily="34" charset="0"/>
                <a:ea typeface="Tahoma" panose="020B0604030504040204" pitchFamily="34" charset="0"/>
                <a:cs typeface="Tahoma" panose="020B0604030504040204" pitchFamily="34" charset="0"/>
              </a:rPr>
              <a:t>496- We Have an Anchor</a:t>
            </a:r>
          </a:p>
        </p:txBody>
      </p:sp>
    </p:spTree>
    <p:extLst>
      <p:ext uri="{BB962C8B-B14F-4D97-AF65-F5344CB8AC3E}">
        <p14:creationId xmlns:p14="http://schemas.microsoft.com/office/powerpoint/2010/main" val="39156541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7783677"/>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Haman</a:t>
                      </a:r>
                      <a:endPar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92D050"/>
                          </a:solidFill>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solidFill>
                            <a:srgbClr val="92D050"/>
                          </a:solidFill>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solidFill>
                          <a:srgbClr val="92D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solidFill>
                            <a:srgbClr val="92D050"/>
                          </a:solidFill>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590020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86710802"/>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Haman</a:t>
                      </a:r>
                      <a:endPar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82387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2553468"/>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45034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54264151"/>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solidFill>
                            <a:srgbClr val="00B050"/>
                          </a:solidFill>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3659411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87775403"/>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Wants all bowing to his will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 4:9</a:t>
                      </a:r>
                      <a:r>
                        <a:rPr lang="en-US" sz="3300" dirty="0">
                          <a:effectLst/>
                          <a:latin typeface="Tahoma" panose="020B0604030504040204" pitchFamily="34" charset="0"/>
                          <a:ea typeface="Tahoma" panose="020B0604030504040204" pitchFamily="34" charset="0"/>
                          <a:cs typeface="Tahoma" panose="020B0604030504040204" pitchFamily="34" charset="0"/>
                        </a:rPr>
                        <a:t>;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2 </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Ti</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2:26)</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63586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78247406"/>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Haman</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solidFill>
                            <a:srgbClr val="00B050"/>
                          </a:solidFill>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Wants all bowing to his will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 4:9</a:t>
                      </a:r>
                      <a:r>
                        <a:rPr lang="en-US" sz="3300" dirty="0">
                          <a:effectLst/>
                          <a:latin typeface="Tahoma" panose="020B0604030504040204" pitchFamily="34" charset="0"/>
                          <a:ea typeface="Tahoma" panose="020B0604030504040204" pitchFamily="34" charset="0"/>
                          <a:cs typeface="Tahoma" panose="020B0604030504040204" pitchFamily="34" charset="0"/>
                        </a:rPr>
                        <a:t>;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2 </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Ti</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2:26)</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Must </a:t>
                      </a:r>
                      <a:r>
                        <a:rPr lang="en-US" sz="3300" dirty="0" smtClean="0">
                          <a:effectLst/>
                          <a:latin typeface="Tahoma" panose="020B0604030504040204" pitchFamily="34" charset="0"/>
                          <a:ea typeface="Tahoma" panose="020B0604030504040204" pitchFamily="34" charset="0"/>
                          <a:cs typeface="Tahoma" panose="020B0604030504040204" pitchFamily="34" charset="0"/>
                        </a:rPr>
                        <a:t>only worship </a:t>
                      </a:r>
                      <a:r>
                        <a:rPr lang="en-US" sz="3300" dirty="0">
                          <a:effectLst/>
                          <a:latin typeface="Tahoma" panose="020B0604030504040204" pitchFamily="34" charset="0"/>
                          <a:ea typeface="Tahoma" panose="020B0604030504040204" pitchFamily="34" charset="0"/>
                          <a:cs typeface="Tahoma" panose="020B0604030504040204" pitchFamily="34" charset="0"/>
                        </a:rPr>
                        <a:t>God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a:t>
                      </a:r>
                      <a:r>
                        <a:rPr lang="en-US" sz="3300" dirty="0">
                          <a:effectLst/>
                          <a:latin typeface="Tahoma" panose="020B0604030504040204" pitchFamily="34" charset="0"/>
                          <a:ea typeface="Tahoma" panose="020B0604030504040204" pitchFamily="34" charset="0"/>
                          <a:cs typeface="Tahoma" panose="020B0604030504040204" pitchFamily="34" charset="0"/>
                        </a:rPr>
                        <a:t>. 4:10)</a:t>
                      </a:r>
                    </a:p>
                  </a:txBody>
                  <a:tcPr marL="68580" marR="68580" marT="0" marB="0"/>
                </a:tc>
              </a:tr>
              <a:tr h="3471515">
                <a:tc>
                  <a:txBody>
                    <a:bodyPr/>
                    <a:lstStyle/>
                    <a:p>
                      <a:pPr marL="0" marR="0" algn="ctr">
                        <a:lnSpc>
                          <a:spcPct val="107000"/>
                        </a:lnSpc>
                        <a:spcBef>
                          <a:spcPts val="0"/>
                        </a:spcBef>
                        <a:spcAft>
                          <a:spcPts val="0"/>
                        </a:spcAft>
                      </a:pPr>
                      <a:endParaRPr lang="en-US" sz="33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1330750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20905493"/>
              </p:ext>
            </p:extLst>
          </p:nvPr>
        </p:nvGraphicFramePr>
        <p:xfrm>
          <a:off x="15433" y="-104172"/>
          <a:ext cx="12192000" cy="7084148"/>
        </p:xfrm>
        <a:graphic>
          <a:graphicData uri="http://schemas.openxmlformats.org/drawingml/2006/table">
            <a:tbl>
              <a:tblPr firstRow="1" firstCol="1" bandRow="1">
                <a:tableStyleId>{073A0DAA-6AF3-43AB-8588-CEC1D06C72B9}</a:tableStyleId>
              </a:tblPr>
              <a:tblGrid>
                <a:gridCol w="2438400"/>
                <a:gridCol w="2438400"/>
                <a:gridCol w="2438400"/>
                <a:gridCol w="2438400"/>
                <a:gridCol w="2438400"/>
              </a:tblGrid>
              <a:tr h="769190">
                <a:tc>
                  <a:txBody>
                    <a:bodyPr/>
                    <a:lstStyle/>
                    <a:p>
                      <a:pPr marL="0" marR="0" algn="ctr">
                        <a:lnSpc>
                          <a:spcPct val="107000"/>
                        </a:lnSpc>
                        <a:spcBef>
                          <a:spcPts val="0"/>
                        </a:spcBef>
                        <a:spcAft>
                          <a:spcPts val="0"/>
                        </a:spcAft>
                      </a:pPr>
                      <a:r>
                        <a:rPr lang="en-US" sz="4000" b="0" dirty="0" smtClean="0">
                          <a:solidFill>
                            <a:srgbClr val="FF0000"/>
                          </a:solidFill>
                          <a:effectLst/>
                          <a:latin typeface="Tahoma" panose="020B0604030504040204" pitchFamily="34" charset="0"/>
                          <a:ea typeface="Tahoma" panose="020B0604030504040204" pitchFamily="34" charset="0"/>
                          <a:cs typeface="Tahoma" panose="020B0604030504040204" pitchFamily="34" charset="0"/>
                        </a:rPr>
                        <a:t>Haman</a:t>
                      </a:r>
                      <a:endParaRPr lang="en-US" sz="4000" b="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Mordecai</a:t>
                      </a:r>
                    </a:p>
                  </a:txBody>
                  <a:tcPr marL="68580" marR="68580" marT="0" marB="0"/>
                </a:tc>
                <a:tc>
                  <a:txBody>
                    <a:bodyPr/>
                    <a:lstStyle/>
                    <a:p>
                      <a:pPr marL="0" marR="0" algn="ctr">
                        <a:lnSpc>
                          <a:spcPct val="107000"/>
                        </a:lnSpc>
                        <a:spcBef>
                          <a:spcPts val="0"/>
                        </a:spcBef>
                        <a:spcAft>
                          <a:spcPts val="0"/>
                        </a:spcAft>
                      </a:pPr>
                      <a:r>
                        <a:rPr lang="en-US" sz="4000" b="0" dirty="0" smtClean="0">
                          <a:effectLst/>
                          <a:latin typeface="Tahoma" panose="020B0604030504040204" pitchFamily="34" charset="0"/>
                          <a:ea typeface="Tahoma" panose="020B0604030504040204" pitchFamily="34" charset="0"/>
                          <a:cs typeface="Tahoma" panose="020B0604030504040204" pitchFamily="34" charset="0"/>
                        </a:rPr>
                        <a:t>Esther</a:t>
                      </a:r>
                      <a:endParaRPr lang="en-US" sz="4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Satan</a:t>
                      </a:r>
                    </a:p>
                  </a:txBody>
                  <a:tcPr marL="68580" marR="68580" marT="0" marB="0"/>
                </a:tc>
                <a:tc>
                  <a:txBody>
                    <a:bodyPr/>
                    <a:lstStyle/>
                    <a:p>
                      <a:pPr marL="0" marR="0" algn="ctr">
                        <a:lnSpc>
                          <a:spcPct val="107000"/>
                        </a:lnSpc>
                        <a:spcBef>
                          <a:spcPts val="0"/>
                        </a:spcBef>
                        <a:spcAft>
                          <a:spcPts val="0"/>
                        </a:spcAft>
                      </a:pPr>
                      <a:r>
                        <a:rPr lang="en-US" sz="4000" b="0" dirty="0">
                          <a:effectLst/>
                          <a:latin typeface="Tahoma" panose="020B0604030504040204" pitchFamily="34" charset="0"/>
                          <a:ea typeface="Tahoma" panose="020B0604030504040204" pitchFamily="34" charset="0"/>
                          <a:cs typeface="Tahoma" panose="020B0604030504040204" pitchFamily="34" charset="0"/>
                        </a:rPr>
                        <a:t>Christ</a:t>
                      </a:r>
                    </a:p>
                  </a:txBody>
                  <a:tcPr marL="68580" marR="68580" marT="0" marB="0"/>
                </a:tc>
              </a:tr>
              <a:tr h="2843443">
                <a:tc>
                  <a:txBody>
                    <a:bodyPr/>
                    <a:lstStyle/>
                    <a:p>
                      <a:pPr marL="0" marR="0" algn="ctr">
                        <a:lnSpc>
                          <a:spcPct val="107000"/>
                        </a:lnSpc>
                        <a:spcBef>
                          <a:spcPts val="0"/>
                        </a:spcBef>
                        <a:spcAft>
                          <a:spcPts val="0"/>
                        </a:spcAft>
                      </a:pPr>
                      <a:r>
                        <a:rPr lang="en-US" sz="3300" b="0" dirty="0">
                          <a:effectLst/>
                          <a:latin typeface="Tahoma" panose="020B0604030504040204" pitchFamily="34" charset="0"/>
                          <a:ea typeface="Tahoma" panose="020B0604030504040204" pitchFamily="34" charset="0"/>
                          <a:cs typeface="Tahoma" panose="020B0604030504040204" pitchFamily="34" charset="0"/>
                        </a:rPr>
                        <a:t>All were 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bow down </a:t>
                      </a:r>
                      <a:r>
                        <a:rPr lang="en-US" sz="3300" b="0" dirty="0">
                          <a:effectLst/>
                          <a:latin typeface="Tahoma" panose="020B0604030504040204" pitchFamily="34" charset="0"/>
                          <a:ea typeface="Tahoma" panose="020B0604030504040204" pitchFamily="34" charset="0"/>
                          <a:cs typeface="Tahoma" panose="020B0604030504040204" pitchFamily="34" charset="0"/>
                        </a:rPr>
                        <a:t>to </a:t>
                      </a:r>
                      <a:r>
                        <a:rPr lang="en-US" sz="3300" b="0" dirty="0" smtClean="0">
                          <a:effectLst/>
                          <a:latin typeface="Tahoma" panose="020B0604030504040204" pitchFamily="34" charset="0"/>
                          <a:ea typeface="Tahoma" panose="020B0604030504040204" pitchFamily="34" charset="0"/>
                          <a:cs typeface="Tahoma" panose="020B0604030504040204" pitchFamily="34" charset="0"/>
                        </a:rPr>
                        <a:t>him (Esther 3:1</a:t>
                      </a:r>
                      <a:r>
                        <a:rPr lang="en-US" sz="3300" b="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to </a:t>
                      </a:r>
                      <a:r>
                        <a:rPr lang="en-US" sz="3300" dirty="0" smtClean="0">
                          <a:effectLst/>
                          <a:latin typeface="Tahoma" panose="020B0604030504040204" pitchFamily="34" charset="0"/>
                          <a:ea typeface="Tahoma" panose="020B0604030504040204" pitchFamily="34" charset="0"/>
                          <a:cs typeface="Tahoma" panose="020B0604030504040204" pitchFamily="34" charset="0"/>
                        </a:rPr>
                        <a:t>bow because </a:t>
                      </a:r>
                      <a:r>
                        <a:rPr lang="en-US" sz="3300" dirty="0">
                          <a:effectLst/>
                          <a:latin typeface="Tahoma" panose="020B0604030504040204" pitchFamily="34" charset="0"/>
                          <a:ea typeface="Tahoma" panose="020B0604030504040204" pitchFamily="34" charset="0"/>
                          <a:cs typeface="Tahoma" panose="020B0604030504040204" pitchFamily="34" charset="0"/>
                        </a:rPr>
                        <a:t>he was a Jew </a:t>
                      </a: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3:2-4)</a:t>
                      </a: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Submissive to authority- </a:t>
                      </a:r>
                      <a:r>
                        <a:rPr lang="en-US" sz="3300" baseline="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smtClean="0">
                          <a:effectLst/>
                          <a:latin typeface="Tahoma" panose="020B0604030504040204" pitchFamily="34" charset="0"/>
                          <a:ea typeface="Tahoma" panose="020B0604030504040204" pitchFamily="34" charset="0"/>
                          <a:cs typeface="Tahoma" panose="020B0604030504040204" pitchFamily="34" charset="0"/>
                        </a:rPr>
                        <a:t>becomes queen</a:t>
                      </a:r>
                      <a:endParaRPr lang="en-US" sz="33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Es</a:t>
                      </a:r>
                      <a:r>
                        <a:rPr lang="en-US" sz="3300" dirty="0" smtClean="0">
                          <a:effectLst/>
                          <a:latin typeface="Tahoma" panose="020B0604030504040204" pitchFamily="34" charset="0"/>
                          <a:ea typeface="Tahoma" panose="020B0604030504040204" pitchFamily="34" charset="0"/>
                          <a:cs typeface="Tahoma" panose="020B0604030504040204" pitchFamily="34" charset="0"/>
                        </a:rPr>
                        <a:t>. 2:7-20</a:t>
                      </a:r>
                      <a:r>
                        <a:rPr lang="en-US" sz="33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tc>
                <a:tc>
                  <a:txBody>
                    <a:bodyPr/>
                    <a:lstStyle/>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Wants all bowing to his will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 4:9</a:t>
                      </a:r>
                      <a:r>
                        <a:rPr lang="en-US" sz="3300" dirty="0">
                          <a:effectLst/>
                          <a:latin typeface="Tahoma" panose="020B0604030504040204" pitchFamily="34" charset="0"/>
                          <a:ea typeface="Tahoma" panose="020B0604030504040204" pitchFamily="34" charset="0"/>
                          <a:cs typeface="Tahoma" panose="020B0604030504040204" pitchFamily="34" charset="0"/>
                        </a:rPr>
                        <a:t>; </a:t>
                      </a:r>
                      <a:endParaRPr lang="en-US" sz="330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2 </a:t>
                      </a:r>
                      <a:r>
                        <a:rPr lang="en-US" sz="3300" dirty="0" err="1" smtClean="0">
                          <a:effectLst/>
                          <a:latin typeface="Tahoma" panose="020B0604030504040204" pitchFamily="34" charset="0"/>
                          <a:ea typeface="Tahoma" panose="020B0604030504040204" pitchFamily="34" charset="0"/>
                          <a:cs typeface="Tahoma" panose="020B0604030504040204" pitchFamily="34" charset="0"/>
                        </a:rPr>
                        <a:t>Ti</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r>
                        <a:rPr lang="en-US" sz="3300" dirty="0">
                          <a:effectLst/>
                          <a:latin typeface="Tahoma" panose="020B0604030504040204" pitchFamily="34" charset="0"/>
                          <a:ea typeface="Tahoma" panose="020B0604030504040204" pitchFamily="34" charset="0"/>
                          <a:cs typeface="Tahoma" panose="020B0604030504040204" pitchFamily="34" charset="0"/>
                        </a:rPr>
                        <a:t>2:26)</a:t>
                      </a:r>
                    </a:p>
                  </a:txBody>
                  <a:tcPr marL="68580" marR="68580" marT="0" marB="0"/>
                </a:tc>
                <a:tc>
                  <a:txBody>
                    <a:bodyPr/>
                    <a:lstStyle/>
                    <a:p>
                      <a:pPr marL="0" marR="0" algn="ctr">
                        <a:lnSpc>
                          <a:spcPct val="107000"/>
                        </a:lnSpc>
                        <a:spcBef>
                          <a:spcPts val="0"/>
                        </a:spcBef>
                        <a:spcAft>
                          <a:spcPts val="0"/>
                        </a:spcAft>
                      </a:pPr>
                      <a:r>
                        <a:rPr lang="en-US" sz="3300" dirty="0">
                          <a:effectLst/>
                          <a:latin typeface="Tahoma" panose="020B0604030504040204" pitchFamily="34" charset="0"/>
                          <a:ea typeface="Tahoma" panose="020B0604030504040204" pitchFamily="34" charset="0"/>
                          <a:cs typeface="Tahoma" panose="020B0604030504040204" pitchFamily="34" charset="0"/>
                        </a:rPr>
                        <a:t>Refused- Must </a:t>
                      </a:r>
                      <a:r>
                        <a:rPr lang="en-US" sz="3300" dirty="0" smtClean="0">
                          <a:effectLst/>
                          <a:latin typeface="Tahoma" panose="020B0604030504040204" pitchFamily="34" charset="0"/>
                          <a:ea typeface="Tahoma" panose="020B0604030504040204" pitchFamily="34" charset="0"/>
                          <a:cs typeface="Tahoma" panose="020B0604030504040204" pitchFamily="34" charset="0"/>
                        </a:rPr>
                        <a:t>only worship </a:t>
                      </a:r>
                      <a:r>
                        <a:rPr lang="en-US" sz="3300" dirty="0">
                          <a:effectLst/>
                          <a:latin typeface="Tahoma" panose="020B0604030504040204" pitchFamily="34" charset="0"/>
                          <a:ea typeface="Tahoma" panose="020B0604030504040204" pitchFamily="34" charset="0"/>
                          <a:cs typeface="Tahoma" panose="020B0604030504040204" pitchFamily="34" charset="0"/>
                        </a:rPr>
                        <a:t>God </a:t>
                      </a:r>
                      <a:r>
                        <a:rPr lang="en-US" sz="3300" dirty="0" smtClean="0">
                          <a:effectLst/>
                          <a:latin typeface="Tahoma" panose="020B0604030504040204" pitchFamily="34" charset="0"/>
                          <a:ea typeface="Tahoma" panose="020B0604030504040204" pitchFamily="34" charset="0"/>
                          <a:cs typeface="Tahoma" panose="020B0604030504040204" pitchFamily="34" charset="0"/>
                        </a:rPr>
                        <a:t> </a:t>
                      </a:r>
                    </a:p>
                    <a:p>
                      <a:pPr marL="0" marR="0" algn="ctr">
                        <a:lnSpc>
                          <a:spcPct val="107000"/>
                        </a:lnSpc>
                        <a:spcBef>
                          <a:spcPts val="0"/>
                        </a:spcBef>
                        <a:spcAft>
                          <a:spcPts val="0"/>
                        </a:spcAft>
                      </a:pPr>
                      <a:r>
                        <a:rPr lang="en-US" sz="3300" dirty="0" smtClean="0">
                          <a:effectLst/>
                          <a:latin typeface="Tahoma" panose="020B0604030504040204" pitchFamily="34" charset="0"/>
                          <a:ea typeface="Tahoma" panose="020B0604030504040204" pitchFamily="34" charset="0"/>
                          <a:cs typeface="Tahoma" panose="020B0604030504040204" pitchFamily="34" charset="0"/>
                        </a:rPr>
                        <a:t>(Matt</a:t>
                      </a:r>
                      <a:r>
                        <a:rPr lang="en-US" sz="3300" dirty="0">
                          <a:effectLst/>
                          <a:latin typeface="Tahoma" panose="020B0604030504040204" pitchFamily="34" charset="0"/>
                          <a:ea typeface="Tahoma" panose="020B0604030504040204" pitchFamily="34" charset="0"/>
                          <a:cs typeface="Tahoma" panose="020B0604030504040204" pitchFamily="34" charset="0"/>
                        </a:rPr>
                        <a:t>. 4:10)</a:t>
                      </a:r>
                    </a:p>
                  </a:txBody>
                  <a:tcPr marL="68580" marR="68580" marT="0" marB="0"/>
                </a:tc>
              </a:tr>
              <a:tr h="3471515">
                <a:tc>
                  <a:txBody>
                    <a:bodyPr/>
                    <a:lstStyle/>
                    <a:p>
                      <a:pPr marL="0" marR="0" algn="ctr">
                        <a:lnSpc>
                          <a:spcPct val="107000"/>
                        </a:lnSpc>
                        <a:spcBef>
                          <a:spcPts val="0"/>
                        </a:spcBef>
                        <a:spcAft>
                          <a:spcPts val="0"/>
                        </a:spcAft>
                      </a:pPr>
                      <a:endParaRPr lang="en-US" sz="2000" b="0" dirty="0" smtClean="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0"/>
                        </a:spcAft>
                      </a:pPr>
                      <a:r>
                        <a:rPr lang="en-US" sz="3300" b="0" dirty="0" smtClean="0">
                          <a:effectLst/>
                          <a:latin typeface="Tahoma" panose="020B0604030504040204" pitchFamily="34" charset="0"/>
                          <a:ea typeface="Tahoma" panose="020B0604030504040204" pitchFamily="34" charset="0"/>
                          <a:cs typeface="Tahoma" panose="020B0604030504040204" pitchFamily="34" charset="0"/>
                        </a:rPr>
                        <a:t>Writes </a:t>
                      </a:r>
                      <a:r>
                        <a:rPr lang="en-US" sz="3300" b="0" dirty="0">
                          <a:effectLst/>
                          <a:latin typeface="Tahoma" panose="020B0604030504040204" pitchFamily="34" charset="0"/>
                          <a:ea typeface="Tahoma" panose="020B0604030504040204" pitchFamily="34" charset="0"/>
                          <a:cs typeface="Tahoma" panose="020B0604030504040204" pitchFamily="34" charset="0"/>
                        </a:rPr>
                        <a:t>irrevocable decree- </a:t>
                      </a:r>
                      <a:r>
                        <a:rPr lang="en-US" sz="3300" b="0" dirty="0" smtClean="0">
                          <a:effectLst/>
                          <a:latin typeface="Tahoma" panose="020B0604030504040204" pitchFamily="34" charset="0"/>
                          <a:ea typeface="Tahoma" panose="020B0604030504040204" pitchFamily="34" charset="0"/>
                          <a:cs typeface="Tahoma" panose="020B0604030504040204" pitchFamily="34" charset="0"/>
                        </a:rPr>
                        <a:t>death to all Jews </a:t>
                      </a:r>
                      <a:r>
                        <a:rPr lang="en-US" sz="3300" b="0" dirty="0">
                          <a:effectLst/>
                          <a:latin typeface="Tahoma" panose="020B0604030504040204" pitchFamily="34" charset="0"/>
                          <a:ea typeface="Tahoma" panose="020B0604030504040204" pitchFamily="34" charset="0"/>
                          <a:cs typeface="Tahoma" panose="020B0604030504040204" pitchFamily="34" charset="0"/>
                        </a:rPr>
                        <a:t>(3:6)</a:t>
                      </a: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endParaRPr lang="en-US" sz="33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r>
            </a:tbl>
          </a:graphicData>
        </a:graphic>
      </p:graphicFrame>
    </p:spTree>
    <p:extLst>
      <p:ext uri="{BB962C8B-B14F-4D97-AF65-F5344CB8AC3E}">
        <p14:creationId xmlns:p14="http://schemas.microsoft.com/office/powerpoint/2010/main" val="2938257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2225</Words>
  <Application>Microsoft Office PowerPoint</Application>
  <PresentationFormat>Widescreen</PresentationFormat>
  <Paragraphs>399</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Tahoma</vt:lpstr>
      <vt:lpstr>Office Theme</vt:lpstr>
      <vt:lpstr>Hymns for Worship at Woodmont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Hymns for Worship at Woodmont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Locklair</dc:creator>
  <cp:lastModifiedBy>Steven Locklair</cp:lastModifiedBy>
  <cp:revision>24</cp:revision>
  <cp:lastPrinted>2017-12-03T06:16:31Z</cp:lastPrinted>
  <dcterms:created xsi:type="dcterms:W3CDTF">2017-12-03T00:26:20Z</dcterms:created>
  <dcterms:modified xsi:type="dcterms:W3CDTF">2017-12-03T20:34:53Z</dcterms:modified>
</cp:coreProperties>
</file>